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bookmarkIdSeed="2">
  <p:sldMasterIdLst>
    <p:sldMasterId id="2147483684" r:id="rId1"/>
  </p:sldMasterIdLst>
  <p:notesMasterIdLst>
    <p:notesMasterId r:id="rId91"/>
  </p:notesMasterIdLst>
  <p:handoutMasterIdLst>
    <p:handoutMasterId r:id="rId92"/>
  </p:handoutMasterIdLst>
  <p:sldIdLst>
    <p:sldId id="257" r:id="rId2"/>
    <p:sldId id="258" r:id="rId3"/>
    <p:sldId id="260" r:id="rId4"/>
    <p:sldId id="401" r:id="rId5"/>
    <p:sldId id="370" r:id="rId6"/>
    <p:sldId id="372" r:id="rId7"/>
    <p:sldId id="374" r:id="rId8"/>
    <p:sldId id="403" r:id="rId9"/>
    <p:sldId id="375" r:id="rId10"/>
    <p:sldId id="377" r:id="rId11"/>
    <p:sldId id="379" r:id="rId12"/>
    <p:sldId id="382" r:id="rId13"/>
    <p:sldId id="383" r:id="rId14"/>
    <p:sldId id="389" r:id="rId15"/>
    <p:sldId id="387" r:id="rId16"/>
    <p:sldId id="388" r:id="rId17"/>
    <p:sldId id="390" r:id="rId18"/>
    <p:sldId id="385" r:id="rId19"/>
    <p:sldId id="394" r:id="rId20"/>
    <p:sldId id="395" r:id="rId21"/>
    <p:sldId id="397" r:id="rId22"/>
    <p:sldId id="405" r:id="rId23"/>
    <p:sldId id="398" r:id="rId24"/>
    <p:sldId id="262" r:id="rId25"/>
    <p:sldId id="263" r:id="rId26"/>
    <p:sldId id="265" r:id="rId27"/>
    <p:sldId id="266" r:id="rId28"/>
    <p:sldId id="267" r:id="rId29"/>
    <p:sldId id="269" r:id="rId30"/>
    <p:sldId id="270" r:id="rId31"/>
    <p:sldId id="268" r:id="rId32"/>
    <p:sldId id="272" r:id="rId33"/>
    <p:sldId id="273" r:id="rId34"/>
    <p:sldId id="274" r:id="rId35"/>
    <p:sldId id="404" r:id="rId36"/>
    <p:sldId id="276" r:id="rId37"/>
    <p:sldId id="277" r:id="rId38"/>
    <p:sldId id="278" r:id="rId39"/>
    <p:sldId id="407" r:id="rId40"/>
    <p:sldId id="279" r:id="rId41"/>
    <p:sldId id="280" r:id="rId42"/>
    <p:sldId id="282" r:id="rId43"/>
    <p:sldId id="284" r:id="rId44"/>
    <p:sldId id="285" r:id="rId45"/>
    <p:sldId id="286" r:id="rId46"/>
    <p:sldId id="287" r:id="rId47"/>
    <p:sldId id="289" r:id="rId48"/>
    <p:sldId id="290" r:id="rId49"/>
    <p:sldId id="291" r:id="rId50"/>
    <p:sldId id="292" r:id="rId51"/>
    <p:sldId id="294" r:id="rId52"/>
    <p:sldId id="295" r:id="rId53"/>
    <p:sldId id="296" r:id="rId54"/>
    <p:sldId id="298" r:id="rId55"/>
    <p:sldId id="299" r:id="rId56"/>
    <p:sldId id="300" r:id="rId57"/>
    <p:sldId id="301" r:id="rId58"/>
    <p:sldId id="303" r:id="rId59"/>
    <p:sldId id="304" r:id="rId60"/>
    <p:sldId id="306" r:id="rId61"/>
    <p:sldId id="406" r:id="rId62"/>
    <p:sldId id="310" r:id="rId63"/>
    <p:sldId id="311" r:id="rId64"/>
    <p:sldId id="315" r:id="rId65"/>
    <p:sldId id="314" r:id="rId66"/>
    <p:sldId id="317" r:id="rId67"/>
    <p:sldId id="318" r:id="rId68"/>
    <p:sldId id="320" r:id="rId69"/>
    <p:sldId id="322" r:id="rId70"/>
    <p:sldId id="325" r:id="rId71"/>
    <p:sldId id="327" r:id="rId72"/>
    <p:sldId id="331" r:id="rId73"/>
    <p:sldId id="334" r:id="rId74"/>
    <p:sldId id="336" r:id="rId75"/>
    <p:sldId id="338" r:id="rId76"/>
    <p:sldId id="340" r:id="rId77"/>
    <p:sldId id="343" r:id="rId78"/>
    <p:sldId id="346" r:id="rId79"/>
    <p:sldId id="350" r:id="rId80"/>
    <p:sldId id="351" r:id="rId81"/>
    <p:sldId id="353" r:id="rId82"/>
    <p:sldId id="355" r:id="rId83"/>
    <p:sldId id="356" r:id="rId84"/>
    <p:sldId id="358" r:id="rId85"/>
    <p:sldId id="361" r:id="rId86"/>
    <p:sldId id="364" r:id="rId87"/>
    <p:sldId id="408" r:id="rId88"/>
    <p:sldId id="410" r:id="rId89"/>
    <p:sldId id="402" r:id="rId9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632" autoAdjust="0"/>
    <p:restoredTop sz="94624" autoAdjust="0"/>
  </p:normalViewPr>
  <p:slideViewPr>
    <p:cSldViewPr>
      <p:cViewPr varScale="1">
        <p:scale>
          <a:sx n="74" d="100"/>
          <a:sy n="74" d="100"/>
        </p:scale>
        <p:origin x="-127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theme" Target="theme/theme1.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notesMaster" Target="notesMasters/notesMaster1.xml"/><Relationship Id="rId9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image" Target="../media/image3.wmf"/><Relationship Id="rId1" Type="http://schemas.openxmlformats.org/officeDocument/2006/relationships/image" Target="../media/image2.wmf"/><Relationship Id="rId4" Type="http://schemas.openxmlformats.org/officeDocument/2006/relationships/image" Target="../media/image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7.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750BFFB-D27B-468D-B18C-453A691E6DC2}" type="datetimeFigureOut">
              <a:rPr lang="en-US" smtClean="0"/>
              <a:pPr/>
              <a:t>8/18/2016</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jgthungu@gmail.com</a:t>
            </a:r>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C562F176-5694-4E25-961D-5E406AC1E1CB}" type="slidenum">
              <a:rPr lang="en-US" smtClean="0"/>
              <a:pPr/>
              <a:t>‹#›</a:t>
            </a:fld>
            <a:endParaRPr lang="en-US"/>
          </a:p>
        </p:txBody>
      </p:sp>
    </p:spTree>
    <p:extLst>
      <p:ext uri="{BB962C8B-B14F-4D97-AF65-F5344CB8AC3E}">
        <p14:creationId xmlns:p14="http://schemas.microsoft.com/office/powerpoint/2010/main" val="199541443"/>
      </p:ext>
    </p:extLst>
  </p:cSld>
  <p:clrMap bg1="lt1" tx1="dk1" bg2="lt2" tx2="dk2" accent1="accent1" accent2="accent2" accent3="accent3" accent4="accent4" accent5="accent5" accent6="accent6" hlink="hlink" folHlink="folHlink"/>
  <p:hf hd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C114C3C-F6CD-4930-B34D-FE9D9962F6CC}" type="datetimeFigureOut">
              <a:rPr lang="en-US" smtClean="0"/>
              <a:pPr/>
              <a:t>8/18/2016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r>
              <a:rPr lang="en-US" smtClean="0"/>
              <a:t>jgthungu@gmail.com</a:t>
            </a: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BF79C773-834C-4AE4-ABBC-7960E0AFF92B}" type="slidenum">
              <a:rPr lang="en-US" smtClean="0"/>
              <a:pPr/>
              <a:t>‹#›</a:t>
            </a:fld>
            <a:endParaRPr lang="en-US"/>
          </a:p>
        </p:txBody>
      </p:sp>
    </p:spTree>
    <p:extLst>
      <p:ext uri="{BB962C8B-B14F-4D97-AF65-F5344CB8AC3E}">
        <p14:creationId xmlns:p14="http://schemas.microsoft.com/office/powerpoint/2010/main" val="3262627586"/>
      </p:ext>
    </p:extLst>
  </p:cSld>
  <p:clrMap bg1="lt1" tx1="dk1" bg2="lt2" tx2="dk2" accent1="accent1" accent2="accent2" accent3="accent3" accent4="accent4" accent5="accent5" accent6="accent6" hlink="hlink" folHlink="folHlink"/>
  <p:hf hd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BF79C773-834C-4AE4-ABBC-7960E0AFF92B}" type="slidenum">
              <a:rPr lang="en-US" smtClean="0"/>
              <a:pPr/>
              <a:t>2</a:t>
            </a:fld>
            <a:endParaRPr lang="en-US"/>
          </a:p>
        </p:txBody>
      </p:sp>
      <p:sp>
        <p:nvSpPr>
          <p:cNvPr id="5" name="Footer Placeholder 4"/>
          <p:cNvSpPr>
            <a:spLocks noGrp="1"/>
          </p:cNvSpPr>
          <p:nvPr>
            <p:ph type="ftr" sz="quarter" idx="11"/>
          </p:nvPr>
        </p:nvSpPr>
        <p:spPr/>
        <p:txBody>
          <a:bodyPr/>
          <a:lstStyle/>
          <a:p>
            <a:r>
              <a:rPr lang="en-US" smtClean="0"/>
              <a:t>jgthungu@gmail.com</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Footer Placeholder 3"/>
          <p:cNvSpPr>
            <a:spLocks noGrp="1"/>
          </p:cNvSpPr>
          <p:nvPr>
            <p:ph type="ftr" sz="quarter" idx="10"/>
          </p:nvPr>
        </p:nvSpPr>
        <p:spPr/>
        <p:txBody>
          <a:bodyPr/>
          <a:lstStyle/>
          <a:p>
            <a:r>
              <a:rPr lang="en-US" smtClean="0"/>
              <a:t>jgthungu@gmail.com</a:t>
            </a:r>
            <a:endParaRPr lang="en-US"/>
          </a:p>
        </p:txBody>
      </p:sp>
      <p:sp>
        <p:nvSpPr>
          <p:cNvPr id="5" name="Slide Number Placeholder 4"/>
          <p:cNvSpPr>
            <a:spLocks noGrp="1"/>
          </p:cNvSpPr>
          <p:nvPr>
            <p:ph type="sldNum" sz="quarter" idx="11"/>
          </p:nvPr>
        </p:nvSpPr>
        <p:spPr/>
        <p:txBody>
          <a:bodyPr/>
          <a:lstStyle/>
          <a:p>
            <a:fld id="{BF79C773-834C-4AE4-ABBC-7960E0AFF92B}" type="slidenum">
              <a:rPr lang="en-US" smtClean="0"/>
              <a:pPr/>
              <a:t>12</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0" name="Rounded Rectangle 9"/>
          <p:cNvSpPr/>
          <p:nvPr/>
        </p:nvSpPr>
        <p:spPr>
          <a:xfrm>
            <a:off x="418596" y="434162"/>
            <a:ext cx="8306809" cy="3108960"/>
          </a:xfrm>
          <a:prstGeom prst="roundRect">
            <a:avLst>
              <a:gd name="adj" fmla="val 4578"/>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5" name="Title 4"/>
          <p:cNvSpPr>
            <a:spLocks noGrp="1"/>
          </p:cNvSpPr>
          <p:nvPr>
            <p:ph type="ctrTitle"/>
          </p:nvPr>
        </p:nvSpPr>
        <p:spPr>
          <a:xfrm>
            <a:off x="722376" y="1820206"/>
            <a:ext cx="7772400" cy="1828800"/>
          </a:xfrm>
        </p:spPr>
        <p:txBody>
          <a:bodyPr lIns="45720" rIns="45720" bIns="45720"/>
          <a:lstStyle>
            <a:lvl1pPr algn="r">
              <a:defRPr sz="4500" b="1">
                <a:solidFill>
                  <a:schemeClr val="accent1">
                    <a:tint val="88000"/>
                    <a:satMod val="150000"/>
                  </a:schemeClr>
                </a:solidFill>
                <a:effectLst>
                  <a:outerShdw blurRad="53975" dist="22860" dir="5400000" algn="tl" rotWithShape="0">
                    <a:srgbClr val="000000">
                      <a:alpha val="55000"/>
                    </a:srgbClr>
                  </a:outerShdw>
                </a:effectLst>
              </a:defRPr>
            </a:lvl1pPr>
            <a:extLst/>
          </a:lstStyle>
          <a:p>
            <a:r>
              <a:rPr kumimoji="0" lang="en-US" smtClean="0"/>
              <a:t>Click to edit Master title style</a:t>
            </a:r>
            <a:endParaRPr kumimoji="0" lang="en-US"/>
          </a:p>
        </p:txBody>
      </p:sp>
      <p:sp>
        <p:nvSpPr>
          <p:cNvPr id="20" name="Subtitle 19"/>
          <p:cNvSpPr>
            <a:spLocks noGrp="1"/>
          </p:cNvSpPr>
          <p:nvPr>
            <p:ph type="subTitle" idx="1"/>
          </p:nvPr>
        </p:nvSpPr>
        <p:spPr>
          <a:xfrm>
            <a:off x="722376" y="3685032"/>
            <a:ext cx="7772400" cy="914400"/>
          </a:xfrm>
        </p:spPr>
        <p:txBody>
          <a:bodyPr lIns="182880" tIns="0"/>
          <a:lstStyle>
            <a:lvl1pPr marL="36576" indent="0" algn="r">
              <a:spcBef>
                <a:spcPts val="0"/>
              </a:spcBef>
              <a:buNone/>
              <a:defRPr sz="2000">
                <a:solidFill>
                  <a:schemeClr val="bg2">
                    <a:shade val="25000"/>
                  </a:schemeClr>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en-US" smtClean="0"/>
              <a:t>Click to edit Master subtitle style</a:t>
            </a:r>
            <a:endParaRPr kumimoji="0" lang="en-US"/>
          </a:p>
        </p:txBody>
      </p:sp>
      <p:sp>
        <p:nvSpPr>
          <p:cNvPr id="19" name="Date Placeholder 18"/>
          <p:cNvSpPr>
            <a:spLocks noGrp="1"/>
          </p:cNvSpPr>
          <p:nvPr>
            <p:ph type="dt" sz="half" idx="10"/>
          </p:nvPr>
        </p:nvSpPr>
        <p:spPr/>
        <p:txBody>
          <a:bodyPr/>
          <a:lstStyle>
            <a:extLst/>
          </a:lstStyle>
          <a:p>
            <a:fld id="{135EF64D-1A7E-4AA0-966A-A516E6A653E1}" type="datetime1">
              <a:rPr lang="en-US" smtClean="0"/>
              <a:pPr/>
              <a:t>8/18/2016</a:t>
            </a:fld>
            <a:endParaRPr lang="en-US"/>
          </a:p>
        </p:txBody>
      </p:sp>
      <p:sp>
        <p:nvSpPr>
          <p:cNvPr id="8" name="Footer Placeholder 7"/>
          <p:cNvSpPr>
            <a:spLocks noGrp="1"/>
          </p:cNvSpPr>
          <p:nvPr>
            <p:ph type="ftr" sz="quarter" idx="11"/>
          </p:nvPr>
        </p:nvSpPr>
        <p:spPr/>
        <p:txBody>
          <a:bodyPr/>
          <a:lstStyle>
            <a:extLst/>
          </a:lstStyle>
          <a:p>
            <a:r>
              <a:rPr lang="en-US" smtClean="0"/>
              <a:t>jgthungu@gmail.com</a:t>
            </a:r>
            <a:endParaRPr lang="en-US"/>
          </a:p>
        </p:txBody>
      </p:sp>
      <p:sp>
        <p:nvSpPr>
          <p:cNvPr id="11" name="Slide Number Placeholder 10"/>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02920" y="530352"/>
            <a:ext cx="8183880" cy="4187952"/>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4C1901A2-C82E-4C2C-B62C-7B8E128403D0}" type="datetime1">
              <a:rPr lang="en-US" smtClean="0"/>
              <a:pPr/>
              <a:t>8/18/2016</a:t>
            </a:fld>
            <a:endParaRPr lang="en-US"/>
          </a:p>
        </p:txBody>
      </p:sp>
      <p:sp>
        <p:nvSpPr>
          <p:cNvPr id="5" name="Footer Placeholder 4"/>
          <p:cNvSpPr>
            <a:spLocks noGrp="1"/>
          </p:cNvSpPr>
          <p:nvPr>
            <p:ph type="ftr" sz="quarter" idx="11"/>
          </p:nvPr>
        </p:nvSpPr>
        <p:spPr/>
        <p:txBody>
          <a:bodyPr/>
          <a:lstStyle>
            <a:extLst/>
          </a:lstStyle>
          <a:p>
            <a:r>
              <a:rPr lang="en-US" smtClean="0"/>
              <a:t>jgthungu@gmail.com</a:t>
            </a:r>
            <a:endParaRPr lang="en-US"/>
          </a:p>
        </p:txBody>
      </p:sp>
      <p:sp>
        <p:nvSpPr>
          <p:cNvPr id="6" name="Slide Number Placeholder 5"/>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33404"/>
            <a:ext cx="1981200" cy="5257799"/>
          </a:xfrm>
        </p:spPr>
        <p:txBody>
          <a:bodyPr vert="eaVert"/>
          <a:lstStyle>
            <a:extLs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533400" y="533402"/>
            <a:ext cx="5943600" cy="5257801"/>
          </a:xfrm>
        </p:spPr>
        <p:txBody>
          <a:bodyPr vert="eaVert"/>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8DCE3336-E16B-4076-A6D7-6BCB7FCAD669}" type="datetime1">
              <a:rPr lang="en-US" smtClean="0"/>
              <a:pPr/>
              <a:t>8/18/2016</a:t>
            </a:fld>
            <a:endParaRPr lang="en-US"/>
          </a:p>
        </p:txBody>
      </p:sp>
      <p:sp>
        <p:nvSpPr>
          <p:cNvPr id="5" name="Footer Placeholder 4"/>
          <p:cNvSpPr>
            <a:spLocks noGrp="1"/>
          </p:cNvSpPr>
          <p:nvPr>
            <p:ph type="ftr" sz="quarter" idx="11"/>
          </p:nvPr>
        </p:nvSpPr>
        <p:spPr/>
        <p:txBody>
          <a:bodyPr/>
          <a:lstStyle>
            <a:extLst/>
          </a:lstStyle>
          <a:p>
            <a:r>
              <a:rPr lang="en-US" smtClean="0"/>
              <a:t>jgthungu@gmail.com</a:t>
            </a:r>
            <a:endParaRPr lang="en-US"/>
          </a:p>
        </p:txBody>
      </p:sp>
      <p:sp>
        <p:nvSpPr>
          <p:cNvPr id="6" name="Slide Number Placeholder 5"/>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lstStyle>
            <a:extLst/>
          </a:lstStyle>
          <a:p>
            <a:r>
              <a:rPr kumimoji="0" lang="en-US" smtClean="0"/>
              <a:t>Click to edit Master title style</a:t>
            </a:r>
            <a:endParaRPr kumimoji="0" lang="en-US"/>
          </a:p>
        </p:txBody>
      </p:sp>
      <p:sp>
        <p:nvSpPr>
          <p:cNvPr id="3" name="Content Placeholder 2"/>
          <p:cNvSpPr>
            <a:spLocks noGrp="1"/>
          </p:cNvSpPr>
          <p:nvPr>
            <p:ph idx="1"/>
          </p:nvPr>
        </p:nvSpPr>
        <p:spPr>
          <a:xfrm>
            <a:off x="502920" y="530352"/>
            <a:ext cx="8183880" cy="4187952"/>
          </a:xfrm>
        </p:spPr>
        <p:txBody>
          <a:bodyPr/>
          <a:lstStyle>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extLst/>
          </a:lstStyle>
          <a:p>
            <a:fld id="{BFA55756-68A7-4711-B4D1-35E35F4F8688}" type="datetime1">
              <a:rPr lang="en-US" smtClean="0"/>
              <a:pPr/>
              <a:t>8/18/2016</a:t>
            </a:fld>
            <a:endParaRPr lang="en-US"/>
          </a:p>
        </p:txBody>
      </p:sp>
      <p:sp>
        <p:nvSpPr>
          <p:cNvPr id="5" name="Footer Placeholder 4"/>
          <p:cNvSpPr>
            <a:spLocks noGrp="1"/>
          </p:cNvSpPr>
          <p:nvPr>
            <p:ph type="ftr" sz="quarter" idx="11"/>
          </p:nvPr>
        </p:nvSpPr>
        <p:spPr/>
        <p:txBody>
          <a:bodyPr/>
          <a:lstStyle>
            <a:extLst/>
          </a:lstStyle>
          <a:p>
            <a:r>
              <a:rPr lang="en-US" smtClean="0"/>
              <a:t>jgthungu@gmail.com</a:t>
            </a:r>
            <a:endParaRPr lang="en-US"/>
          </a:p>
        </p:txBody>
      </p:sp>
      <p:sp>
        <p:nvSpPr>
          <p:cNvPr id="6" name="Slide Number Placeholder 5"/>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ed Rectangle 10"/>
          <p:cNvSpPr/>
          <p:nvPr/>
        </p:nvSpPr>
        <p:spPr>
          <a:xfrm>
            <a:off x="418596" y="434162"/>
            <a:ext cx="8306809" cy="4341329"/>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68344" y="4928616"/>
            <a:ext cx="8183880" cy="676656"/>
          </a:xfrm>
        </p:spPr>
        <p:txBody>
          <a:bodyPr lIns="91440" bIns="0" anchor="b"/>
          <a:lstStyle>
            <a:lvl1pPr algn="l">
              <a:buNone/>
              <a:defRPr sz="3600" b="0" cap="none" baseline="0">
                <a:solidFill>
                  <a:schemeClr val="bg2">
                    <a:shade val="25000"/>
                  </a:schemeClr>
                </a:solidFill>
                <a:effectLst/>
              </a:defRPr>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468344" y="5624484"/>
            <a:ext cx="8183880" cy="420624"/>
          </a:xfrm>
        </p:spPr>
        <p:txBody>
          <a:bodyPr lIns="118872" tIns="0" anchor="t"/>
          <a:lstStyle>
            <a:lvl1pPr marL="0" marR="36576" indent="0" algn="l">
              <a:spcBef>
                <a:spcPts val="0"/>
              </a:spcBef>
              <a:spcAft>
                <a:spcPts val="0"/>
              </a:spcAft>
              <a:buNone/>
              <a:defRPr sz="1800" b="0">
                <a:solidFill>
                  <a:schemeClr val="accent1">
                    <a:shade val="50000"/>
                    <a:satMod val="110000"/>
                  </a:schemeClr>
                </a:solidFill>
                <a:effectLst/>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extLst/>
          </a:lstStyle>
          <a:p>
            <a:fld id="{57345616-D42C-42B7-87FC-712C2A8AE29E}" type="datetime1">
              <a:rPr lang="en-US" smtClean="0"/>
              <a:pPr/>
              <a:t>8/18/2016</a:t>
            </a:fld>
            <a:endParaRPr lang="en-US"/>
          </a:p>
        </p:txBody>
      </p:sp>
      <p:sp>
        <p:nvSpPr>
          <p:cNvPr id="5" name="Footer Placeholder 4"/>
          <p:cNvSpPr>
            <a:spLocks noGrp="1"/>
          </p:cNvSpPr>
          <p:nvPr>
            <p:ph type="ftr" sz="quarter" idx="11"/>
          </p:nvPr>
        </p:nvSpPr>
        <p:spPr/>
        <p:txBody>
          <a:bodyPr/>
          <a:lstStyle>
            <a:extLst/>
          </a:lstStyle>
          <a:p>
            <a:r>
              <a:rPr lang="en-US" smtClean="0"/>
              <a:t>jgthungu@gmail.com</a:t>
            </a:r>
            <a:endParaRPr lang="en-US"/>
          </a:p>
        </p:txBody>
      </p:sp>
      <p:sp>
        <p:nvSpPr>
          <p:cNvPr id="6" name="Slide Number Placeholder 5"/>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Content Placeholder 2"/>
          <p:cNvSpPr>
            <a:spLocks noGrp="1"/>
          </p:cNvSpPr>
          <p:nvPr>
            <p:ph sz="half" idx="1"/>
          </p:nvPr>
        </p:nvSpPr>
        <p:spPr>
          <a:xfrm>
            <a:off x="514352"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755360" y="530352"/>
            <a:ext cx="3931920" cy="4389120"/>
          </a:xfrm>
        </p:spPr>
        <p:txBody>
          <a:bodyPr/>
          <a:lstStyle>
            <a:lvl1pPr>
              <a:defRPr sz="2600"/>
            </a:lvl1pPr>
            <a:lvl2pPr>
              <a:defRPr sz="2200"/>
            </a:lvl2pPr>
            <a:lvl3pPr>
              <a:defRPr sz="2000"/>
            </a:lvl3pPr>
            <a:lvl4pPr>
              <a:defRPr sz="1800"/>
            </a:lvl4pPr>
            <a:lvl5pPr>
              <a:defRPr sz="18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86F68F44-4D25-4C61-98F5-32BDE05C9E59}" type="datetime1">
              <a:rPr lang="en-US" smtClean="0"/>
              <a:pPr/>
              <a:t>8/18/2016</a:t>
            </a:fld>
            <a:endParaRPr lang="en-US"/>
          </a:p>
        </p:txBody>
      </p:sp>
      <p:sp>
        <p:nvSpPr>
          <p:cNvPr id="6" name="Footer Placeholder 5"/>
          <p:cNvSpPr>
            <a:spLocks noGrp="1"/>
          </p:cNvSpPr>
          <p:nvPr>
            <p:ph type="ftr" sz="quarter" idx="11"/>
          </p:nvPr>
        </p:nvSpPr>
        <p:spPr/>
        <p:txBody>
          <a:bodyPr/>
          <a:lstStyle>
            <a:extLst/>
          </a:lstStyle>
          <a:p>
            <a:r>
              <a:rPr lang="en-US" smtClean="0"/>
              <a:t>jgthungu@gmail.com</a:t>
            </a:r>
            <a:endParaRPr lang="en-US"/>
          </a:p>
        </p:txBody>
      </p:sp>
      <p:sp>
        <p:nvSpPr>
          <p:cNvPr id="7" name="Slide Number Placeholder 6"/>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02920" y="4983480"/>
            <a:ext cx="8183880" cy="1051560"/>
          </a:xfrm>
        </p:spPr>
        <p:txBody>
          <a:bodyPr anchor="b"/>
          <a:lstStyle>
            <a:lvl1pPr>
              <a:defRPr b="1"/>
            </a:lvl1pPr>
            <a:extLst/>
          </a:lstStyle>
          <a:p>
            <a:r>
              <a:rPr kumimoji="0" lang="en-US" smtClean="0"/>
              <a:t>Click to edit Master title style</a:t>
            </a:r>
            <a:endParaRPr kumimoji="0" lang="en-US"/>
          </a:p>
        </p:txBody>
      </p:sp>
      <p:sp>
        <p:nvSpPr>
          <p:cNvPr id="3" name="Text Placeholder 2"/>
          <p:cNvSpPr>
            <a:spLocks noGrp="1"/>
          </p:cNvSpPr>
          <p:nvPr>
            <p:ph type="body" idx="1"/>
          </p:nvPr>
        </p:nvSpPr>
        <p:spPr>
          <a:xfrm>
            <a:off x="607224" y="579438"/>
            <a:ext cx="3931920" cy="792162"/>
          </a:xfrm>
        </p:spPr>
        <p:txBody>
          <a:bodyPr lIns="146304"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52169" y="579438"/>
            <a:ext cx="3931920" cy="792162"/>
          </a:xfrm>
        </p:spPr>
        <p:txBody>
          <a:bodyPr lIns="137160" anchor="ctr"/>
          <a:lstStyle>
            <a:lvl1pPr marL="0" indent="0" algn="l">
              <a:buNone/>
              <a:defRPr sz="2400" b="1">
                <a:solidFill>
                  <a:schemeClr val="tx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607224"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52169" y="1447800"/>
            <a:ext cx="3931920" cy="3489960"/>
          </a:xfrm>
        </p:spPr>
        <p:txBody>
          <a:bodyPr anchor="t"/>
          <a:lstStyle>
            <a:lvl1pPr algn="l">
              <a:defRPr sz="2400"/>
            </a:lvl1pPr>
            <a:lvl2pPr algn="l">
              <a:defRPr sz="2000"/>
            </a:lvl2pPr>
            <a:lvl3pPr algn="l">
              <a:defRPr sz="1800"/>
            </a:lvl3pPr>
            <a:lvl4pPr algn="l">
              <a:defRPr sz="1600"/>
            </a:lvl4pPr>
            <a:lvl5pPr algn="l">
              <a:defRPr sz="1600"/>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extLst/>
          </a:lstStyle>
          <a:p>
            <a:fld id="{EF0CAB7C-0A60-4742-A1F8-A0AABDD34F48}" type="datetime1">
              <a:rPr lang="en-US" smtClean="0"/>
              <a:pPr/>
              <a:t>8/18/2016</a:t>
            </a:fld>
            <a:endParaRPr lang="en-US"/>
          </a:p>
        </p:txBody>
      </p:sp>
      <p:sp>
        <p:nvSpPr>
          <p:cNvPr id="8" name="Footer Placeholder 7"/>
          <p:cNvSpPr>
            <a:spLocks noGrp="1"/>
          </p:cNvSpPr>
          <p:nvPr>
            <p:ph type="ftr" sz="quarter" idx="11"/>
          </p:nvPr>
        </p:nvSpPr>
        <p:spPr/>
        <p:txBody>
          <a:bodyPr/>
          <a:lstStyle>
            <a:extLst/>
          </a:lstStyle>
          <a:p>
            <a:r>
              <a:rPr lang="en-US" smtClean="0"/>
              <a:t>jgthungu@gmail.com</a:t>
            </a:r>
            <a:endParaRPr lang="en-US"/>
          </a:p>
        </p:txBody>
      </p:sp>
      <p:sp>
        <p:nvSpPr>
          <p:cNvPr id="9" name="Slide Number Placeholder 8"/>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extLst/>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extLst/>
          </a:lstStyle>
          <a:p>
            <a:fld id="{0AB846F5-9A0C-41FD-9817-63ADEBF5AFBF}" type="datetime1">
              <a:rPr lang="en-US" smtClean="0"/>
              <a:pPr/>
              <a:t>8/18/2016</a:t>
            </a:fld>
            <a:endParaRPr lang="en-US"/>
          </a:p>
        </p:txBody>
      </p:sp>
      <p:sp>
        <p:nvSpPr>
          <p:cNvPr id="4" name="Footer Placeholder 3"/>
          <p:cNvSpPr>
            <a:spLocks noGrp="1"/>
          </p:cNvSpPr>
          <p:nvPr>
            <p:ph type="ftr" sz="quarter" idx="11"/>
          </p:nvPr>
        </p:nvSpPr>
        <p:spPr/>
        <p:txBody>
          <a:bodyPr/>
          <a:lstStyle>
            <a:extLst/>
          </a:lstStyle>
          <a:p>
            <a:r>
              <a:rPr lang="en-US" smtClean="0"/>
              <a:t>jgthungu@gmail.com</a:t>
            </a:r>
            <a:endParaRPr lang="en-US"/>
          </a:p>
        </p:txBody>
      </p:sp>
      <p:sp>
        <p:nvSpPr>
          <p:cNvPr id="5" name="Slide Number Placeholder 4"/>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Date Placeholder 1"/>
          <p:cNvSpPr>
            <a:spLocks noGrp="1"/>
          </p:cNvSpPr>
          <p:nvPr>
            <p:ph type="dt" sz="half" idx="10"/>
          </p:nvPr>
        </p:nvSpPr>
        <p:spPr/>
        <p:txBody>
          <a:bodyPr/>
          <a:lstStyle>
            <a:extLst/>
          </a:lstStyle>
          <a:p>
            <a:fld id="{FA83AF3C-4360-4414-9D0C-BCE0E7EEEFF7}" type="datetime1">
              <a:rPr lang="en-US" smtClean="0"/>
              <a:pPr/>
              <a:t>8/18/2016</a:t>
            </a:fld>
            <a:endParaRPr lang="en-US"/>
          </a:p>
        </p:txBody>
      </p:sp>
      <p:sp>
        <p:nvSpPr>
          <p:cNvPr id="3" name="Footer Placeholder 2"/>
          <p:cNvSpPr>
            <a:spLocks noGrp="1"/>
          </p:cNvSpPr>
          <p:nvPr>
            <p:ph type="ftr" sz="quarter" idx="11"/>
          </p:nvPr>
        </p:nvSpPr>
        <p:spPr/>
        <p:txBody>
          <a:bodyPr/>
          <a:lstStyle>
            <a:extLst/>
          </a:lstStyle>
          <a:p>
            <a:r>
              <a:rPr lang="en-US" smtClean="0"/>
              <a:t>jgthungu@gmail.com</a:t>
            </a:r>
            <a:endParaRPr lang="en-US"/>
          </a:p>
        </p:txBody>
      </p:sp>
      <p:sp>
        <p:nvSpPr>
          <p:cNvPr id="4" name="Slide Number Placeholder 3"/>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538784" y="533400"/>
            <a:ext cx="2971800" cy="914400"/>
          </a:xfrm>
        </p:spPr>
        <p:txBody>
          <a:bodyPr anchor="b"/>
          <a:lstStyle>
            <a:lvl1pPr algn="l">
              <a:buNone/>
              <a:defRPr sz="2200" b="1">
                <a:solidFill>
                  <a:schemeClr val="accent1"/>
                </a:solidFill>
              </a:defRPr>
            </a:lvl1pPr>
            <a:extLst/>
          </a:lstStyle>
          <a:p>
            <a:r>
              <a:rPr kumimoji="0" lang="en-US" smtClean="0"/>
              <a:t>Click to edit Master title style</a:t>
            </a:r>
            <a:endParaRPr kumimoji="0" lang="en-US"/>
          </a:p>
        </p:txBody>
      </p:sp>
      <p:sp>
        <p:nvSpPr>
          <p:cNvPr id="3" name="Text Placeholder 2"/>
          <p:cNvSpPr>
            <a:spLocks noGrp="1"/>
          </p:cNvSpPr>
          <p:nvPr>
            <p:ph type="body" idx="2"/>
          </p:nvPr>
        </p:nvSpPr>
        <p:spPr>
          <a:xfrm>
            <a:off x="5538847" y="1447802"/>
            <a:ext cx="2971800" cy="4206112"/>
          </a:xfrm>
        </p:spPr>
        <p:txBody>
          <a:bodyPr lIns="91440"/>
          <a:lstStyle>
            <a:lvl1pPr marL="18288" marR="18288" indent="0">
              <a:spcBef>
                <a:spcPts val="0"/>
              </a:spcBef>
              <a:buNone/>
              <a:defRPr sz="1400">
                <a:solidFill>
                  <a:schemeClr val="tx1"/>
                </a:solidFill>
              </a:defRPr>
            </a:lvl1pPr>
            <a:lvl2pPr>
              <a:buNone/>
              <a:defRPr sz="1200">
                <a:solidFill>
                  <a:schemeClr val="tx1"/>
                </a:solidFill>
              </a:defRPr>
            </a:lvl2pPr>
            <a:lvl3pPr>
              <a:buNone/>
              <a:defRPr sz="1000">
                <a:solidFill>
                  <a:schemeClr val="tx1"/>
                </a:solidFill>
              </a:defRPr>
            </a:lvl3pPr>
            <a:lvl4pPr>
              <a:buNone/>
              <a:defRPr sz="900">
                <a:solidFill>
                  <a:schemeClr val="tx1"/>
                </a:solidFill>
              </a:defRPr>
            </a:lvl4pPr>
            <a:lvl5pPr>
              <a:buNone/>
              <a:defRPr sz="900">
                <a:solidFill>
                  <a:schemeClr val="tx1"/>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1"/>
          </p:nvPr>
        </p:nvSpPr>
        <p:spPr>
          <a:xfrm>
            <a:off x="761372" y="930144"/>
            <a:ext cx="4626159" cy="4724402"/>
          </a:xfrm>
        </p:spPr>
        <p:txBody>
          <a:bodyPr/>
          <a:lstStyle>
            <a:lvl1pPr>
              <a:defRPr sz="2800">
                <a:solidFill>
                  <a:schemeClr val="tx1"/>
                </a:solidFill>
              </a:defRPr>
            </a:lvl1pPr>
            <a:lvl2pPr>
              <a:defRPr sz="2600">
                <a:solidFill>
                  <a:schemeClr val="tx1"/>
                </a:solidFill>
              </a:defRPr>
            </a:lvl2pPr>
            <a:lvl3pPr>
              <a:defRPr sz="2400">
                <a:solidFill>
                  <a:schemeClr val="tx1"/>
                </a:solidFill>
              </a:defRPr>
            </a:lvl3pPr>
            <a:lvl4pPr>
              <a:defRPr sz="2000">
                <a:solidFill>
                  <a:schemeClr val="tx1"/>
                </a:solidFill>
              </a:defRPr>
            </a:lvl4pPr>
            <a:lvl5pPr>
              <a:defRPr sz="2000">
                <a:solidFill>
                  <a:schemeClr val="tx1"/>
                </a:solidFill>
              </a:defRPr>
            </a:lvl5pPr>
            <a:lvl6pPr>
              <a:buNone/>
              <a:defRPr/>
            </a:lvl6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6BA305F4-9A39-46E0-BF6D-8BA3CE865D44}" type="datetime1">
              <a:rPr lang="en-US" smtClean="0"/>
              <a:pPr/>
              <a:t>8/18/2016</a:t>
            </a:fld>
            <a:endParaRPr lang="en-US"/>
          </a:p>
        </p:txBody>
      </p:sp>
      <p:sp>
        <p:nvSpPr>
          <p:cNvPr id="6" name="Footer Placeholder 5"/>
          <p:cNvSpPr>
            <a:spLocks noGrp="1"/>
          </p:cNvSpPr>
          <p:nvPr>
            <p:ph type="ftr" sz="quarter" idx="11"/>
          </p:nvPr>
        </p:nvSpPr>
        <p:spPr/>
        <p:txBody>
          <a:bodyPr/>
          <a:lstStyle>
            <a:extLst/>
          </a:lstStyle>
          <a:p>
            <a:r>
              <a:rPr lang="en-US" smtClean="0"/>
              <a:t>jgthungu@gmail.com</a:t>
            </a:r>
            <a:endParaRPr lang="en-US"/>
          </a:p>
        </p:txBody>
      </p:sp>
      <p:sp>
        <p:nvSpPr>
          <p:cNvPr id="7" name="Slide Number Placeholder 6"/>
          <p:cNvSpPr>
            <a:spLocks noGrp="1"/>
          </p:cNvSpPr>
          <p:nvPr>
            <p:ph type="sldNum" sz="quarter" idx="12"/>
          </p:nvPr>
        </p:nvSpPr>
        <p:spPr/>
        <p:txBody>
          <a:bodyPr/>
          <a:lstStyle>
            <a:extLst/>
          </a:lstStyle>
          <a:p>
            <a:fld id="{9C2E1672-74BA-4F42-9F5D-F7B96492EE4F}" type="slidenum">
              <a:rPr lang="en-US" smtClean="0"/>
              <a:pPr/>
              <a:t>‹#›</a:t>
            </a:fld>
            <a:endParaRPr lang="en-US"/>
          </a:p>
        </p:txBody>
      </p:sp>
    </p:spTree>
  </p:cSld>
  <p:clrMapOvr>
    <a:masterClrMapping/>
  </p:clrMapOvr>
  <p:transition spd="slow" advClick="0" advTm="5000">
    <p:newsflash/>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1" name="Round Single Corner Rectangle 10"/>
          <p:cNvSpPr/>
          <p:nvPr/>
        </p:nvSpPr>
        <p:spPr>
          <a:xfrm>
            <a:off x="6400800" y="434162"/>
            <a:ext cx="2324605" cy="4343400"/>
          </a:xfrm>
          <a:prstGeom prst="round1Rect">
            <a:avLst>
              <a:gd name="adj" fmla="val 2748"/>
            </a:avLst>
          </a:prstGeom>
          <a:solidFill>
            <a:srgbClr val="1C1C1C"/>
          </a:soli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Title 1"/>
          <p:cNvSpPr>
            <a:spLocks noGrp="1"/>
          </p:cNvSpPr>
          <p:nvPr>
            <p:ph type="title"/>
          </p:nvPr>
        </p:nvSpPr>
        <p:spPr>
          <a:xfrm>
            <a:off x="457200" y="5012056"/>
            <a:ext cx="8229600" cy="1051560"/>
          </a:xfrm>
        </p:spPr>
        <p:txBody>
          <a:bodyPr anchor="t"/>
          <a:lstStyle>
            <a:lvl1pPr algn="l">
              <a:buNone/>
              <a:defRPr sz="3600" b="0">
                <a:solidFill>
                  <a:schemeClr val="bg2">
                    <a:shade val="25000"/>
                  </a:schemeClr>
                </a:solidFill>
                <a:effectLst/>
              </a:defRPr>
            </a:lvl1pPr>
            <a:extLst/>
          </a:lstStyle>
          <a:p>
            <a:r>
              <a:rPr kumimoji="0" lang="en-US" smtClean="0"/>
              <a:t>Click to edit Master title style</a:t>
            </a:r>
            <a:endParaRPr kumimoji="0" lang="en-US"/>
          </a:p>
        </p:txBody>
      </p:sp>
      <p:sp>
        <p:nvSpPr>
          <p:cNvPr id="4" name="Text Placeholder 3"/>
          <p:cNvSpPr>
            <a:spLocks noGrp="1"/>
          </p:cNvSpPr>
          <p:nvPr>
            <p:ph type="body" sz="half" idx="2"/>
          </p:nvPr>
        </p:nvSpPr>
        <p:spPr bwMode="grayWhite">
          <a:xfrm>
            <a:off x="6462712" y="533400"/>
            <a:ext cx="2240280" cy="4211480"/>
          </a:xfrm>
        </p:spPr>
        <p:txBody>
          <a:bodyPr lIns="91440"/>
          <a:lstStyle>
            <a:lvl1pPr marL="45720" indent="0" algn="l">
              <a:spcBef>
                <a:spcPts val="0"/>
              </a:spcBef>
              <a:buNone/>
              <a:defRPr sz="1400">
                <a:solidFill>
                  <a:srgbClr val="FFFFFF"/>
                </a:solidFill>
              </a:defRPr>
            </a:lvl1pPr>
            <a:lvl2pPr>
              <a:defRPr sz="1200">
                <a:solidFill>
                  <a:srgbClr val="FFFFFF"/>
                </a:solidFill>
              </a:defRPr>
            </a:lvl2pPr>
            <a:lvl3pPr>
              <a:defRPr sz="1000">
                <a:solidFill>
                  <a:srgbClr val="FFFFFF"/>
                </a:solidFill>
              </a:defRPr>
            </a:lvl3pPr>
            <a:lvl4pPr>
              <a:defRPr sz="900">
                <a:solidFill>
                  <a:srgbClr val="FFFFFF"/>
                </a:solidFill>
              </a:defRPr>
            </a:lvl4pPr>
            <a:lvl5pPr>
              <a:defRPr sz="900">
                <a:solidFill>
                  <a:srgbClr val="FFFFFF"/>
                </a:solidFill>
              </a:defRPr>
            </a:lvl5pPr>
            <a:extLs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extLst/>
          </a:lstStyle>
          <a:p>
            <a:fld id="{24E4AC25-C378-4C66-A84C-0A77C7FBEACD}" type="datetime1">
              <a:rPr lang="en-US" smtClean="0"/>
              <a:pPr/>
              <a:t>8/18/2016</a:t>
            </a:fld>
            <a:endParaRPr lang="en-US"/>
          </a:p>
        </p:txBody>
      </p:sp>
      <p:sp>
        <p:nvSpPr>
          <p:cNvPr id="6" name="Footer Placeholder 5"/>
          <p:cNvSpPr>
            <a:spLocks noGrp="1"/>
          </p:cNvSpPr>
          <p:nvPr>
            <p:ph type="ftr" sz="quarter" idx="11"/>
          </p:nvPr>
        </p:nvSpPr>
        <p:spPr/>
        <p:txBody>
          <a:bodyPr/>
          <a:lstStyle>
            <a:extLst/>
          </a:lstStyle>
          <a:p>
            <a:r>
              <a:rPr lang="en-US" smtClean="0"/>
              <a:t>jgthungu@gmail.com</a:t>
            </a:r>
            <a:endParaRPr lang="en-US"/>
          </a:p>
        </p:txBody>
      </p:sp>
      <p:sp>
        <p:nvSpPr>
          <p:cNvPr id="7" name="Slide Number Placeholder 6"/>
          <p:cNvSpPr>
            <a:spLocks noGrp="1"/>
          </p:cNvSpPr>
          <p:nvPr>
            <p:ph type="sldNum" sz="quarter" idx="12"/>
          </p:nvPr>
        </p:nvSpPr>
        <p:spPr/>
        <p:txBody>
          <a:bodyPr/>
          <a:lstStyle>
            <a:extLst/>
          </a:lstStyle>
          <a:p>
            <a:fld id="{9C2E1672-74BA-4F42-9F5D-F7B96492EE4F}" type="slidenum">
              <a:rPr lang="en-US" smtClean="0"/>
              <a:pPr/>
              <a:t>‹#›</a:t>
            </a:fld>
            <a:endParaRPr lang="en-US"/>
          </a:p>
        </p:txBody>
      </p:sp>
      <p:sp>
        <p:nvSpPr>
          <p:cNvPr id="3" name="Picture Placeholder 2"/>
          <p:cNvSpPr>
            <a:spLocks noGrp="1"/>
          </p:cNvSpPr>
          <p:nvPr>
            <p:ph type="pic" idx="1"/>
          </p:nvPr>
        </p:nvSpPr>
        <p:spPr>
          <a:xfrm>
            <a:off x="421480" y="435768"/>
            <a:ext cx="5925312" cy="4343400"/>
          </a:xfrm>
          <a:prstGeom prst="snipRoundRect">
            <a:avLst>
              <a:gd name="adj1" fmla="val 1040"/>
              <a:gd name="adj2" fmla="val 0"/>
            </a:avLst>
          </a:prstGeom>
          <a:solidFill>
            <a:schemeClr val="bg2">
              <a:shade val="10000"/>
            </a:schemeClr>
          </a:solidFill>
        </p:spPr>
        <p:txBody>
          <a:bodyPr/>
          <a:lstStyle>
            <a:lvl1pPr marL="0" indent="0">
              <a:buNone/>
              <a:defRPr sz="3200"/>
            </a:lvl1pPr>
            <a:extLst/>
          </a:lstStyle>
          <a:p>
            <a:r>
              <a:rPr kumimoji="0" lang="en-US" smtClean="0"/>
              <a:t>Click icon to add picture</a:t>
            </a:r>
            <a:endParaRPr kumimoji="0" lang="en-US"/>
          </a:p>
        </p:txBody>
      </p:sp>
    </p:spTree>
  </p:cSld>
  <p:clrMapOvr>
    <a:masterClrMapping/>
  </p:clrMapOvr>
  <p:transition spd="slow" advClick="0" advTm="5000">
    <p:newsflash/>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7" name="Rounded Rectangle 6"/>
          <p:cNvSpPr/>
          <p:nvPr/>
        </p:nvSpPr>
        <p:spPr>
          <a:xfrm>
            <a:off x="304800" y="329184"/>
            <a:ext cx="8532055" cy="6196819"/>
          </a:xfrm>
          <a:prstGeom prst="roundRect">
            <a:avLst>
              <a:gd name="adj" fmla="val 2081"/>
            </a:avLst>
          </a:prstGeom>
          <a:gradFill flip="none" rotWithShape="1">
            <a:gsLst>
              <a:gs pos="0">
                <a:srgbClr val="FFFFFF">
                  <a:shade val="100000"/>
                </a:srgbClr>
              </a:gs>
              <a:gs pos="98000">
                <a:srgbClr val="FFFFFF">
                  <a:shade val="100000"/>
                </a:srgbClr>
              </a:gs>
              <a:gs pos="99055">
                <a:srgbClr val="FFFFFF">
                  <a:shade val="93000"/>
                </a:srgbClr>
              </a:gs>
              <a:gs pos="100000">
                <a:srgbClr val="FFFFFF">
                  <a:shade val="70000"/>
                </a:srgbClr>
              </a:gs>
            </a:gsLst>
            <a:lin ang="5400000" scaled="1"/>
            <a:tileRect/>
          </a:gradFill>
          <a:ln w="2000" cap="rnd" cmpd="sng" algn="ctr">
            <a:solidFill>
              <a:srgbClr val="302F2C">
                <a:tint val="65000"/>
                <a:satMod val="120000"/>
              </a:srgbClr>
            </a:solidFill>
            <a:prstDash val="solid"/>
          </a:ln>
          <a:effectLst>
            <a:outerShdw blurRad="76200" dist="50800" dir="5400000" algn="tl" rotWithShape="0">
              <a:srgbClr val="000000">
                <a:alpha val="2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Rounded Rectangle 8"/>
          <p:cNvSpPr/>
          <p:nvPr/>
        </p:nvSpPr>
        <p:spPr>
          <a:xfrm>
            <a:off x="418596" y="434162"/>
            <a:ext cx="8306809" cy="5486400"/>
          </a:xfrm>
          <a:prstGeom prst="roundRect">
            <a:avLst>
              <a:gd name="adj" fmla="val 2127"/>
            </a:avLst>
          </a:prstGeom>
          <a:gradFill rotWithShape="1">
            <a:gsLst>
              <a:gs pos="0">
                <a:schemeClr val="bg1">
                  <a:tint val="75000"/>
                  <a:satMod val="150000"/>
                </a:schemeClr>
              </a:gs>
              <a:gs pos="55000">
                <a:schemeClr val="bg1">
                  <a:shade val="75000"/>
                  <a:satMod val="100000"/>
                </a:schemeClr>
              </a:gs>
              <a:gs pos="100000">
                <a:schemeClr val="bg1">
                  <a:shade val="35000"/>
                  <a:satMod val="100000"/>
                </a:schemeClr>
              </a:gs>
            </a:gsLst>
            <a:path path="circle">
              <a:fillToRect l="50000" t="175000" r="50000" b="-75000"/>
            </a:path>
          </a:gradFill>
          <a:ln w="889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13" name="Title Placeholder 12"/>
          <p:cNvSpPr>
            <a:spLocks noGrp="1"/>
          </p:cNvSpPr>
          <p:nvPr>
            <p:ph type="title"/>
          </p:nvPr>
        </p:nvSpPr>
        <p:spPr>
          <a:xfrm>
            <a:off x="502920" y="4985590"/>
            <a:ext cx="8183880" cy="1051560"/>
          </a:xfrm>
          <a:prstGeom prst="rect">
            <a:avLst/>
          </a:prstGeom>
        </p:spPr>
        <p:txBody>
          <a:bodyPr vert="horz" anchor="b">
            <a:normAutofit/>
          </a:bodyPr>
          <a:lstStyle>
            <a:extLst/>
          </a:lstStyle>
          <a:p>
            <a:r>
              <a:rPr kumimoji="0" lang="en-US" smtClean="0"/>
              <a:t>Click to edit Master title style</a:t>
            </a:r>
            <a:endParaRPr kumimoji="0" lang="en-US"/>
          </a:p>
        </p:txBody>
      </p:sp>
      <p:sp>
        <p:nvSpPr>
          <p:cNvPr id="4" name="Text Placeholder 3"/>
          <p:cNvSpPr>
            <a:spLocks noGrp="1"/>
          </p:cNvSpPr>
          <p:nvPr>
            <p:ph type="body" idx="1"/>
          </p:nvPr>
        </p:nvSpPr>
        <p:spPr>
          <a:xfrm>
            <a:off x="502920" y="530352"/>
            <a:ext cx="8183880" cy="4187952"/>
          </a:xfrm>
          <a:prstGeom prst="rect">
            <a:avLst/>
          </a:prstGeom>
        </p:spPr>
        <p:txBody>
          <a:bodyPr vert="horz" lIns="182880" tIns="91440">
            <a:normAutofit/>
          </a:bodyPr>
          <a:lstStyle>
            <a:extLst/>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25" name="Date Placeholder 24"/>
          <p:cNvSpPr>
            <a:spLocks noGrp="1"/>
          </p:cNvSpPr>
          <p:nvPr>
            <p:ph type="dt" sz="half" idx="2"/>
          </p:nvPr>
        </p:nvSpPr>
        <p:spPr>
          <a:xfrm>
            <a:off x="3776328" y="6111875"/>
            <a:ext cx="22860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1468C744-A891-42DC-BEAC-ABA36489687A}" type="datetime1">
              <a:rPr lang="en-US" smtClean="0"/>
              <a:pPr/>
              <a:t>8/18/2016</a:t>
            </a:fld>
            <a:endParaRPr lang="en-US"/>
          </a:p>
        </p:txBody>
      </p:sp>
      <p:sp>
        <p:nvSpPr>
          <p:cNvPr id="18" name="Footer Placeholder 17"/>
          <p:cNvSpPr>
            <a:spLocks noGrp="1"/>
          </p:cNvSpPr>
          <p:nvPr>
            <p:ph type="ftr" sz="quarter" idx="3"/>
          </p:nvPr>
        </p:nvSpPr>
        <p:spPr>
          <a:xfrm>
            <a:off x="6062328" y="6111875"/>
            <a:ext cx="2286000" cy="365125"/>
          </a:xfrm>
          <a:prstGeom prst="rect">
            <a:avLst/>
          </a:prstGeom>
        </p:spPr>
        <p:txBody>
          <a:bodyPr vert="horz" anchor="b"/>
          <a:lstStyle>
            <a:lvl1pPr algn="l" eaLnBrk="1" latinLnBrk="0" hangingPunct="1">
              <a:defRPr kumimoji="0" sz="1000">
                <a:solidFill>
                  <a:schemeClr val="bg2">
                    <a:shade val="50000"/>
                  </a:schemeClr>
                </a:solidFill>
              </a:defRPr>
            </a:lvl1pPr>
            <a:extLst/>
          </a:lstStyle>
          <a:p>
            <a:r>
              <a:rPr lang="en-US" smtClean="0"/>
              <a:t>jgthungu@gmail.com</a:t>
            </a:r>
            <a:endParaRPr lang="en-US"/>
          </a:p>
        </p:txBody>
      </p:sp>
      <p:sp>
        <p:nvSpPr>
          <p:cNvPr id="5" name="Slide Number Placeholder 4"/>
          <p:cNvSpPr>
            <a:spLocks noGrp="1"/>
          </p:cNvSpPr>
          <p:nvPr>
            <p:ph type="sldNum" sz="quarter" idx="4"/>
          </p:nvPr>
        </p:nvSpPr>
        <p:spPr>
          <a:xfrm>
            <a:off x="8348328" y="6111875"/>
            <a:ext cx="457200" cy="365125"/>
          </a:xfrm>
          <a:prstGeom prst="rect">
            <a:avLst/>
          </a:prstGeom>
        </p:spPr>
        <p:txBody>
          <a:bodyPr vert="horz" anchor="b"/>
          <a:lstStyle>
            <a:lvl1pPr algn="r" eaLnBrk="1" latinLnBrk="0" hangingPunct="1">
              <a:defRPr kumimoji="0" sz="1000">
                <a:solidFill>
                  <a:schemeClr val="bg2">
                    <a:shade val="50000"/>
                  </a:schemeClr>
                </a:solidFill>
              </a:defRPr>
            </a:lvl1pPr>
            <a:extLst/>
          </a:lstStyle>
          <a:p>
            <a:fld id="{9C2E1672-74BA-4F42-9F5D-F7B96492EE4F}"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ransition spd="slow" advClick="0" advTm="5000">
    <p:newsflash/>
  </p:transition>
  <p:timing>
    <p:tnLst>
      <p:par>
        <p:cTn id="1" dur="indefinite" restart="never" nodeType="tmRoot"/>
      </p:par>
    </p:tnLst>
  </p:timing>
  <p:hf hdr="0" dt="0"/>
  <p:txStyles>
    <p:titleStyle>
      <a:lvl1pPr algn="l" rtl="0" eaLnBrk="1" latinLnBrk="0" hangingPunct="1">
        <a:spcBef>
          <a:spcPct val="0"/>
        </a:spcBef>
        <a:buNone/>
        <a:defRPr kumimoji="0" sz="3600" b="1" kern="1200">
          <a:solidFill>
            <a:schemeClr val="accent1">
              <a:tint val="88000"/>
              <a:satMod val="150000"/>
            </a:schemeClr>
          </a:solidFill>
          <a:effectLst>
            <a:outerShdw blurRad="53975" dist="22860" dir="5400000" algn="tl" rotWithShape="0">
              <a:srgbClr val="000000">
                <a:alpha val="55000"/>
              </a:srgbClr>
            </a:outerShdw>
          </a:effectLst>
          <a:latin typeface="+mj-lt"/>
          <a:ea typeface="+mj-ea"/>
          <a:cs typeface="+mj-cs"/>
        </a:defRPr>
      </a:lvl1pPr>
      <a:extLst/>
    </p:titleStyle>
    <p:bodyStyle>
      <a:lvl1pPr marL="265176" indent="-265176" algn="l" rtl="0" eaLnBrk="1" latinLnBrk="0" hangingPunct="1">
        <a:spcBef>
          <a:spcPts val="250"/>
        </a:spcBef>
        <a:buClr>
          <a:schemeClr val="accent1"/>
        </a:buClr>
        <a:buSzPct val="80000"/>
        <a:buFont typeface="Wingdings 2"/>
        <a:buChar char=""/>
        <a:defRPr kumimoji="0" sz="2800" kern="1200">
          <a:solidFill>
            <a:schemeClr val="tx1"/>
          </a:solidFill>
          <a:effectLst/>
          <a:latin typeface="+mn-lt"/>
          <a:ea typeface="+mn-ea"/>
          <a:cs typeface="+mn-cs"/>
        </a:defRPr>
      </a:lvl1pPr>
      <a:lvl2pPr marL="548640" indent="-201168" algn="l" rtl="0" eaLnBrk="1" latinLnBrk="0" hangingPunct="1">
        <a:spcBef>
          <a:spcPts val="250"/>
        </a:spcBef>
        <a:buClr>
          <a:schemeClr val="accent1"/>
        </a:buClr>
        <a:buSzPct val="100000"/>
        <a:buFont typeface="Verdana"/>
        <a:buChar char="◦"/>
        <a:defRPr kumimoji="0" sz="2400" kern="1200">
          <a:solidFill>
            <a:schemeClr val="tx1"/>
          </a:solidFill>
          <a:latin typeface="+mn-lt"/>
          <a:ea typeface="+mn-ea"/>
          <a:cs typeface="+mn-cs"/>
        </a:defRPr>
      </a:lvl2pPr>
      <a:lvl3pPr marL="786384" indent="-182880" algn="l" rtl="0" eaLnBrk="1" latinLnBrk="0" hangingPunct="1">
        <a:spcBef>
          <a:spcPts val="250"/>
        </a:spcBef>
        <a:buClr>
          <a:schemeClr val="accent2">
            <a:tint val="85000"/>
            <a:satMod val="285000"/>
          </a:schemeClr>
        </a:buClr>
        <a:buSzPct val="100000"/>
        <a:buFont typeface="Wingdings 2"/>
        <a:buChar char=""/>
        <a:defRPr kumimoji="0" sz="2200" kern="1200">
          <a:solidFill>
            <a:schemeClr val="tx1"/>
          </a:solidFill>
          <a:latin typeface="+mn-lt"/>
          <a:ea typeface="+mn-ea"/>
          <a:cs typeface="+mn-cs"/>
        </a:defRPr>
      </a:lvl3pPr>
      <a:lvl4pPr marL="1024128" indent="-182880" algn="l" rtl="0" eaLnBrk="1" latinLnBrk="0" hangingPunct="1">
        <a:spcBef>
          <a:spcPts val="230"/>
        </a:spcBef>
        <a:buClr>
          <a:schemeClr val="accent2">
            <a:tint val="85000"/>
            <a:satMod val="285000"/>
          </a:schemeClr>
        </a:buClr>
        <a:buSzPct val="112000"/>
        <a:buFont typeface="Verdana"/>
        <a:buChar char="◦"/>
        <a:defRPr kumimoji="0" sz="1900" kern="1200">
          <a:solidFill>
            <a:schemeClr val="tx1"/>
          </a:solidFill>
          <a:latin typeface="+mn-lt"/>
          <a:ea typeface="+mn-ea"/>
          <a:cs typeface="+mn-cs"/>
        </a:defRPr>
      </a:lvl4pPr>
      <a:lvl5pPr marL="1280160" indent="-182880" algn="l" rtl="0" eaLnBrk="1" latinLnBrk="0" hangingPunct="1">
        <a:spcBef>
          <a:spcPts val="250"/>
        </a:spcBef>
        <a:buClr>
          <a:schemeClr val="accent3">
            <a:tint val="85000"/>
            <a:satMod val="275000"/>
          </a:schemeClr>
        </a:buClr>
        <a:buSzPct val="100000"/>
        <a:buFont typeface="Wingdings 2"/>
        <a:buChar char=""/>
        <a:defRPr kumimoji="0" sz="1800" kern="1200">
          <a:solidFill>
            <a:schemeClr val="tx1"/>
          </a:solidFill>
          <a:latin typeface="+mn-lt"/>
          <a:ea typeface="+mn-ea"/>
          <a:cs typeface="+mn-cs"/>
        </a:defRPr>
      </a:lvl5pPr>
      <a:lvl6pPr marL="1490472" indent="-182880" algn="l" rtl="0" eaLnBrk="1" latinLnBrk="0" hangingPunct="1">
        <a:spcBef>
          <a:spcPts val="250"/>
        </a:spcBef>
        <a:buClr>
          <a:schemeClr val="accent3">
            <a:tint val="85000"/>
            <a:satMod val="275000"/>
          </a:schemeClr>
        </a:buClr>
        <a:buSzPct val="100000"/>
        <a:buFont typeface="Verdana"/>
        <a:buChar char="◦"/>
        <a:defRPr kumimoji="0" sz="1700" kern="1200" baseline="0">
          <a:solidFill>
            <a:schemeClr val="tx1"/>
          </a:solidFill>
          <a:latin typeface="+mn-lt"/>
          <a:ea typeface="+mn-ea"/>
          <a:cs typeface="+mn-cs"/>
        </a:defRPr>
      </a:lvl6pPr>
      <a:lvl7pPr marL="1700784"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7pPr>
      <a:lvl8pPr marL="1920240" indent="-182880" algn="l" rtl="0" eaLnBrk="1" latinLnBrk="0" hangingPunct="1">
        <a:spcBef>
          <a:spcPts val="257"/>
        </a:spcBef>
        <a:buClr>
          <a:schemeClr val="accent3">
            <a:tint val="85000"/>
            <a:satMod val="275000"/>
          </a:schemeClr>
        </a:buClr>
        <a:buSzPct val="100000"/>
        <a:buFont typeface="Verdana"/>
        <a:buChar char="◦"/>
        <a:defRPr kumimoji="0" sz="1500" kern="1200" baseline="0">
          <a:solidFill>
            <a:schemeClr val="tx1"/>
          </a:solidFill>
          <a:latin typeface="+mn-lt"/>
          <a:ea typeface="+mn-ea"/>
          <a:cs typeface="+mn-cs"/>
        </a:defRPr>
      </a:lvl8pPr>
      <a:lvl9pPr marL="2148840" indent="-182880" algn="l" rtl="0" eaLnBrk="1" latinLnBrk="0" hangingPunct="1">
        <a:spcBef>
          <a:spcPts val="255"/>
        </a:spcBef>
        <a:buClr>
          <a:schemeClr val="accent3">
            <a:tint val="85000"/>
            <a:satMod val="275000"/>
          </a:schemeClr>
        </a:buClr>
        <a:buSzPct val="100000"/>
        <a:buFont typeface="Wingdings 2"/>
        <a:buChar char=""/>
        <a:defRPr kumimoji="0" sz="1500" kern="120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oleObject" Target="../embeddings/oleObject6.bin"/><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image" Target="../media/image7.wmf"/></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8" Type="http://schemas.openxmlformats.org/officeDocument/2006/relationships/image" Target="../media/image4.wmf"/><Relationship Id="rId3" Type="http://schemas.openxmlformats.org/officeDocument/2006/relationships/oleObject" Target="../embeddings/oleObject2.bin"/><Relationship Id="rId7" Type="http://schemas.openxmlformats.org/officeDocument/2006/relationships/oleObject" Target="../embeddings/oleObject4.bin"/><Relationship Id="rId2" Type="http://schemas.openxmlformats.org/officeDocument/2006/relationships/slideLayout" Target="../slideLayouts/slideLayout7.xml"/><Relationship Id="rId1" Type="http://schemas.openxmlformats.org/officeDocument/2006/relationships/vmlDrawing" Target="../drawings/vmlDrawing2.vml"/><Relationship Id="rId6" Type="http://schemas.openxmlformats.org/officeDocument/2006/relationships/image" Target="../media/image3.wmf"/><Relationship Id="rId5" Type="http://schemas.openxmlformats.org/officeDocument/2006/relationships/oleObject" Target="../embeddings/oleObject3.bin"/><Relationship Id="rId10" Type="http://schemas.openxmlformats.org/officeDocument/2006/relationships/image" Target="../media/image5.wmf"/><Relationship Id="rId4" Type="http://schemas.openxmlformats.org/officeDocument/2006/relationships/image" Target="../media/image2.wmf"/><Relationship Id="rId9" Type="http://schemas.openxmlformats.org/officeDocument/2006/relationships/oleObject" Target="../embeddings/oleObject5.bin"/></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Footer Placeholder 9"/>
          <p:cNvSpPr>
            <a:spLocks noGrp="1"/>
          </p:cNvSpPr>
          <p:nvPr>
            <p:ph type="ftr" sz="quarter" idx="11"/>
          </p:nvPr>
        </p:nvSpPr>
        <p:spPr/>
        <p:txBody>
          <a:bodyPr/>
          <a:lstStyle/>
          <a:p>
            <a:r>
              <a:rPr lang="en-US" smtClean="0"/>
              <a:t>jgthungu@gmail.com</a:t>
            </a:r>
            <a:endParaRPr lang="en-US"/>
          </a:p>
        </p:txBody>
      </p:sp>
      <p:sp>
        <p:nvSpPr>
          <p:cNvPr id="9" name="Slide Number Placeholder 8"/>
          <p:cNvSpPr>
            <a:spLocks noGrp="1"/>
          </p:cNvSpPr>
          <p:nvPr>
            <p:ph type="sldNum" sz="quarter" idx="12"/>
          </p:nvPr>
        </p:nvSpPr>
        <p:spPr/>
        <p:txBody>
          <a:bodyPr/>
          <a:lstStyle/>
          <a:p>
            <a:fld id="{9C2E1672-74BA-4F42-9F5D-F7B96492EE4F}" type="slidenum">
              <a:rPr lang="en-US" smtClean="0"/>
              <a:pPr/>
              <a:t>1</a:t>
            </a:fld>
            <a:endParaRPr lang="en-US"/>
          </a:p>
        </p:txBody>
      </p:sp>
      <p:grpSp>
        <p:nvGrpSpPr>
          <p:cNvPr id="17409" name="Group 1"/>
          <p:cNvGrpSpPr>
            <a:grpSpLocks/>
          </p:cNvGrpSpPr>
          <p:nvPr/>
        </p:nvGrpSpPr>
        <p:grpSpPr bwMode="auto">
          <a:xfrm>
            <a:off x="304800" y="381000"/>
            <a:ext cx="8534400" cy="6107113"/>
            <a:chOff x="316" y="406"/>
            <a:chExt cx="11608" cy="15028"/>
          </a:xfrm>
        </p:grpSpPr>
        <p:grpSp>
          <p:nvGrpSpPr>
            <p:cNvPr id="17410" name="Group 2"/>
            <p:cNvGrpSpPr>
              <a:grpSpLocks/>
            </p:cNvGrpSpPr>
            <p:nvPr/>
          </p:nvGrpSpPr>
          <p:grpSpPr bwMode="auto">
            <a:xfrm>
              <a:off x="316" y="406"/>
              <a:ext cx="11608" cy="15028"/>
              <a:chOff x="321" y="406"/>
              <a:chExt cx="11600" cy="15025"/>
            </a:xfrm>
          </p:grpSpPr>
          <p:sp>
            <p:nvSpPr>
              <p:cNvPr id="17411" name="Rectangle 3" descr="Zig zag"/>
              <p:cNvSpPr>
                <a:spLocks noChangeArrowheads="1"/>
              </p:cNvSpPr>
              <p:nvPr/>
            </p:nvSpPr>
            <p:spPr bwMode="auto">
              <a:xfrm>
                <a:off x="339" y="406"/>
                <a:ext cx="11582" cy="15025"/>
              </a:xfrm>
              <a:prstGeom prst="rect">
                <a:avLst/>
              </a:prstGeom>
              <a:pattFill prst="zigZag">
                <a:fgClr>
                  <a:srgbClr val="8C8C8C"/>
                </a:fgClr>
                <a:bgClr>
                  <a:srgbClr val="BFBFBF"/>
                </a:bgClr>
              </a:patt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2" name="Rectangle 4"/>
              <p:cNvSpPr>
                <a:spLocks noChangeArrowheads="1"/>
              </p:cNvSpPr>
              <p:nvPr/>
            </p:nvSpPr>
            <p:spPr bwMode="auto">
              <a:xfrm>
                <a:off x="3446" y="406"/>
                <a:ext cx="8475" cy="15025"/>
              </a:xfrm>
              <a:prstGeom prst="rect">
                <a:avLst/>
              </a:prstGeom>
              <a:solidFill>
                <a:srgbClr val="737373"/>
              </a:solidFill>
              <a:ln w="12700">
                <a:solidFill>
                  <a:srgbClr val="FFFFFF"/>
                </a:solidFill>
                <a:miter lim="800000"/>
                <a:headEnd/>
                <a:tailEnd/>
              </a:ln>
              <a:effectLst/>
            </p:spPr>
            <p:txBody>
              <a:bodyPr vert="horz" wrap="square" lIns="228600" tIns="1371600" rIns="4572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rgbClr val="FFFFFF"/>
                    </a:solidFill>
                    <a:effectLst/>
                    <a:latin typeface="Bernard MT Condensed" pitchFamily="18" charset="0"/>
                    <a:cs typeface="Arial" pitchFamily="34" charset="0"/>
                  </a:rPr>
                  <a:t>Chemistry of Chlorine</a:t>
                </a:r>
                <a:endParaRPr kumimoji="0" lang="en-US" sz="40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F0"/>
                    </a:solidFill>
                    <a:effectLst/>
                    <a:latin typeface="Bernard MT Condensed" pitchFamily="18" charset="0"/>
                    <a:cs typeface="Arial" pitchFamily="34" charset="0"/>
                  </a:rPr>
                  <a:t>Comprehensive tutorial notes</a:t>
                </a:r>
              </a:p>
              <a:p>
                <a:pPr marL="0" marR="0" lvl="0" indent="0" algn="l" defTabSz="914400" rtl="0" eaLnBrk="1" fontAlgn="base" latinLnBrk="0" hangingPunct="1">
                  <a:lnSpc>
                    <a:spcPct val="100000"/>
                  </a:lnSpc>
                  <a:spcBef>
                    <a:spcPct val="0"/>
                  </a:spcBef>
                  <a:spcAft>
                    <a:spcPct val="0"/>
                  </a:spcAft>
                  <a:buClrTx/>
                  <a:buSzTx/>
                  <a:buFontTx/>
                  <a:buNone/>
                  <a:tabLst/>
                </a:pPr>
                <a:r>
                  <a:rPr lang="en-US" sz="4400" dirty="0" smtClean="0">
                    <a:solidFill>
                      <a:srgbClr val="FFFF00"/>
                    </a:solidFill>
                    <a:latin typeface="Bernard MT Condensed" pitchFamily="18" charset="0"/>
                    <a:cs typeface="Arial" pitchFamily="34" charset="0"/>
                  </a:rPr>
                  <a:t>POWERPOINT VERSION</a:t>
                </a:r>
                <a:endParaRPr kumimoji="0" lang="en-US" sz="4400" b="0"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17413" name="Group 5"/>
              <p:cNvGrpSpPr>
                <a:grpSpLocks/>
              </p:cNvGrpSpPr>
              <p:nvPr/>
            </p:nvGrpSpPr>
            <p:grpSpPr bwMode="auto">
              <a:xfrm>
                <a:off x="321" y="3424"/>
                <a:ext cx="3125" cy="6069"/>
                <a:chOff x="654" y="3599"/>
                <a:chExt cx="2880" cy="5760"/>
              </a:xfrm>
            </p:grpSpPr>
            <p:sp>
              <p:nvSpPr>
                <p:cNvPr id="17414" name="Rectangle 6"/>
                <p:cNvSpPr>
                  <a:spLocks noChangeArrowheads="1"/>
                </p:cNvSpPr>
                <p:nvPr/>
              </p:nvSpPr>
              <p:spPr bwMode="auto">
                <a:xfrm flipH="1">
                  <a:off x="2094" y="6479"/>
                  <a:ext cx="1440" cy="1440"/>
                </a:xfrm>
                <a:prstGeom prst="rect">
                  <a:avLst/>
                </a:prstGeom>
                <a:solidFill>
                  <a:srgbClr val="A7BFDE">
                    <a:alpha val="8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5" name="Rectangle 7"/>
                <p:cNvSpPr>
                  <a:spLocks noChangeArrowheads="1"/>
                </p:cNvSpPr>
                <p:nvPr/>
              </p:nvSpPr>
              <p:spPr bwMode="auto">
                <a:xfrm flipH="1">
                  <a:off x="2094" y="503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6" name="Rectangle 8"/>
                <p:cNvSpPr>
                  <a:spLocks noChangeArrowheads="1"/>
                </p:cNvSpPr>
                <p:nvPr/>
              </p:nvSpPr>
              <p:spPr bwMode="auto">
                <a:xfrm flipH="1">
                  <a:off x="654" y="5039"/>
                  <a:ext cx="1440" cy="1440"/>
                </a:xfrm>
                <a:prstGeom prst="rect">
                  <a:avLst/>
                </a:prstGeom>
                <a:solidFill>
                  <a:srgbClr val="A7BFDE">
                    <a:alpha val="8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7" name="Rectangle 9"/>
                <p:cNvSpPr>
                  <a:spLocks noChangeArrowheads="1"/>
                </p:cNvSpPr>
                <p:nvPr/>
              </p:nvSpPr>
              <p:spPr bwMode="auto">
                <a:xfrm flipH="1">
                  <a:off x="654" y="359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8" name="Rectangle 10"/>
                <p:cNvSpPr>
                  <a:spLocks noChangeArrowheads="1"/>
                </p:cNvSpPr>
                <p:nvPr/>
              </p:nvSpPr>
              <p:spPr bwMode="auto">
                <a:xfrm flipH="1">
                  <a:off x="654" y="647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9" name="Rectangle 11"/>
                <p:cNvSpPr>
                  <a:spLocks noChangeArrowheads="1"/>
                </p:cNvSpPr>
                <p:nvPr/>
              </p:nvSpPr>
              <p:spPr bwMode="auto">
                <a:xfrm flipH="1">
                  <a:off x="2094" y="791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grpSp>
          <p:sp>
            <p:nvSpPr>
              <p:cNvPr id="17420" name="Rectangle 12"/>
              <p:cNvSpPr>
                <a:spLocks noChangeArrowheads="1"/>
              </p:cNvSpPr>
              <p:nvPr/>
            </p:nvSpPr>
            <p:spPr bwMode="auto">
              <a:xfrm flipH="1">
                <a:off x="2690" y="406"/>
                <a:ext cx="1563" cy="1518"/>
              </a:xfrm>
              <a:prstGeom prst="rect">
                <a:avLst/>
              </a:prstGeom>
              <a:solidFill>
                <a:srgbClr val="C0504D"/>
              </a:solidFill>
              <a:ln w="12700">
                <a:solidFill>
                  <a:srgbClr val="FFFFFF"/>
                </a:solid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600" b="0" i="0" u="none" strike="noStrike" cap="none" normalizeH="0" baseline="0" smtClean="0">
                    <a:ln>
                      <a:noFill/>
                    </a:ln>
                    <a:solidFill>
                      <a:srgbClr val="FFFFFF"/>
                    </a:solidFill>
                    <a:effectLst/>
                    <a:latin typeface="Bernard MT Condensed" pitchFamily="18"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17422" name="Group 14"/>
            <p:cNvGrpSpPr>
              <a:grpSpLocks/>
            </p:cNvGrpSpPr>
            <p:nvPr/>
          </p:nvGrpSpPr>
          <p:grpSpPr bwMode="auto">
            <a:xfrm flipH="1" flipV="1">
              <a:off x="10833" y="14380"/>
              <a:ext cx="782" cy="760"/>
              <a:chOff x="8754" y="11945"/>
              <a:chExt cx="2880" cy="2859"/>
            </a:xfrm>
          </p:grpSpPr>
          <p:sp>
            <p:nvSpPr>
              <p:cNvPr id="17423" name="Rectangle 15"/>
              <p:cNvSpPr>
                <a:spLocks noChangeArrowheads="1"/>
              </p:cNvSpPr>
              <p:nvPr/>
            </p:nvSpPr>
            <p:spPr bwMode="auto">
              <a:xfrm flipH="1">
                <a:off x="10194" y="11945"/>
                <a:ext cx="1440" cy="1440"/>
              </a:xfrm>
              <a:prstGeom prst="rect">
                <a:avLst/>
              </a:prstGeom>
              <a:solidFill>
                <a:srgbClr val="BFBFBF">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24" name="Rectangle 16"/>
              <p:cNvSpPr>
                <a:spLocks noChangeArrowheads="1"/>
              </p:cNvSpPr>
              <p:nvPr/>
            </p:nvSpPr>
            <p:spPr bwMode="auto">
              <a:xfrm flipH="1">
                <a:off x="10194" y="13364"/>
                <a:ext cx="1440" cy="1440"/>
              </a:xfrm>
              <a:prstGeom prst="rect">
                <a:avLst/>
              </a:prstGeom>
              <a:solidFill>
                <a:srgbClr val="C0504D"/>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25" name="Rectangle 17"/>
              <p:cNvSpPr>
                <a:spLocks noChangeArrowheads="1"/>
              </p:cNvSpPr>
              <p:nvPr/>
            </p:nvSpPr>
            <p:spPr bwMode="auto">
              <a:xfrm flipH="1">
                <a:off x="8754" y="13364"/>
                <a:ext cx="1440" cy="1440"/>
              </a:xfrm>
              <a:prstGeom prst="rect">
                <a:avLst/>
              </a:prstGeom>
              <a:solidFill>
                <a:srgbClr val="BFBFBF">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grpSp>
      </p:grpSp>
    </p:spTree>
  </p:cSld>
  <p:clrMapOvr>
    <a:masterClrMapping/>
  </p:clrMapOvr>
  <p:transition spd="slow" advClick="0" advTm="5000">
    <p:newsflash/>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10</a:t>
            </a:fld>
            <a:endParaRPr lang="en-US"/>
          </a:p>
        </p:txBody>
      </p:sp>
      <p:graphicFrame>
        <p:nvGraphicFramePr>
          <p:cNvPr id="4" name="Table 3"/>
          <p:cNvGraphicFramePr>
            <a:graphicFrameLocks noGrp="1"/>
          </p:cNvGraphicFramePr>
          <p:nvPr/>
        </p:nvGraphicFramePr>
        <p:xfrm>
          <a:off x="533399" y="1447800"/>
          <a:ext cx="8153401" cy="2438400"/>
        </p:xfrm>
        <a:graphic>
          <a:graphicData uri="http://schemas.openxmlformats.org/drawingml/2006/table">
            <a:tbl>
              <a:tblPr/>
              <a:tblGrid>
                <a:gridCol w="3699226"/>
                <a:gridCol w="830439"/>
                <a:gridCol w="905935"/>
                <a:gridCol w="905935"/>
                <a:gridCol w="830439"/>
                <a:gridCol w="981427"/>
              </a:tblGrid>
              <a:tr h="914400">
                <a:tc>
                  <a:txBody>
                    <a:bodyPr/>
                    <a:lstStyle/>
                    <a:p>
                      <a:pPr marL="0" marR="0">
                        <a:spcBef>
                          <a:spcPts val="0"/>
                        </a:spcBef>
                        <a:spcAft>
                          <a:spcPts val="0"/>
                        </a:spcAft>
                        <a:tabLst>
                          <a:tab pos="457200" algn="l"/>
                          <a:tab pos="914400" algn="l"/>
                          <a:tab pos="1371600" algn="l"/>
                          <a:tab pos="1828800" algn="l"/>
                          <a:tab pos="2286000" algn="l"/>
                          <a:tab pos="2971800" algn="ctr"/>
                        </a:tabLst>
                      </a:pPr>
                      <a:endParaRPr lang="en-US" sz="3200" b="0" dirty="0">
                        <a:solidFill>
                          <a:srgbClr val="7030A0"/>
                        </a:solidFill>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3200" b="0" dirty="0">
                          <a:solidFill>
                            <a:srgbClr val="7030A0"/>
                          </a:solidFill>
                          <a:latin typeface="Times New Roman"/>
                          <a:ea typeface="Calibri"/>
                          <a:cs typeface="Times New Roman"/>
                        </a:rPr>
                        <a:t>Halogen</a:t>
                      </a:r>
                      <a:endParaRPr lang="en-US" sz="3200" b="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a:solidFill>
                            <a:srgbClr val="7030A0"/>
                          </a:solidFill>
                          <a:latin typeface="Times New Roman"/>
                          <a:ea typeface="Calibri"/>
                          <a:cs typeface="Times New Roman"/>
                        </a:rPr>
                        <a:t>F</a:t>
                      </a:r>
                      <a:endParaRPr lang="en-US" sz="3200" b="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a:solidFill>
                            <a:srgbClr val="7030A0"/>
                          </a:solidFill>
                          <a:latin typeface="Times New Roman"/>
                          <a:ea typeface="Calibri"/>
                          <a:cs typeface="Times New Roman"/>
                        </a:rPr>
                        <a:t>Cl</a:t>
                      </a:r>
                      <a:endParaRPr lang="en-US" sz="3200" b="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a:solidFill>
                            <a:srgbClr val="7030A0"/>
                          </a:solidFill>
                          <a:latin typeface="Times New Roman"/>
                          <a:ea typeface="Calibri"/>
                          <a:cs typeface="Times New Roman"/>
                        </a:rPr>
                        <a:t>Br</a:t>
                      </a:r>
                      <a:endParaRPr lang="en-US" sz="3200" b="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a:solidFill>
                            <a:srgbClr val="7030A0"/>
                          </a:solidFill>
                          <a:latin typeface="Times New Roman"/>
                          <a:ea typeface="Calibri"/>
                          <a:cs typeface="Times New Roman"/>
                        </a:rPr>
                        <a:t>I</a:t>
                      </a:r>
                      <a:endParaRPr lang="en-US" sz="3200" b="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a:solidFill>
                            <a:srgbClr val="7030A0"/>
                          </a:solidFill>
                          <a:latin typeface="Times New Roman"/>
                          <a:ea typeface="Calibri"/>
                          <a:cs typeface="Times New Roman"/>
                        </a:rPr>
                        <a:t>At</a:t>
                      </a:r>
                      <a:endParaRPr lang="en-US" sz="3200" b="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371600">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dirty="0" err="1" smtClean="0">
                          <a:solidFill>
                            <a:srgbClr val="7030A0"/>
                          </a:solidFill>
                          <a:latin typeface="Times New Roman"/>
                          <a:ea typeface="Calibri"/>
                          <a:cs typeface="Times New Roman"/>
                        </a:rPr>
                        <a:t>Electronegativity</a:t>
                      </a:r>
                      <a:r>
                        <a:rPr lang="en-US" sz="3200" b="0" dirty="0" smtClean="0">
                          <a:solidFill>
                            <a:srgbClr val="7030A0"/>
                          </a:solidFill>
                          <a:latin typeface="Times New Roman"/>
                          <a:ea typeface="Calibri"/>
                          <a:cs typeface="Times New Roman"/>
                        </a:rPr>
                        <a:t> </a:t>
                      </a:r>
                      <a:r>
                        <a:rPr lang="en-US" sz="3200" b="0" dirty="0">
                          <a:solidFill>
                            <a:srgbClr val="7030A0"/>
                          </a:solidFill>
                          <a:latin typeface="Times New Roman"/>
                          <a:ea typeface="Calibri"/>
                          <a:cs typeface="Times New Roman"/>
                        </a:rPr>
                        <a:t>(Pauling’s scale)</a:t>
                      </a:r>
                      <a:endParaRPr lang="en-US" sz="3200" b="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dirty="0" smtClean="0">
                          <a:solidFill>
                            <a:srgbClr val="7030A0"/>
                          </a:solidFill>
                          <a:latin typeface="Times New Roman"/>
                          <a:ea typeface="Calibri"/>
                          <a:cs typeface="Times New Roman"/>
                        </a:rPr>
                        <a:t>4.0</a:t>
                      </a:r>
                    </a:p>
                    <a:p>
                      <a:pPr marL="0" marR="0">
                        <a:spcBef>
                          <a:spcPts val="0"/>
                        </a:spcBef>
                        <a:spcAft>
                          <a:spcPts val="0"/>
                        </a:spcAft>
                        <a:tabLst>
                          <a:tab pos="457200" algn="l"/>
                          <a:tab pos="914400" algn="l"/>
                          <a:tab pos="1371600" algn="l"/>
                          <a:tab pos="1828800" algn="l"/>
                          <a:tab pos="2286000" algn="l"/>
                          <a:tab pos="2971800" algn="ctr"/>
                        </a:tabLst>
                      </a:pPr>
                      <a:endParaRPr lang="en-US" sz="3200" b="0" dirty="0" smtClean="0">
                        <a:solidFill>
                          <a:srgbClr val="7030A0"/>
                        </a:solidFill>
                        <a:latin typeface="Times New Roman"/>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endParaRPr lang="en-US" sz="3200" b="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dirty="0">
                          <a:solidFill>
                            <a:srgbClr val="7030A0"/>
                          </a:solidFill>
                          <a:latin typeface="Times New Roman"/>
                          <a:ea typeface="Calibri"/>
                          <a:cs typeface="Times New Roman"/>
                        </a:rPr>
                        <a:t>3.0</a:t>
                      </a:r>
                      <a:endParaRPr lang="en-US" sz="3200" b="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dirty="0">
                          <a:solidFill>
                            <a:srgbClr val="7030A0"/>
                          </a:solidFill>
                          <a:latin typeface="Times New Roman"/>
                          <a:ea typeface="Calibri"/>
                          <a:cs typeface="Times New Roman"/>
                        </a:rPr>
                        <a:t>2.8</a:t>
                      </a:r>
                      <a:endParaRPr lang="en-US" sz="3200" b="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dirty="0">
                          <a:solidFill>
                            <a:srgbClr val="7030A0"/>
                          </a:solidFill>
                          <a:latin typeface="Times New Roman"/>
                          <a:ea typeface="Calibri"/>
                          <a:cs typeface="Times New Roman"/>
                        </a:rPr>
                        <a:t>2.5</a:t>
                      </a:r>
                      <a:endParaRPr lang="en-US" sz="3200" b="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3200" b="0" dirty="0">
                          <a:solidFill>
                            <a:srgbClr val="7030A0"/>
                          </a:solidFill>
                          <a:latin typeface="Times New Roman"/>
                          <a:ea typeface="Calibri"/>
                          <a:cs typeface="Times New Roman"/>
                        </a:rPr>
                        <a:t>2.2</a:t>
                      </a:r>
                      <a:endParaRPr lang="en-US" sz="3200" b="0" dirty="0">
                        <a:solidFill>
                          <a:srgbClr val="7030A0"/>
                        </a:solidFill>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52577" name="Rectangle 1"/>
          <p:cNvSpPr>
            <a:spLocks noChangeArrowheads="1"/>
          </p:cNvSpPr>
          <p:nvPr/>
        </p:nvSpPr>
        <p:spPr bwMode="auto">
          <a:xfrm>
            <a:off x="381000" y="381000"/>
            <a:ext cx="83820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(ii)The table below shows the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electronegativity</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the</a:t>
            </a:r>
            <a:r>
              <a:rPr kumimoji="0" lang="en-US"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halogens.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4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4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228600" y="3886200"/>
            <a:ext cx="8610600" cy="2569190"/>
          </a:xfrm>
          <a:prstGeom prst="rect">
            <a:avLst/>
          </a:prstGeom>
        </p:spPr>
        <p:txBody>
          <a:bodyPr wrap="square">
            <a:spAutoFit/>
          </a:bodyPr>
          <a:lstStyle/>
          <a:p>
            <a:pPr lvl="0" fontAlgn="base">
              <a:spcBef>
                <a:spcPct val="0"/>
              </a:spcBef>
              <a:spcAft>
                <a:spcPct val="0"/>
              </a:spcAft>
            </a:pPr>
            <a:r>
              <a:rPr lang="en-US" sz="2800" dirty="0" smtClean="0">
                <a:solidFill>
                  <a:srgbClr val="00B050"/>
                </a:solidFill>
                <a:latin typeface="Times New Roman" pitchFamily="18" charset="0"/>
                <a:ea typeface="Calibri" pitchFamily="34" charset="0"/>
                <a:cs typeface="Times New Roman" pitchFamily="18" charset="0"/>
              </a:rPr>
              <a:t>Explain the trend in </a:t>
            </a:r>
            <a:r>
              <a:rPr lang="en-US" sz="2800" dirty="0" err="1" smtClean="0">
                <a:solidFill>
                  <a:srgbClr val="00B050"/>
                </a:solidFill>
                <a:latin typeface="Times New Roman" pitchFamily="18" charset="0"/>
                <a:ea typeface="Calibri" pitchFamily="34" charset="0"/>
                <a:cs typeface="Times New Roman" pitchFamily="18" charset="0"/>
              </a:rPr>
              <a:t>electronegativity</a:t>
            </a:r>
            <a:r>
              <a:rPr lang="en-US" sz="2800" dirty="0" smtClean="0">
                <a:solidFill>
                  <a:srgbClr val="00B050"/>
                </a:solidFill>
                <a:latin typeface="Times New Roman" pitchFamily="18" charset="0"/>
                <a:ea typeface="Calibri" pitchFamily="34" charset="0"/>
                <a:cs typeface="Times New Roman" pitchFamily="18" charset="0"/>
              </a:rPr>
              <a:t> of the halogens</a:t>
            </a:r>
          </a:p>
          <a:p>
            <a:pPr lvl="0" fontAlgn="base">
              <a:spcBef>
                <a:spcPct val="0"/>
              </a:spcBef>
              <a:spcAft>
                <a:spcPct val="0"/>
              </a:spcAft>
            </a:pPr>
            <a:endParaRPr lang="en-US" sz="800" b="1" dirty="0" smtClean="0">
              <a:latin typeface="Arial" pitchFamily="34" charset="0"/>
              <a:cs typeface="Arial" pitchFamily="34" charset="0"/>
            </a:endParaRPr>
          </a:p>
          <a:p>
            <a:pPr lvl="0" eaLnBrk="0" fontAlgn="base" hangingPunct="0">
              <a:spcBef>
                <a:spcPct val="0"/>
              </a:spcBef>
              <a:spcAft>
                <a:spcPct val="0"/>
              </a:spcAft>
            </a:pPr>
            <a:r>
              <a:rPr lang="en-US" sz="2800" b="1" dirty="0" smtClean="0">
                <a:latin typeface="Times New Roman" pitchFamily="18" charset="0"/>
                <a:ea typeface="Calibri" pitchFamily="34" charset="0"/>
                <a:cs typeface="Times New Roman" pitchFamily="18" charset="0"/>
              </a:rPr>
              <a:t>Decrease</a:t>
            </a:r>
            <a:r>
              <a:rPr lang="en-US" sz="2800" dirty="0" smtClean="0">
                <a:latin typeface="Times New Roman" pitchFamily="18" charset="0"/>
                <a:ea typeface="Calibri" pitchFamily="34" charset="0"/>
                <a:cs typeface="Times New Roman" pitchFamily="18" charset="0"/>
              </a:rPr>
              <a:t> down the group from fluorine to Astatine</a:t>
            </a:r>
          </a:p>
          <a:p>
            <a:pPr lvl="0" eaLnBrk="0" fontAlgn="base" hangingPunct="0">
              <a:spcBef>
                <a:spcPct val="0"/>
              </a:spcBef>
              <a:spcAft>
                <a:spcPct val="0"/>
              </a:spcAft>
            </a:pPr>
            <a:endParaRPr lang="en-US" sz="800" dirty="0" smtClean="0">
              <a:latin typeface="Arial" pitchFamily="34" charset="0"/>
              <a:cs typeface="Arial" pitchFamily="34" charset="0"/>
            </a:endParaRPr>
          </a:p>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Atomic radius </a:t>
            </a:r>
            <a:r>
              <a:rPr lang="en-US" sz="2800" b="1" dirty="0" smtClean="0">
                <a:latin typeface="Times New Roman" pitchFamily="18" charset="0"/>
                <a:ea typeface="Calibri" pitchFamily="34" charset="0"/>
                <a:cs typeface="Times New Roman" pitchFamily="18" charset="0"/>
              </a:rPr>
              <a:t>increase</a:t>
            </a:r>
            <a:r>
              <a:rPr lang="en-US" sz="2800" dirty="0" smtClean="0">
                <a:latin typeface="Times New Roman" pitchFamily="18" charset="0"/>
                <a:ea typeface="Calibri" pitchFamily="34" charset="0"/>
                <a:cs typeface="Times New Roman" pitchFamily="18" charset="0"/>
              </a:rPr>
              <a:t> down the group decreasing </a:t>
            </a:r>
            <a:r>
              <a:rPr lang="en-US" sz="2800" b="1" dirty="0" smtClean="0">
                <a:latin typeface="Times New Roman" pitchFamily="18" charset="0"/>
                <a:ea typeface="Calibri" pitchFamily="34" charset="0"/>
                <a:cs typeface="Times New Roman" pitchFamily="18" charset="0"/>
              </a:rPr>
              <a:t>electron </a:t>
            </a:r>
            <a:r>
              <a:rPr lang="en-US" sz="2800" b="1" dirty="0" smtClean="0">
                <a:latin typeface="Calibri"/>
                <a:ea typeface="Calibri" pitchFamily="34" charset="0"/>
                <a:cs typeface="Times New Roman" pitchFamily="18" charset="0"/>
              </a:rPr>
              <a:t>–</a:t>
            </a:r>
            <a:r>
              <a:rPr lang="en-US" sz="2800" b="1" dirty="0" smtClean="0">
                <a:latin typeface="Times New Roman" pitchFamily="18" charset="0"/>
                <a:ea typeface="Calibri" pitchFamily="34" charset="0"/>
                <a:cs typeface="Times New Roman" pitchFamily="18" charset="0"/>
              </a:rPr>
              <a:t> attracting</a:t>
            </a:r>
            <a:r>
              <a:rPr lang="en-US" sz="2800" dirty="0" smtClean="0">
                <a:latin typeface="Times New Roman" pitchFamily="18" charset="0"/>
                <a:ea typeface="Calibri" pitchFamily="34" charset="0"/>
                <a:cs typeface="Times New Roman" pitchFamily="18" charset="0"/>
              </a:rPr>
              <a:t> power down the group from fluorine to astatine.</a:t>
            </a:r>
            <a:endParaRPr lang="en-US" sz="2800" dirty="0" smtClean="0">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52577">
                                            <p:txEl>
                                              <p:pRg st="0" end="0"/>
                                            </p:txEl>
                                          </p:spTgt>
                                        </p:tgtEl>
                                        <p:attrNameLst>
                                          <p:attrName>style.visibility</p:attrName>
                                        </p:attrNameLst>
                                      </p:cBhvr>
                                      <p:to>
                                        <p:strVal val="visible"/>
                                      </p:to>
                                    </p:set>
                                    <p:animEffect transition="in" filter="wipe(up)">
                                      <p:cBhvr>
                                        <p:cTn id="7" dur="2000"/>
                                        <p:tgtEl>
                                          <p:spTgt spid="152577">
                                            <p:txEl>
                                              <p:pRg st="0" end="0"/>
                                            </p:txEl>
                                          </p:spTgt>
                                        </p:tgtEl>
                                      </p:cBhvr>
                                    </p:animEffect>
                                  </p:childTnLst>
                                </p:cTn>
                              </p:par>
                            </p:childTnLst>
                          </p:cTn>
                        </p:par>
                        <p:par>
                          <p:cTn id="8" fill="hold">
                            <p:stCondLst>
                              <p:cond delay="20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2000"/>
                                        <p:tgtEl>
                                          <p:spTgt spid="4"/>
                                        </p:tgtEl>
                                      </p:cBhvr>
                                    </p:animEffect>
                                  </p:childTnLst>
                                </p:cTn>
                              </p:par>
                            </p:childTnLst>
                          </p:cTn>
                        </p:par>
                        <p:par>
                          <p:cTn id="12" fill="hold">
                            <p:stCondLst>
                              <p:cond delay="4000"/>
                            </p:stCondLst>
                            <p:childTnLst>
                              <p:par>
                                <p:cTn id="13" presetID="27" presetClass="entr" presetSubtype="0" fill="hold" nodeType="afterEffect">
                                  <p:stCondLst>
                                    <p:cond delay="0"/>
                                  </p:stCondLst>
                                  <p:iterate type="lt">
                                    <p:tmPct val="50000"/>
                                  </p:iterate>
                                  <p:childTnLst>
                                    <p:set>
                                      <p:cBhvr>
                                        <p:cTn id="14"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15"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6"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17" dur="500"/>
                                        <p:tgtEl>
                                          <p:spTgt spid="6">
                                            <p:txEl>
                                              <p:pRg st="0" end="0"/>
                                            </p:txEl>
                                          </p:spTgt>
                                        </p:tgtEl>
                                        <p:attrNameLst>
                                          <p:attrName>fill.type</p:attrName>
                                        </p:attrNameLst>
                                      </p:cBhvr>
                                      <p:to>
                                        <p:strVal val="solid"/>
                                      </p:to>
                                    </p:set>
                                  </p:childTnLst>
                                </p:cTn>
                              </p:par>
                            </p:childTnLst>
                          </p:cTn>
                        </p:par>
                        <p:par>
                          <p:cTn id="18" fill="hold">
                            <p:stCondLst>
                              <p:cond delay="16000"/>
                            </p:stCondLst>
                            <p:childTnLst>
                              <p:par>
                                <p:cTn id="19" presetID="37" presetClass="entr" presetSubtype="0" fill="hold" nodeType="after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2000"/>
                                        <p:tgtEl>
                                          <p:spTgt spid="6">
                                            <p:txEl>
                                              <p:pRg st="2" end="2"/>
                                            </p:txEl>
                                          </p:spTgt>
                                        </p:tgtEl>
                                      </p:cBhvr>
                                    </p:animEffect>
                                    <p:anim calcmode="lin" valueType="num">
                                      <p:cBhvr>
                                        <p:cTn id="22" dur="2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6">
                                            <p:txEl>
                                              <p:pRg st="2" end="2"/>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6">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18000"/>
                            </p:stCondLst>
                            <p:childTnLst>
                              <p:par>
                                <p:cTn id="26" presetID="37" presetClass="entr" presetSubtype="0" fill="hold" nodeType="afterEffect">
                                  <p:stCondLst>
                                    <p:cond delay="0"/>
                                  </p:stCondLst>
                                  <p:childTnLst>
                                    <p:set>
                                      <p:cBhvr>
                                        <p:cTn id="27" dur="1" fill="hold">
                                          <p:stCondLst>
                                            <p:cond delay="0"/>
                                          </p:stCondLst>
                                        </p:cTn>
                                        <p:tgtEl>
                                          <p:spTgt spid="6">
                                            <p:txEl>
                                              <p:pRg st="4" end="4"/>
                                            </p:txEl>
                                          </p:spTgt>
                                        </p:tgtEl>
                                        <p:attrNameLst>
                                          <p:attrName>style.visibility</p:attrName>
                                        </p:attrNameLst>
                                      </p:cBhvr>
                                      <p:to>
                                        <p:strVal val="visible"/>
                                      </p:to>
                                    </p:set>
                                    <p:animEffect transition="in" filter="fade">
                                      <p:cBhvr>
                                        <p:cTn id="28" dur="2000"/>
                                        <p:tgtEl>
                                          <p:spTgt spid="6">
                                            <p:txEl>
                                              <p:pRg st="4" end="4"/>
                                            </p:txEl>
                                          </p:spTgt>
                                        </p:tgtEl>
                                      </p:cBhvr>
                                    </p:animEffect>
                                    <p:anim calcmode="lin" valueType="num">
                                      <p:cBhvr>
                                        <p:cTn id="29" dur="2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6">
                                            <p:txEl>
                                              <p:pRg st="4" end="4"/>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6">
                                            <p:txEl>
                                              <p:pRg st="4" end="4"/>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11</a:t>
            </a:fld>
            <a:endParaRPr lang="en-US"/>
          </a:p>
        </p:txBody>
      </p:sp>
      <p:sp>
        <p:nvSpPr>
          <p:cNvPr id="157697" name="Rectangle 1"/>
          <p:cNvSpPr>
            <a:spLocks noChangeArrowheads="1"/>
          </p:cNvSpPr>
          <p:nvPr/>
        </p:nvSpPr>
        <p:spPr bwMode="auto">
          <a:xfrm>
            <a:off x="228600" y="304800"/>
            <a:ext cx="8686800" cy="747897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(f)  (</a:t>
            </a:r>
            <a:r>
              <a:rPr kumimoji="0" lang="en-US" sz="3200" b="0" i="0" u="none" strike="noStrike" cap="none" normalizeH="0" baseline="0" dirty="0" err="1" smtClean="0">
                <a:ln>
                  <a:noFill/>
                </a:ln>
                <a:solidFill>
                  <a:srgbClr val="00B0F0"/>
                </a:solidFill>
                <a:effectLst/>
                <a:latin typeface="Times New Roman" pitchFamily="18" charset="0"/>
                <a:ea typeface="Calibri" pitchFamily="34" charset="0"/>
                <a:cs typeface="Times New Roman" pitchFamily="18" charset="0"/>
              </a:rPr>
              <a:t>i</a:t>
            </a:r>
            <a:r>
              <a:rPr kumimoji="0" lang="en-US" sz="3200" b="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)What is electron affinity?</a:t>
            </a:r>
            <a:endParaRPr kumimoji="0" lang="en-US" sz="3200" b="0" i="0" u="none" strike="noStrike" cap="none" normalizeH="0" baseline="0" dirty="0" smtClean="0">
              <a:ln>
                <a:noFill/>
              </a:ln>
              <a:solidFill>
                <a:srgbClr val="00B0F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Electron affinity is the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energy</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required to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gain</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electron</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an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atom</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an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element</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its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gaseous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state.</a:t>
            </a:r>
          </a:p>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 </a:t>
            </a:r>
            <a:r>
              <a:rPr lang="en-US" sz="3200" dirty="0" smtClean="0">
                <a:solidFill>
                  <a:srgbClr val="00B0F0"/>
                </a:solidFill>
                <a:latin typeface="Times New Roman" pitchFamily="18" charset="0"/>
                <a:ea typeface="Calibri" pitchFamily="34" charset="0"/>
                <a:cs typeface="Times New Roman" pitchFamily="18" charset="0"/>
              </a:rPr>
              <a:t>(ii) Study the table below showing the election affinity of halogens for the process: </a:t>
            </a:r>
          </a:p>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 		X  (g)    +   e  →   X</a:t>
            </a:r>
            <a:r>
              <a:rPr lang="en-US" sz="3200" baseline="30000" dirty="0" smtClean="0">
                <a:latin typeface="Times New Roman" pitchFamily="18" charset="0"/>
                <a:ea typeface="Calibri" pitchFamily="34" charset="0"/>
                <a:cs typeface="Times New Roman" pitchFamily="18" charset="0"/>
              </a:rPr>
              <a:t>-    </a:t>
            </a:r>
            <a:r>
              <a:rPr lang="en-US" sz="3200" dirty="0" smtClean="0">
                <a:latin typeface="Times New Roman" pitchFamily="18" charset="0"/>
                <a:ea typeface="Calibri" pitchFamily="34" charset="0"/>
                <a:cs typeface="Times New Roman" pitchFamily="18" charset="0"/>
              </a:rPr>
              <a:t>(g)</a:t>
            </a:r>
          </a:p>
          <a:p>
            <a:pPr lvl="0" fontAlgn="base">
              <a:spcBef>
                <a:spcPct val="0"/>
              </a:spcBef>
              <a:spcAft>
                <a:spcPct val="0"/>
              </a:spcAft>
            </a:pPr>
            <a:endParaRPr lang="en-US" sz="3200" dirty="0" smtClean="0">
              <a:latin typeface="Times New Roman" pitchFamily="18" charset="0"/>
              <a:ea typeface="Calibri" pitchFamily="34" charset="0"/>
              <a:cs typeface="Times New Roman" pitchFamily="18" charset="0"/>
            </a:endParaRPr>
          </a:p>
          <a:p>
            <a:pPr fontAlgn="t"/>
            <a:r>
              <a:rPr lang="en-US" sz="3200" dirty="0" smtClean="0">
                <a:latin typeface="Times New Roman" pitchFamily="18" charset="0"/>
                <a:cs typeface="Times New Roman" pitchFamily="18" charset="0"/>
              </a:rPr>
              <a:t>Halogen			   F	    </a:t>
            </a:r>
            <a:r>
              <a:rPr lang="en-US" sz="3200" dirty="0" err="1" smtClean="0">
                <a:latin typeface="Times New Roman" pitchFamily="18" charset="0"/>
                <a:cs typeface="Times New Roman" pitchFamily="18" charset="0"/>
              </a:rPr>
              <a:t>Cl</a:t>
            </a:r>
            <a:r>
              <a:rPr lang="en-US" sz="3200" dirty="0" smtClean="0">
                <a:latin typeface="Times New Roman" pitchFamily="18" charset="0"/>
                <a:cs typeface="Times New Roman" pitchFamily="18" charset="0"/>
              </a:rPr>
              <a:t>	      Br       I</a:t>
            </a:r>
          </a:p>
          <a:p>
            <a:pPr fontAlgn="t"/>
            <a:r>
              <a:rPr lang="en-US" sz="3200" dirty="0" smtClean="0">
                <a:latin typeface="Times New Roman" pitchFamily="18" charset="0"/>
                <a:cs typeface="Times New Roman" pitchFamily="18" charset="0"/>
              </a:rPr>
              <a:t>Electron affinity		-333	  -364   -342    -295</a:t>
            </a:r>
          </a:p>
          <a:p>
            <a:pPr fontAlgn="t"/>
            <a:r>
              <a:rPr lang="en-US" sz="3200" dirty="0" smtClean="0">
                <a:latin typeface="Times New Roman" pitchFamily="18" charset="0"/>
                <a:cs typeface="Times New Roman" pitchFamily="18" charset="0"/>
              </a:rPr>
              <a:t>(kJmole</a:t>
            </a:r>
            <a:r>
              <a:rPr lang="en-US" sz="3200" baseline="30000" dirty="0" smtClean="0">
                <a:latin typeface="Times New Roman" pitchFamily="18" charset="0"/>
                <a:cs typeface="Times New Roman" pitchFamily="18" charset="0"/>
              </a:rPr>
              <a:t>-1</a:t>
            </a:r>
            <a:r>
              <a:rPr lang="en-US" sz="3200" dirty="0" smtClean="0">
                <a:latin typeface="Times New Roman" pitchFamily="18" charset="0"/>
                <a:cs typeface="Times New Roman" pitchFamily="18" charset="0"/>
              </a:rPr>
              <a:t> )</a:t>
            </a:r>
          </a:p>
          <a:p>
            <a:pPr lvl="0" fontAlgn="base">
              <a:spcBef>
                <a:spcPct val="0"/>
              </a:spcBef>
              <a:spcAft>
                <a:spcPct val="0"/>
              </a:spcAft>
            </a:pPr>
            <a:endParaRPr lang="en-US" sz="3200" dirty="0" smtClean="0">
              <a:latin typeface="Arial" pitchFamily="34" charset="0"/>
              <a:cs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	</a:t>
            </a: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7697">
                                            <p:txEl>
                                              <p:pRg st="0" end="0"/>
                                            </p:txEl>
                                          </p:spTgt>
                                        </p:tgtEl>
                                        <p:attrNameLst>
                                          <p:attrName>style.visibility</p:attrName>
                                        </p:attrNameLst>
                                      </p:cBhvr>
                                      <p:to>
                                        <p:strVal val="visible"/>
                                      </p:to>
                                    </p:set>
                                    <p:anim calcmode="discrete" valueType="clr">
                                      <p:cBhvr override="childStyle">
                                        <p:cTn id="7" dur="500"/>
                                        <p:tgtEl>
                                          <p:spTgt spid="1576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7697">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57697">
                                            <p:txEl>
                                              <p:pRg st="0" end="0"/>
                                            </p:txEl>
                                          </p:spTgt>
                                        </p:tgtEl>
                                        <p:attrNameLst>
                                          <p:attrName>fill.type</p:attrName>
                                        </p:attrNameLst>
                                      </p:cBhvr>
                                      <p:to>
                                        <p:strVal val="solid"/>
                                      </p:to>
                                    </p:set>
                                  </p:childTnLst>
                                </p:cTn>
                              </p:par>
                            </p:childTnLst>
                          </p:cTn>
                        </p:par>
                        <p:par>
                          <p:cTn id="10" fill="hold">
                            <p:stCondLst>
                              <p:cond delay="7500"/>
                            </p:stCondLst>
                            <p:childTnLst>
                              <p:par>
                                <p:cTn id="11" presetID="27" presetClass="entr" presetSubtype="0" fill="hold" nodeType="afterEffect">
                                  <p:stCondLst>
                                    <p:cond delay="0"/>
                                  </p:stCondLst>
                                  <p:iterate type="lt">
                                    <p:tmPct val="50000"/>
                                  </p:iterate>
                                  <p:childTnLst>
                                    <p:set>
                                      <p:cBhvr>
                                        <p:cTn id="12" dur="1" fill="hold">
                                          <p:stCondLst>
                                            <p:cond delay="0"/>
                                          </p:stCondLst>
                                        </p:cTn>
                                        <p:tgtEl>
                                          <p:spTgt spid="157697">
                                            <p:txEl>
                                              <p:pRg st="2" end="2"/>
                                            </p:txEl>
                                          </p:spTgt>
                                        </p:tgtEl>
                                        <p:attrNameLst>
                                          <p:attrName>style.visibility</p:attrName>
                                        </p:attrNameLst>
                                      </p:cBhvr>
                                      <p:to>
                                        <p:strVal val="visible"/>
                                      </p:to>
                                    </p:set>
                                    <p:anim calcmode="discrete" valueType="clr">
                                      <p:cBhvr override="childStyle">
                                        <p:cTn id="13" dur="80"/>
                                        <p:tgtEl>
                                          <p:spTgt spid="15769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4" dur="80"/>
                                        <p:tgtEl>
                                          <p:spTgt spid="157697">
                                            <p:txEl>
                                              <p:pRg st="2" end="2"/>
                                            </p:txEl>
                                          </p:spTgt>
                                        </p:tgtEl>
                                        <p:attrNameLst>
                                          <p:attrName>fillcolor</p:attrName>
                                        </p:attrNameLst>
                                      </p:cBhvr>
                                      <p:tavLst>
                                        <p:tav tm="0">
                                          <p:val>
                                            <p:clrVal>
                                              <a:schemeClr val="accent2"/>
                                            </p:clrVal>
                                          </p:val>
                                        </p:tav>
                                        <p:tav tm="50000">
                                          <p:val>
                                            <p:clrVal>
                                              <a:schemeClr val="hlink"/>
                                            </p:clrVal>
                                          </p:val>
                                        </p:tav>
                                      </p:tavLst>
                                    </p:anim>
                                    <p:set>
                                      <p:cBhvr>
                                        <p:cTn id="15" dur="80"/>
                                        <p:tgtEl>
                                          <p:spTgt spid="157697">
                                            <p:txEl>
                                              <p:pRg st="2" end="2"/>
                                            </p:txEl>
                                          </p:spTgt>
                                        </p:tgtEl>
                                        <p:attrNameLst>
                                          <p:attrName>fill.type</p:attrName>
                                        </p:attrNameLst>
                                      </p:cBhvr>
                                      <p:to>
                                        <p:strVal val="solid"/>
                                      </p:to>
                                    </p:set>
                                  </p:childTnLst>
                                </p:cTn>
                              </p:par>
                            </p:childTnLst>
                          </p:cTn>
                        </p:par>
                        <p:par>
                          <p:cTn id="16" fill="hold">
                            <p:stCondLst>
                              <p:cond delay="10420"/>
                            </p:stCondLst>
                            <p:childTnLst>
                              <p:par>
                                <p:cTn id="17" presetID="27" presetClass="entr" presetSubtype="0" fill="hold" nodeType="afterEffect">
                                  <p:stCondLst>
                                    <p:cond delay="0"/>
                                  </p:stCondLst>
                                  <p:iterate type="lt">
                                    <p:tmPct val="50000"/>
                                  </p:iterate>
                                  <p:childTnLst>
                                    <p:set>
                                      <p:cBhvr>
                                        <p:cTn id="18" dur="1" fill="hold">
                                          <p:stCondLst>
                                            <p:cond delay="0"/>
                                          </p:stCondLst>
                                        </p:cTn>
                                        <p:tgtEl>
                                          <p:spTgt spid="157697">
                                            <p:txEl>
                                              <p:pRg st="3" end="3"/>
                                            </p:txEl>
                                          </p:spTgt>
                                        </p:tgtEl>
                                        <p:attrNameLst>
                                          <p:attrName>style.visibility</p:attrName>
                                        </p:attrNameLst>
                                      </p:cBhvr>
                                      <p:to>
                                        <p:strVal val="visible"/>
                                      </p:to>
                                    </p:set>
                                    <p:anim calcmode="discrete" valueType="clr">
                                      <p:cBhvr override="childStyle">
                                        <p:cTn id="19" dur="80"/>
                                        <p:tgtEl>
                                          <p:spTgt spid="15769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0" dur="80"/>
                                        <p:tgtEl>
                                          <p:spTgt spid="157697">
                                            <p:txEl>
                                              <p:pRg st="3" end="3"/>
                                            </p:txEl>
                                          </p:spTgt>
                                        </p:tgtEl>
                                        <p:attrNameLst>
                                          <p:attrName>fillcolor</p:attrName>
                                        </p:attrNameLst>
                                      </p:cBhvr>
                                      <p:tavLst>
                                        <p:tav tm="0">
                                          <p:val>
                                            <p:clrVal>
                                              <a:schemeClr val="accent2"/>
                                            </p:clrVal>
                                          </p:val>
                                        </p:tav>
                                        <p:tav tm="50000">
                                          <p:val>
                                            <p:clrVal>
                                              <a:schemeClr val="hlink"/>
                                            </p:clrVal>
                                          </p:val>
                                        </p:tav>
                                      </p:tavLst>
                                    </p:anim>
                                    <p:set>
                                      <p:cBhvr>
                                        <p:cTn id="21" dur="80"/>
                                        <p:tgtEl>
                                          <p:spTgt spid="157697">
                                            <p:txEl>
                                              <p:pRg st="3" end="3"/>
                                            </p:txEl>
                                          </p:spTgt>
                                        </p:tgtEl>
                                        <p:attrNameLst>
                                          <p:attrName>fill.type</p:attrName>
                                        </p:attrNameLst>
                                      </p:cBhvr>
                                      <p:to>
                                        <p:strVal val="solid"/>
                                      </p:to>
                                    </p:set>
                                  </p:childTnLst>
                                </p:cTn>
                              </p:par>
                            </p:childTnLst>
                          </p:cTn>
                        </p:par>
                        <p:par>
                          <p:cTn id="22" fill="hold">
                            <p:stCondLst>
                              <p:cond delay="10940"/>
                            </p:stCondLst>
                            <p:childTnLst>
                              <p:par>
                                <p:cTn id="23" presetID="27" presetClass="entr" presetSubtype="0" fill="hold" nodeType="afterEffect">
                                  <p:stCondLst>
                                    <p:cond delay="0"/>
                                  </p:stCondLst>
                                  <p:iterate type="lt">
                                    <p:tmPct val="50000"/>
                                  </p:iterate>
                                  <p:childTnLst>
                                    <p:set>
                                      <p:cBhvr>
                                        <p:cTn id="24" dur="1" fill="hold">
                                          <p:stCondLst>
                                            <p:cond delay="0"/>
                                          </p:stCondLst>
                                        </p:cTn>
                                        <p:tgtEl>
                                          <p:spTgt spid="157697">
                                            <p:txEl>
                                              <p:pRg st="0" end="0"/>
                                            </p:txEl>
                                          </p:spTgt>
                                        </p:tgtEl>
                                        <p:attrNameLst>
                                          <p:attrName>style.visibility</p:attrName>
                                        </p:attrNameLst>
                                      </p:cBhvr>
                                      <p:to>
                                        <p:strVal val="visible"/>
                                      </p:to>
                                    </p:set>
                                    <p:anim calcmode="discrete" valueType="clr">
                                      <p:cBhvr override="childStyle">
                                        <p:cTn id="25" dur="500"/>
                                        <p:tgtEl>
                                          <p:spTgt spid="157697">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6" dur="500"/>
                                        <p:tgtEl>
                                          <p:spTgt spid="157697">
                                            <p:txEl>
                                              <p:pRg st="0" end="0"/>
                                            </p:txEl>
                                          </p:spTgt>
                                        </p:tgtEl>
                                        <p:attrNameLst>
                                          <p:attrName>fillcolor</p:attrName>
                                        </p:attrNameLst>
                                      </p:cBhvr>
                                      <p:tavLst>
                                        <p:tav tm="0">
                                          <p:val>
                                            <p:clrVal>
                                              <a:schemeClr val="accent2"/>
                                            </p:clrVal>
                                          </p:val>
                                        </p:tav>
                                        <p:tav tm="50000">
                                          <p:val>
                                            <p:clrVal>
                                              <a:schemeClr val="hlink"/>
                                            </p:clrVal>
                                          </p:val>
                                        </p:tav>
                                      </p:tavLst>
                                    </p:anim>
                                    <p:set>
                                      <p:cBhvr>
                                        <p:cTn id="27" dur="500"/>
                                        <p:tgtEl>
                                          <p:spTgt spid="157697">
                                            <p:txEl>
                                              <p:pRg st="0" end="0"/>
                                            </p:txEl>
                                          </p:spTgt>
                                        </p:tgtEl>
                                        <p:attrNameLst>
                                          <p:attrName>fill.type</p:attrName>
                                        </p:attrNameLst>
                                      </p:cBhvr>
                                      <p:to>
                                        <p:strVal val="solid"/>
                                      </p:to>
                                    </p:set>
                                  </p:childTnLst>
                                </p:cTn>
                              </p:par>
                            </p:childTnLst>
                          </p:cTn>
                        </p:par>
                        <p:par>
                          <p:cTn id="28" fill="hold">
                            <p:stCondLst>
                              <p:cond delay="18440"/>
                            </p:stCondLst>
                            <p:childTnLst>
                              <p:par>
                                <p:cTn id="29" presetID="27" presetClass="entr" presetSubtype="0" fill="hold" nodeType="afterEffect">
                                  <p:stCondLst>
                                    <p:cond delay="0"/>
                                  </p:stCondLst>
                                  <p:iterate type="lt">
                                    <p:tmPct val="50000"/>
                                  </p:iterate>
                                  <p:childTnLst>
                                    <p:set>
                                      <p:cBhvr>
                                        <p:cTn id="30" dur="1" fill="hold">
                                          <p:stCondLst>
                                            <p:cond delay="0"/>
                                          </p:stCondLst>
                                        </p:cTn>
                                        <p:tgtEl>
                                          <p:spTgt spid="157697">
                                            <p:txEl>
                                              <p:pRg st="2" end="2"/>
                                            </p:txEl>
                                          </p:spTgt>
                                        </p:tgtEl>
                                        <p:attrNameLst>
                                          <p:attrName>style.visibility</p:attrName>
                                        </p:attrNameLst>
                                      </p:cBhvr>
                                      <p:to>
                                        <p:strVal val="visible"/>
                                      </p:to>
                                    </p:set>
                                    <p:anim calcmode="discrete" valueType="clr">
                                      <p:cBhvr override="childStyle">
                                        <p:cTn id="31" dur="500"/>
                                        <p:tgtEl>
                                          <p:spTgt spid="157697">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2" dur="500"/>
                                        <p:tgtEl>
                                          <p:spTgt spid="157697">
                                            <p:txEl>
                                              <p:pRg st="2" end="2"/>
                                            </p:txEl>
                                          </p:spTgt>
                                        </p:tgtEl>
                                        <p:attrNameLst>
                                          <p:attrName>fillcolor</p:attrName>
                                        </p:attrNameLst>
                                      </p:cBhvr>
                                      <p:tavLst>
                                        <p:tav tm="0">
                                          <p:val>
                                            <p:clrVal>
                                              <a:schemeClr val="accent2"/>
                                            </p:clrVal>
                                          </p:val>
                                        </p:tav>
                                        <p:tav tm="50000">
                                          <p:val>
                                            <p:clrVal>
                                              <a:schemeClr val="hlink"/>
                                            </p:clrVal>
                                          </p:val>
                                        </p:tav>
                                      </p:tavLst>
                                    </p:anim>
                                    <p:set>
                                      <p:cBhvr>
                                        <p:cTn id="33" dur="500"/>
                                        <p:tgtEl>
                                          <p:spTgt spid="157697">
                                            <p:txEl>
                                              <p:pRg st="2" end="2"/>
                                            </p:txEl>
                                          </p:spTgt>
                                        </p:tgtEl>
                                        <p:attrNameLst>
                                          <p:attrName>fill.type</p:attrName>
                                        </p:attrNameLst>
                                      </p:cBhvr>
                                      <p:to>
                                        <p:strVal val="solid"/>
                                      </p:to>
                                    </p:set>
                                  </p:childTnLst>
                                </p:cTn>
                              </p:par>
                            </p:childTnLst>
                          </p:cTn>
                        </p:par>
                        <p:par>
                          <p:cTn id="34" fill="hold">
                            <p:stCondLst>
                              <p:cond delay="36690"/>
                            </p:stCondLst>
                            <p:childTnLst>
                              <p:par>
                                <p:cTn id="35" presetID="27" presetClass="entr" presetSubtype="0" fill="hold" nodeType="afterEffect">
                                  <p:stCondLst>
                                    <p:cond delay="0"/>
                                  </p:stCondLst>
                                  <p:iterate type="lt">
                                    <p:tmPct val="50000"/>
                                  </p:iterate>
                                  <p:childTnLst>
                                    <p:set>
                                      <p:cBhvr>
                                        <p:cTn id="36" dur="1" fill="hold">
                                          <p:stCondLst>
                                            <p:cond delay="0"/>
                                          </p:stCondLst>
                                        </p:cTn>
                                        <p:tgtEl>
                                          <p:spTgt spid="157697">
                                            <p:txEl>
                                              <p:pRg st="3" end="3"/>
                                            </p:txEl>
                                          </p:spTgt>
                                        </p:tgtEl>
                                        <p:attrNameLst>
                                          <p:attrName>style.visibility</p:attrName>
                                        </p:attrNameLst>
                                      </p:cBhvr>
                                      <p:to>
                                        <p:strVal val="visible"/>
                                      </p:to>
                                    </p:set>
                                    <p:anim calcmode="discrete" valueType="clr">
                                      <p:cBhvr override="childStyle">
                                        <p:cTn id="37" dur="500"/>
                                        <p:tgtEl>
                                          <p:spTgt spid="157697">
                                            <p:txEl>
                                              <p:pRg st="3" end="3"/>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8" dur="500"/>
                                        <p:tgtEl>
                                          <p:spTgt spid="157697">
                                            <p:txEl>
                                              <p:pRg st="3" end="3"/>
                                            </p:txEl>
                                          </p:spTgt>
                                        </p:tgtEl>
                                        <p:attrNameLst>
                                          <p:attrName>fillcolor</p:attrName>
                                        </p:attrNameLst>
                                      </p:cBhvr>
                                      <p:tavLst>
                                        <p:tav tm="0">
                                          <p:val>
                                            <p:clrVal>
                                              <a:schemeClr val="accent2"/>
                                            </p:clrVal>
                                          </p:val>
                                        </p:tav>
                                        <p:tav tm="50000">
                                          <p:val>
                                            <p:clrVal>
                                              <a:schemeClr val="hlink"/>
                                            </p:clrVal>
                                          </p:val>
                                        </p:tav>
                                      </p:tavLst>
                                    </p:anim>
                                    <p:set>
                                      <p:cBhvr>
                                        <p:cTn id="39" dur="500"/>
                                        <p:tgtEl>
                                          <p:spTgt spid="157697">
                                            <p:txEl>
                                              <p:pRg st="3" end="3"/>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12</a:t>
            </a:fld>
            <a:endParaRPr lang="en-US"/>
          </a:p>
        </p:txBody>
      </p:sp>
      <p:sp>
        <p:nvSpPr>
          <p:cNvPr id="159745" name="Rectangle 1"/>
          <p:cNvSpPr>
            <a:spLocks noChangeArrowheads="1"/>
          </p:cNvSpPr>
          <p:nvPr/>
        </p:nvSpPr>
        <p:spPr bwMode="auto">
          <a:xfrm>
            <a:off x="381000" y="381000"/>
            <a:ext cx="8305800" cy="71558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558925"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(iii)Explain the trend in electron affinity of the halogens.</a:t>
            </a:r>
          </a:p>
          <a:p>
            <a:pPr marL="0" marR="0" lvl="0" indent="0" algn="l" defTabSz="914400" rtl="0" eaLnBrk="1" fontAlgn="base" latinLnBrk="0" hangingPunct="1">
              <a:lnSpc>
                <a:spcPct val="100000"/>
              </a:lnSpc>
              <a:spcBef>
                <a:spcPct val="0"/>
              </a:spcBef>
              <a:spcAft>
                <a:spcPct val="0"/>
              </a:spcAft>
              <a:buClrTx/>
              <a:buSzTx/>
              <a:buFontTx/>
              <a:buNone/>
              <a:tabLst>
                <a:tab pos="1558925" algn="l"/>
              </a:tabLst>
            </a:pPr>
            <a:endParaRPr kumimoji="0" lang="en-US" sz="9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8925" algn="l"/>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Decrease</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down the group</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558925" algn="l"/>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-Atomic radius of halogens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down the group thus incoming/gained electron is attracted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less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strongly by the progressively larger atoms with a decreasing effective nuclear charge on outer electrons.</a:t>
            </a:r>
          </a:p>
          <a:p>
            <a:pPr marL="0" marR="0" lvl="0" indent="0" algn="l" defTabSz="914400" rtl="0" eaLnBrk="0" fontAlgn="base" latinLnBrk="0" hangingPunct="0">
              <a:lnSpc>
                <a:spcPct val="100000"/>
              </a:lnSpc>
              <a:spcBef>
                <a:spcPct val="0"/>
              </a:spcBef>
              <a:spcAft>
                <a:spcPct val="0"/>
              </a:spcAft>
              <a:buClrTx/>
              <a:buSzTx/>
              <a:buFontTx/>
              <a:buNone/>
              <a:tabLst>
                <a:tab pos="1558925" algn="l"/>
              </a:tabLst>
            </a:pPr>
            <a:endParaRPr kumimoji="0" lang="en-US" sz="10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1558925" algn="l"/>
              </a:tabLst>
            </a:pPr>
            <a:r>
              <a:rPr lang="en-US" sz="800" dirty="0" smtClean="0">
                <a:latin typeface="Times New Roman" pitchFamily="18" charset="0"/>
                <a:ea typeface="Calibri" pitchFamily="34" charset="0"/>
                <a:cs typeface="Times New Roman" pitchFamily="18" charset="0"/>
              </a:rPr>
              <a:t>(</a:t>
            </a:r>
            <a:r>
              <a:rPr lang="en-US" sz="3200" dirty="0" smtClean="0">
                <a:solidFill>
                  <a:srgbClr val="FF0000"/>
                </a:solidFill>
                <a:latin typeface="Times New Roman" pitchFamily="18" charset="0"/>
                <a:ea typeface="Calibri" pitchFamily="34" charset="0"/>
                <a:cs typeface="Times New Roman" pitchFamily="18" charset="0"/>
              </a:rPr>
              <a:t>iv) Which is the more stable ion </a:t>
            </a:r>
            <a:r>
              <a:rPr lang="en-US" sz="3200" dirty="0" err="1" smtClean="0">
                <a:solidFill>
                  <a:srgbClr val="FF0000"/>
                </a:solidFill>
                <a:latin typeface="Times New Roman" pitchFamily="18" charset="0"/>
                <a:ea typeface="Calibri" pitchFamily="34" charset="0"/>
                <a:cs typeface="Times New Roman" pitchFamily="18" charset="0"/>
              </a:rPr>
              <a:t>Cl</a:t>
            </a:r>
            <a:r>
              <a:rPr lang="en-US" sz="3200" baseline="30000" dirty="0" smtClean="0">
                <a:solidFill>
                  <a:srgbClr val="FF0000"/>
                </a:solidFill>
                <a:latin typeface="Times New Roman" pitchFamily="18" charset="0"/>
                <a:ea typeface="Calibri" pitchFamily="34" charset="0"/>
                <a:cs typeface="Times New Roman" pitchFamily="18" charset="0"/>
              </a:rPr>
              <a:t>-</a:t>
            </a:r>
            <a:r>
              <a:rPr lang="en-US" sz="3200" dirty="0" smtClean="0">
                <a:solidFill>
                  <a:srgbClr val="FF0000"/>
                </a:solidFill>
                <a:latin typeface="Times New Roman" pitchFamily="18" charset="0"/>
                <a:ea typeface="Calibri" pitchFamily="34" charset="0"/>
                <a:cs typeface="Times New Roman" pitchFamily="18" charset="0"/>
              </a:rPr>
              <a:t> or Br</a:t>
            </a:r>
            <a:r>
              <a:rPr lang="en-US" sz="3200" baseline="30000" dirty="0" smtClean="0">
                <a:solidFill>
                  <a:srgbClr val="FF0000"/>
                </a:solidFill>
                <a:latin typeface="Times New Roman" pitchFamily="18" charset="0"/>
                <a:ea typeface="Calibri" pitchFamily="34" charset="0"/>
                <a:cs typeface="Times New Roman" pitchFamily="18" charset="0"/>
              </a:rPr>
              <a:t>- </a:t>
            </a:r>
            <a:r>
              <a:rPr lang="en-US" sz="3200" dirty="0" smtClean="0">
                <a:solidFill>
                  <a:srgbClr val="FF0000"/>
                </a:solidFill>
                <a:latin typeface="Times New Roman" pitchFamily="18" charset="0"/>
                <a:ea typeface="Calibri" pitchFamily="34" charset="0"/>
                <a:cs typeface="Times New Roman" pitchFamily="18" charset="0"/>
              </a:rPr>
              <a:t>? Explain</a:t>
            </a:r>
          </a:p>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a:t>
            </a:r>
            <a:r>
              <a:rPr lang="en-US" sz="2800" dirty="0" err="1" smtClean="0">
                <a:solidFill>
                  <a:srgbClr val="00B050"/>
                </a:solidFill>
                <a:latin typeface="Times New Roman" pitchFamily="18" charset="0"/>
                <a:ea typeface="Calibri" pitchFamily="34" charset="0"/>
                <a:cs typeface="Times New Roman" pitchFamily="18" charset="0"/>
              </a:rPr>
              <a:t>Cl</a:t>
            </a:r>
            <a:r>
              <a:rPr lang="en-US" sz="2800" baseline="30000" dirty="0" smtClean="0">
                <a:solidFill>
                  <a:srgbClr val="00B050"/>
                </a:solidFill>
                <a:latin typeface="Times New Roman" pitchFamily="18" charset="0"/>
                <a:ea typeface="Calibri" pitchFamily="34" charset="0"/>
                <a:cs typeface="Times New Roman" pitchFamily="18" charset="0"/>
              </a:rPr>
              <a:t>-</a:t>
            </a:r>
            <a:r>
              <a:rPr lang="en-US" sz="2800" dirty="0" smtClean="0">
                <a:solidFill>
                  <a:srgbClr val="00B050"/>
                </a:solidFill>
                <a:latin typeface="Times New Roman" pitchFamily="18" charset="0"/>
                <a:ea typeface="Calibri" pitchFamily="34" charset="0"/>
                <a:cs typeface="Times New Roman" pitchFamily="18" charset="0"/>
              </a:rPr>
              <a:t> ion </a:t>
            </a:r>
            <a:r>
              <a:rPr lang="en-US" sz="2800" dirty="0" smtClean="0">
                <a:latin typeface="Times New Roman" pitchFamily="18" charset="0"/>
                <a:ea typeface="Calibri" pitchFamily="34" charset="0"/>
                <a:cs typeface="Times New Roman" pitchFamily="18" charset="0"/>
              </a:rPr>
              <a:t>because it has a </a:t>
            </a:r>
            <a:r>
              <a:rPr lang="en-US" sz="2800" b="1" dirty="0" smtClean="0">
                <a:latin typeface="Times New Roman" pitchFamily="18" charset="0"/>
                <a:ea typeface="Calibri" pitchFamily="34" charset="0"/>
                <a:cs typeface="Times New Roman" pitchFamily="18" charset="0"/>
              </a:rPr>
              <a:t>more negative</a:t>
            </a:r>
            <a:r>
              <a:rPr lang="en-US" sz="2800" dirty="0" smtClean="0">
                <a:latin typeface="Times New Roman" pitchFamily="18" charset="0"/>
                <a:ea typeface="Calibri" pitchFamily="34" charset="0"/>
                <a:cs typeface="Times New Roman" pitchFamily="18" charset="0"/>
              </a:rPr>
              <a:t>/exothermic electron affinity than Br</a:t>
            </a:r>
            <a:r>
              <a:rPr lang="en-US" sz="2800" baseline="30000" dirty="0" smtClean="0">
                <a:latin typeface="Times New Roman" pitchFamily="18" charset="0"/>
                <a:ea typeface="Calibri" pitchFamily="34" charset="0"/>
                <a:cs typeface="Times New Roman" pitchFamily="18" charset="0"/>
              </a:rPr>
              <a:t>-</a:t>
            </a:r>
            <a:endParaRPr lang="en-US" sz="2800" dirty="0" smtClean="0">
              <a:latin typeface="Arial" pitchFamily="34" charset="0"/>
              <a:cs typeface="Arial" pitchFamily="34" charset="0"/>
            </a:endParaRPr>
          </a:p>
          <a:p>
            <a:pPr eaLnBrk="0" fontAlgn="base" hangingPunct="0">
              <a:spcBef>
                <a:spcPct val="0"/>
              </a:spcBef>
              <a:spcAft>
                <a:spcPct val="0"/>
              </a:spcAft>
              <a:tabLst>
                <a:tab pos="1558925" algn="l"/>
              </a:tabLst>
            </a:pPr>
            <a:endParaRPr lang="en-US" sz="3200" dirty="0" smtClean="0">
              <a:solidFill>
                <a:srgbClr val="FF0000"/>
              </a:solidFill>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558925" algn="l"/>
              </a:tabLst>
            </a:pP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9745">
                                            <p:txEl>
                                              <p:pRg st="0" end="0"/>
                                            </p:txEl>
                                          </p:spTgt>
                                        </p:tgtEl>
                                        <p:attrNameLst>
                                          <p:attrName>style.visibility</p:attrName>
                                        </p:attrNameLst>
                                      </p:cBhvr>
                                      <p:to>
                                        <p:strVal val="visible"/>
                                      </p:to>
                                    </p:set>
                                    <p:anim calcmode="discrete" valueType="clr">
                                      <p:cBhvr override="childStyle">
                                        <p:cTn id="7" dur="500"/>
                                        <p:tgtEl>
                                          <p:spTgt spid="15974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9745">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59745">
                                            <p:txEl>
                                              <p:pRg st="0" end="0"/>
                                            </p:txEl>
                                          </p:spTgt>
                                        </p:tgtEl>
                                        <p:attrNameLst>
                                          <p:attrName>fill.type</p:attrName>
                                        </p:attrNameLst>
                                      </p:cBhvr>
                                      <p:to>
                                        <p:strVal val="solid"/>
                                      </p:to>
                                    </p:set>
                                  </p:childTnLst>
                                </p:cTn>
                              </p:par>
                            </p:childTnLst>
                          </p:cTn>
                        </p:par>
                        <p:par>
                          <p:cTn id="10" fill="hold">
                            <p:stCondLst>
                              <p:cond delay="13250"/>
                            </p:stCondLst>
                            <p:childTnLst>
                              <p:par>
                                <p:cTn id="11" presetID="7" presetClass="entr" presetSubtype="4" fill="hold" nodeType="afterEffect">
                                  <p:stCondLst>
                                    <p:cond delay="0"/>
                                  </p:stCondLst>
                                  <p:childTnLst>
                                    <p:set>
                                      <p:cBhvr>
                                        <p:cTn id="12" dur="1" fill="hold">
                                          <p:stCondLst>
                                            <p:cond delay="0"/>
                                          </p:stCondLst>
                                        </p:cTn>
                                        <p:tgtEl>
                                          <p:spTgt spid="159745">
                                            <p:txEl>
                                              <p:pRg st="2" end="2"/>
                                            </p:txEl>
                                          </p:spTgt>
                                        </p:tgtEl>
                                        <p:attrNameLst>
                                          <p:attrName>style.visibility</p:attrName>
                                        </p:attrNameLst>
                                      </p:cBhvr>
                                      <p:to>
                                        <p:strVal val="visible"/>
                                      </p:to>
                                    </p:set>
                                    <p:anim calcmode="lin" valueType="num">
                                      <p:cBhvr additive="base">
                                        <p:cTn id="13" dur="500" fill="hold"/>
                                        <p:tgtEl>
                                          <p:spTgt spid="159745">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159745">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3750"/>
                            </p:stCondLst>
                            <p:childTnLst>
                              <p:par>
                                <p:cTn id="16" presetID="7" presetClass="entr" presetSubtype="4" fill="hold" nodeType="afterEffect">
                                  <p:stCondLst>
                                    <p:cond delay="0"/>
                                  </p:stCondLst>
                                  <p:childTnLst>
                                    <p:set>
                                      <p:cBhvr>
                                        <p:cTn id="17" dur="1" fill="hold">
                                          <p:stCondLst>
                                            <p:cond delay="0"/>
                                          </p:stCondLst>
                                        </p:cTn>
                                        <p:tgtEl>
                                          <p:spTgt spid="159745">
                                            <p:txEl>
                                              <p:pRg st="3" end="3"/>
                                            </p:txEl>
                                          </p:spTgt>
                                        </p:tgtEl>
                                        <p:attrNameLst>
                                          <p:attrName>style.visibility</p:attrName>
                                        </p:attrNameLst>
                                      </p:cBhvr>
                                      <p:to>
                                        <p:strVal val="visible"/>
                                      </p:to>
                                    </p:set>
                                    <p:anim calcmode="lin" valueType="num">
                                      <p:cBhvr additive="base">
                                        <p:cTn id="18" dur="500" fill="hold"/>
                                        <p:tgtEl>
                                          <p:spTgt spid="159745">
                                            <p:txEl>
                                              <p:pRg st="3" end="3"/>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159745">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4250"/>
                            </p:stCondLst>
                            <p:childTnLst>
                              <p:par>
                                <p:cTn id="21" presetID="27" presetClass="entr" presetSubtype="0" fill="hold" nodeType="afterEffect">
                                  <p:stCondLst>
                                    <p:cond delay="0"/>
                                  </p:stCondLst>
                                  <p:iterate type="lt">
                                    <p:tmPct val="50000"/>
                                  </p:iterate>
                                  <p:childTnLst>
                                    <p:set>
                                      <p:cBhvr>
                                        <p:cTn id="22" dur="1" fill="hold">
                                          <p:stCondLst>
                                            <p:cond delay="0"/>
                                          </p:stCondLst>
                                        </p:cTn>
                                        <p:tgtEl>
                                          <p:spTgt spid="159745">
                                            <p:txEl>
                                              <p:pRg st="5" end="5"/>
                                            </p:txEl>
                                          </p:spTgt>
                                        </p:tgtEl>
                                        <p:attrNameLst>
                                          <p:attrName>style.visibility</p:attrName>
                                        </p:attrNameLst>
                                      </p:cBhvr>
                                      <p:to>
                                        <p:strVal val="visible"/>
                                      </p:to>
                                    </p:set>
                                    <p:anim calcmode="discrete" valueType="clr">
                                      <p:cBhvr override="childStyle">
                                        <p:cTn id="23" dur="500"/>
                                        <p:tgtEl>
                                          <p:spTgt spid="159745">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4" dur="500"/>
                                        <p:tgtEl>
                                          <p:spTgt spid="159745">
                                            <p:txEl>
                                              <p:pRg st="5" end="5"/>
                                            </p:txEl>
                                          </p:spTgt>
                                        </p:tgtEl>
                                        <p:attrNameLst>
                                          <p:attrName>fillcolor</p:attrName>
                                        </p:attrNameLst>
                                      </p:cBhvr>
                                      <p:tavLst>
                                        <p:tav tm="0">
                                          <p:val>
                                            <p:clrVal>
                                              <a:schemeClr val="accent2"/>
                                            </p:clrVal>
                                          </p:val>
                                        </p:tav>
                                        <p:tav tm="50000">
                                          <p:val>
                                            <p:clrVal>
                                              <a:schemeClr val="hlink"/>
                                            </p:clrVal>
                                          </p:val>
                                        </p:tav>
                                      </p:tavLst>
                                    </p:anim>
                                    <p:set>
                                      <p:cBhvr>
                                        <p:cTn id="25" dur="500"/>
                                        <p:tgtEl>
                                          <p:spTgt spid="159745">
                                            <p:txEl>
                                              <p:pRg st="5" end="5"/>
                                            </p:txEl>
                                          </p:spTgt>
                                        </p:tgtEl>
                                        <p:attrNameLst>
                                          <p:attrName>fill.type</p:attrName>
                                        </p:attrNameLst>
                                      </p:cBhvr>
                                      <p:to>
                                        <p:strVal val="solid"/>
                                      </p:to>
                                    </p:set>
                                  </p:childTnLst>
                                </p:cTn>
                              </p:par>
                            </p:childTnLst>
                          </p:cTn>
                        </p:par>
                        <p:par>
                          <p:cTn id="26" fill="hold">
                            <p:stCondLst>
                              <p:cond delay="25250"/>
                            </p:stCondLst>
                            <p:childTnLst>
                              <p:par>
                                <p:cTn id="27" presetID="2" presetClass="entr" presetSubtype="1" fill="hold" nodeType="afterEffect">
                                  <p:stCondLst>
                                    <p:cond delay="0"/>
                                  </p:stCondLst>
                                  <p:childTnLst>
                                    <p:set>
                                      <p:cBhvr>
                                        <p:cTn id="28" dur="1" fill="hold">
                                          <p:stCondLst>
                                            <p:cond delay="0"/>
                                          </p:stCondLst>
                                        </p:cTn>
                                        <p:tgtEl>
                                          <p:spTgt spid="159745">
                                            <p:txEl>
                                              <p:pRg st="6" end="6"/>
                                            </p:txEl>
                                          </p:spTgt>
                                        </p:tgtEl>
                                        <p:attrNameLst>
                                          <p:attrName>style.visibility</p:attrName>
                                        </p:attrNameLst>
                                      </p:cBhvr>
                                      <p:to>
                                        <p:strVal val="visible"/>
                                      </p:to>
                                    </p:set>
                                    <p:anim calcmode="lin" valueType="num">
                                      <p:cBhvr additive="base">
                                        <p:cTn id="29" dur="500" fill="hold"/>
                                        <p:tgtEl>
                                          <p:spTgt spid="159745">
                                            <p:txEl>
                                              <p:pRg st="6" end="6"/>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159745">
                                            <p:txEl>
                                              <p:pRg st="6" end="6"/>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13</a:t>
            </a:fld>
            <a:endParaRPr lang="en-US"/>
          </a:p>
        </p:txBody>
      </p:sp>
      <p:sp>
        <p:nvSpPr>
          <p:cNvPr id="144385" name="Rectangle 1"/>
          <p:cNvSpPr>
            <a:spLocks noChangeArrowheads="1"/>
          </p:cNvSpPr>
          <p:nvPr/>
        </p:nvSpPr>
        <p:spPr bwMode="auto">
          <a:xfrm>
            <a:off x="457200" y="533400"/>
            <a:ext cx="83058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5cm</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sodium chloride, Sodium bromide and Sodium iodide solutions were put separately in test tubes.</a:t>
            </a:r>
          </a:p>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 drops of chlorine water was added to each test tube</a:t>
            </a:r>
            <a:r>
              <a:rPr lang="en-US" sz="3200" dirty="0" smtClean="0">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5715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State and explain the observation made.</a:t>
            </a:r>
          </a:p>
          <a:p>
            <a:pPr marL="0" marR="0" lvl="0" indent="0" algn="l" defTabSz="914400" rtl="0" eaLnBrk="1" fontAlgn="base" latinLnBrk="0" hangingPunct="1">
              <a:lnSpc>
                <a:spcPct val="100000"/>
              </a:lnSpc>
              <a:spcBef>
                <a:spcPct val="0"/>
              </a:spcBef>
              <a:spcAft>
                <a:spcPct val="0"/>
              </a:spcAft>
              <a:buClrTx/>
              <a:buSzTx/>
              <a:buFontTx/>
              <a:buNone/>
              <a:tabLst>
                <a:tab pos="571500" algn="l"/>
              </a:tabLst>
            </a:pP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571500" algn="l"/>
              </a:tabLst>
            </a:pPr>
            <a:r>
              <a:rPr lang="en-US" sz="3200" b="1" dirty="0" smtClean="0">
                <a:latin typeface="Times New Roman" pitchFamily="18" charset="0"/>
                <a:ea typeface="Calibri" pitchFamily="34" charset="0"/>
                <a:cs typeface="Times New Roman" pitchFamily="18" charset="0"/>
              </a:rPr>
              <a:t>Observations</a:t>
            </a:r>
            <a:r>
              <a:rPr lang="en-US" sz="3200" dirty="0" smtClean="0">
                <a:latin typeface="Times New Roman" pitchFamily="18" charset="0"/>
                <a:ea typeface="Calibri" pitchFamily="34" charset="0"/>
                <a:cs typeface="Times New Roman" pitchFamily="18" charset="0"/>
              </a:rPr>
              <a:t> </a:t>
            </a:r>
          </a:p>
          <a:p>
            <a:pPr lvl="0" eaLnBrk="0" fontAlgn="base" hangingPunct="0">
              <a:spcBef>
                <a:spcPct val="0"/>
              </a:spcBef>
              <a:spcAft>
                <a:spcPct val="0"/>
              </a:spcAft>
              <a:tabLst>
                <a:tab pos="571500" algn="l"/>
              </a:tabLst>
            </a:pPr>
            <a:r>
              <a:rPr lang="en-US" sz="3200" dirty="0" smtClean="0">
                <a:latin typeface="Times New Roman" pitchFamily="18" charset="0"/>
                <a:ea typeface="Calibri" pitchFamily="34" charset="0"/>
                <a:cs typeface="Times New Roman" pitchFamily="18" charset="0"/>
              </a:rPr>
              <a:t> -</a:t>
            </a:r>
            <a:r>
              <a:rPr lang="en-US" sz="3200" b="1" dirty="0" smtClean="0">
                <a:solidFill>
                  <a:srgbClr val="00B050"/>
                </a:solidFill>
                <a:latin typeface="Times New Roman" pitchFamily="18" charset="0"/>
                <a:ea typeface="Calibri" pitchFamily="34" charset="0"/>
                <a:cs typeface="Times New Roman" pitchFamily="18" charset="0"/>
              </a:rPr>
              <a:t>Pale green</a:t>
            </a:r>
            <a:r>
              <a:rPr lang="en-US" sz="3200" dirty="0" smtClean="0">
                <a:latin typeface="Times New Roman" pitchFamily="18" charset="0"/>
                <a:ea typeface="Calibri" pitchFamily="34" charset="0"/>
                <a:cs typeface="Times New Roman" pitchFamily="18" charset="0"/>
              </a:rPr>
              <a:t> </a:t>
            </a:r>
            <a:r>
              <a:rPr lang="en-US" sz="3200" dirty="0" err="1" smtClean="0">
                <a:latin typeface="Times New Roman" pitchFamily="18" charset="0"/>
                <a:ea typeface="Calibri" pitchFamily="34" charset="0"/>
                <a:cs typeface="Times New Roman" pitchFamily="18" charset="0"/>
              </a:rPr>
              <a:t>colour</a:t>
            </a:r>
            <a:r>
              <a:rPr lang="en-US" sz="3200" dirty="0" smtClean="0">
                <a:latin typeface="Times New Roman" pitchFamily="18" charset="0"/>
                <a:ea typeface="Calibri" pitchFamily="34" charset="0"/>
                <a:cs typeface="Times New Roman" pitchFamily="18" charset="0"/>
              </a:rPr>
              <a:t> of chlorine water </a:t>
            </a:r>
            <a:r>
              <a:rPr lang="en-US" sz="3200" dirty="0" smtClean="0">
                <a:solidFill>
                  <a:srgbClr val="92D050"/>
                </a:solidFill>
                <a:latin typeface="Times New Roman" pitchFamily="18" charset="0"/>
                <a:ea typeface="Calibri" pitchFamily="34" charset="0"/>
                <a:cs typeface="Times New Roman" pitchFamily="18" charset="0"/>
              </a:rPr>
              <a:t>fades</a:t>
            </a:r>
            <a:r>
              <a:rPr lang="en-US" sz="3200" dirty="0" smtClean="0">
                <a:latin typeface="Times New Roman" pitchFamily="18" charset="0"/>
                <a:ea typeface="Calibri" pitchFamily="34" charset="0"/>
                <a:cs typeface="Times New Roman" pitchFamily="18" charset="0"/>
              </a:rPr>
              <a:t> in all test tubes </a:t>
            </a:r>
            <a:r>
              <a:rPr lang="en-US" sz="3200" u="sng" dirty="0" smtClean="0">
                <a:latin typeface="Times New Roman" pitchFamily="18" charset="0"/>
                <a:ea typeface="Calibri" pitchFamily="34" charset="0"/>
                <a:cs typeface="Times New Roman" pitchFamily="18" charset="0"/>
              </a:rPr>
              <a:t>except</a:t>
            </a:r>
            <a:r>
              <a:rPr lang="en-US" sz="3200" dirty="0" smtClean="0">
                <a:latin typeface="Times New Roman" pitchFamily="18" charset="0"/>
                <a:ea typeface="Calibri" pitchFamily="34" charset="0"/>
                <a:cs typeface="Times New Roman" pitchFamily="18" charset="0"/>
              </a:rPr>
              <a:t> with sodium chloride.</a:t>
            </a:r>
            <a:endParaRPr lang="en-US" sz="3200" dirty="0" smtClean="0">
              <a:latin typeface="Arial" pitchFamily="34" charset="0"/>
              <a:cs typeface="Arial" pitchFamily="34" charset="0"/>
            </a:endParaRPr>
          </a:p>
          <a:p>
            <a:pPr lvl="0" eaLnBrk="0" fontAlgn="base" hangingPunct="0">
              <a:spcBef>
                <a:spcPct val="0"/>
              </a:spcBef>
              <a:spcAft>
                <a:spcPct val="0"/>
              </a:spcAft>
              <a:tabLst>
                <a:tab pos="571500" algn="l"/>
              </a:tabLst>
            </a:pPr>
            <a:r>
              <a:rPr lang="en-US" sz="3200" dirty="0" smtClean="0">
                <a:latin typeface="Times New Roman" pitchFamily="18" charset="0"/>
                <a:ea typeface="Calibri" pitchFamily="34" charset="0"/>
                <a:cs typeface="Times New Roman" pitchFamily="18" charset="0"/>
              </a:rPr>
              <a:t>-</a:t>
            </a:r>
            <a:r>
              <a:rPr lang="en-US" sz="3200" dirty="0" err="1" smtClean="0">
                <a:solidFill>
                  <a:srgbClr val="C00000"/>
                </a:solidFill>
                <a:latin typeface="Times New Roman" pitchFamily="18" charset="0"/>
                <a:ea typeface="Calibri" pitchFamily="34" charset="0"/>
                <a:cs typeface="Times New Roman" pitchFamily="18" charset="0"/>
              </a:rPr>
              <a:t>Coloured</a:t>
            </a:r>
            <a:r>
              <a:rPr lang="en-US" sz="3200" dirty="0" smtClean="0">
                <a:latin typeface="Times New Roman" pitchFamily="18" charset="0"/>
                <a:ea typeface="Calibri" pitchFamily="34" charset="0"/>
                <a:cs typeface="Times New Roman" pitchFamily="18" charset="0"/>
              </a:rPr>
              <a:t>  solutions formed.</a:t>
            </a:r>
            <a:endParaRPr lang="en-US" sz="3200" dirty="0" smtClean="0">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44385">
                                            <p:txEl>
                                              <p:pRg st="2" end="2"/>
                                            </p:txEl>
                                          </p:spTgt>
                                        </p:tgtEl>
                                        <p:attrNameLst>
                                          <p:attrName>style.visibility</p:attrName>
                                        </p:attrNameLst>
                                      </p:cBhvr>
                                      <p:to>
                                        <p:strVal val="visible"/>
                                      </p:to>
                                    </p:set>
                                    <p:anim calcmode="discrete" valueType="clr">
                                      <p:cBhvr override="childStyle">
                                        <p:cTn id="7" dur="500"/>
                                        <p:tgtEl>
                                          <p:spTgt spid="144385">
                                            <p:txEl>
                                              <p:pRg st="2" end="2"/>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44385">
                                            <p:txEl>
                                              <p:pRg st="2" end="2"/>
                                            </p:txEl>
                                          </p:spTgt>
                                        </p:tgtEl>
                                        <p:attrNameLst>
                                          <p:attrName>fillcolor</p:attrName>
                                        </p:attrNameLst>
                                      </p:cBhvr>
                                      <p:tavLst>
                                        <p:tav tm="0">
                                          <p:val>
                                            <p:clrVal>
                                              <a:schemeClr val="accent2"/>
                                            </p:clrVal>
                                          </p:val>
                                        </p:tav>
                                        <p:tav tm="50000">
                                          <p:val>
                                            <p:clrVal>
                                              <a:schemeClr val="hlink"/>
                                            </p:clrVal>
                                          </p:val>
                                        </p:tav>
                                      </p:tavLst>
                                    </p:anim>
                                    <p:set>
                                      <p:cBhvr>
                                        <p:cTn id="9" dur="500"/>
                                        <p:tgtEl>
                                          <p:spTgt spid="144385">
                                            <p:txEl>
                                              <p:pRg st="2" end="2"/>
                                            </p:txEl>
                                          </p:spTgt>
                                        </p:tgtEl>
                                        <p:attrNameLst>
                                          <p:attrName>fill.type</p:attrName>
                                        </p:attrNameLst>
                                      </p:cBhvr>
                                      <p:to>
                                        <p:strVal val="solid"/>
                                      </p:to>
                                    </p:set>
                                  </p:childTnLst>
                                </p:cTn>
                              </p:par>
                            </p:childTnLst>
                          </p:cTn>
                        </p:par>
                        <p:par>
                          <p:cTn id="10" fill="hold">
                            <p:stCondLst>
                              <p:cond delay="8750"/>
                            </p:stCondLst>
                            <p:childTnLst>
                              <p:par>
                                <p:cTn id="11" presetID="7" presetClass="entr" presetSubtype="2" fill="hold" nodeType="afterEffect">
                                  <p:stCondLst>
                                    <p:cond delay="0"/>
                                  </p:stCondLst>
                                  <p:childTnLst>
                                    <p:set>
                                      <p:cBhvr>
                                        <p:cTn id="12" dur="1" fill="hold">
                                          <p:stCondLst>
                                            <p:cond delay="0"/>
                                          </p:stCondLst>
                                        </p:cTn>
                                        <p:tgtEl>
                                          <p:spTgt spid="144385">
                                            <p:txEl>
                                              <p:pRg st="5" end="5"/>
                                            </p:txEl>
                                          </p:spTgt>
                                        </p:tgtEl>
                                        <p:attrNameLst>
                                          <p:attrName>style.visibility</p:attrName>
                                        </p:attrNameLst>
                                      </p:cBhvr>
                                      <p:to>
                                        <p:strVal val="visible"/>
                                      </p:to>
                                    </p:set>
                                    <p:anim calcmode="lin" valueType="num">
                                      <p:cBhvr additive="base">
                                        <p:cTn id="13" dur="2000" fill="hold"/>
                                        <p:tgtEl>
                                          <p:spTgt spid="144385">
                                            <p:txEl>
                                              <p:pRg st="5" end="5"/>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44385">
                                            <p:txEl>
                                              <p:pRg st="5" end="5"/>
                                            </p:txEl>
                                          </p:spTgt>
                                        </p:tgtEl>
                                        <p:attrNameLst>
                                          <p:attrName>ppt_y</p:attrName>
                                        </p:attrNameLst>
                                      </p:cBhvr>
                                      <p:tavLst>
                                        <p:tav tm="0">
                                          <p:val>
                                            <p:strVal val="#ppt_y"/>
                                          </p:val>
                                        </p:tav>
                                        <p:tav tm="100000">
                                          <p:val>
                                            <p:strVal val="#ppt_y"/>
                                          </p:val>
                                        </p:tav>
                                      </p:tavLst>
                                    </p:anim>
                                  </p:childTnLst>
                                </p:cTn>
                              </p:par>
                            </p:childTnLst>
                          </p:cTn>
                        </p:par>
                        <p:par>
                          <p:cTn id="15" fill="hold">
                            <p:stCondLst>
                              <p:cond delay="10750"/>
                            </p:stCondLst>
                            <p:childTnLst>
                              <p:par>
                                <p:cTn id="16" presetID="7" presetClass="entr" presetSubtype="2" fill="hold" nodeType="afterEffect">
                                  <p:stCondLst>
                                    <p:cond delay="0"/>
                                  </p:stCondLst>
                                  <p:childTnLst>
                                    <p:set>
                                      <p:cBhvr>
                                        <p:cTn id="17" dur="1" fill="hold">
                                          <p:stCondLst>
                                            <p:cond delay="0"/>
                                          </p:stCondLst>
                                        </p:cTn>
                                        <p:tgtEl>
                                          <p:spTgt spid="144385">
                                            <p:txEl>
                                              <p:pRg st="6" end="6"/>
                                            </p:txEl>
                                          </p:spTgt>
                                        </p:tgtEl>
                                        <p:attrNameLst>
                                          <p:attrName>style.visibility</p:attrName>
                                        </p:attrNameLst>
                                      </p:cBhvr>
                                      <p:to>
                                        <p:strVal val="visible"/>
                                      </p:to>
                                    </p:set>
                                    <p:anim calcmode="lin" valueType="num">
                                      <p:cBhvr additive="base">
                                        <p:cTn id="18" dur="2000" fill="hold"/>
                                        <p:tgtEl>
                                          <p:spTgt spid="144385">
                                            <p:txEl>
                                              <p:pRg st="6" end="6"/>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44385">
                                            <p:txEl>
                                              <p:pRg st="6" end="6"/>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14</a:t>
            </a:fld>
            <a:endParaRPr lang="en-US"/>
          </a:p>
        </p:txBody>
      </p:sp>
      <p:sp>
        <p:nvSpPr>
          <p:cNvPr id="166926" name="Rectangle 14"/>
          <p:cNvSpPr>
            <a:spLocks noChangeArrowheads="1"/>
          </p:cNvSpPr>
          <p:nvPr/>
        </p:nvSpPr>
        <p:spPr bwMode="auto">
          <a:xfrm>
            <a:off x="457200" y="457200"/>
            <a:ext cx="8229600" cy="608371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Write an ionic equation for the reaction where there is (V)</a:t>
            </a:r>
          </a:p>
          <a:p>
            <a:pPr fontAlgn="base">
              <a:spcBef>
                <a:spcPct val="0"/>
              </a:spcBef>
              <a:spcAft>
                <a:spcPct val="0"/>
              </a:spcAft>
              <a:buFontTx/>
              <a:buChar char="•"/>
            </a:pPr>
            <a:r>
              <a:rPr lang="en-ZA" sz="3200" dirty="0" smtClean="0">
                <a:solidFill>
                  <a:srgbClr val="00B050"/>
                </a:solidFill>
                <a:latin typeface="Times New Roman" pitchFamily="18" charset="0"/>
                <a:cs typeface="Times New Roman" pitchFamily="18" charset="0"/>
              </a:rPr>
              <a:t>F</a:t>
            </a:r>
            <a:r>
              <a:rPr lang="en-ZA" sz="3200" baseline="-25000" dirty="0" smtClean="0">
                <a:solidFill>
                  <a:srgbClr val="00B050"/>
                </a:solidFill>
                <a:latin typeface="Times New Roman" pitchFamily="18" charset="0"/>
                <a:cs typeface="Times New Roman" pitchFamily="18" charset="0"/>
              </a:rPr>
              <a:t>2  (g)</a:t>
            </a:r>
            <a:r>
              <a:rPr lang="en-ZA" sz="3200" dirty="0" smtClean="0">
                <a:solidFill>
                  <a:srgbClr val="00B050"/>
                </a:solidFill>
                <a:latin typeface="Times New Roman" pitchFamily="18" charset="0"/>
                <a:cs typeface="Times New Roman" pitchFamily="18" charset="0"/>
              </a:rPr>
              <a:t>+</a:t>
            </a:r>
            <a:r>
              <a:rPr lang="en-ZA" sz="3200" baseline="-25000" dirty="0" smtClean="0">
                <a:solidFill>
                  <a:srgbClr val="00B050"/>
                </a:solidFill>
                <a:latin typeface="Times New Roman" pitchFamily="18" charset="0"/>
                <a:cs typeface="Times New Roman" pitchFamily="18" charset="0"/>
              </a:rPr>
              <a:t> 	 </a:t>
            </a:r>
            <a:r>
              <a:rPr lang="en-ZA" sz="3200" dirty="0" smtClean="0">
                <a:solidFill>
                  <a:srgbClr val="00B050"/>
                </a:solidFill>
                <a:latin typeface="Times New Roman" pitchFamily="18" charset="0"/>
                <a:cs typeface="Times New Roman" pitchFamily="18" charset="0"/>
              </a:rPr>
              <a:t>2Cl</a:t>
            </a:r>
            <a:r>
              <a:rPr lang="en-ZA" sz="3200" baseline="30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a:t>
            </a:r>
            <a:r>
              <a:rPr lang="en-ZA" sz="3200" baseline="-25000" dirty="0" smtClean="0">
                <a:solidFill>
                  <a:srgbClr val="00B050"/>
                </a:solidFill>
                <a:latin typeface="Times New Roman" pitchFamily="18" charset="0"/>
                <a:cs typeface="Times New Roman" pitchFamily="18" charset="0"/>
              </a:rPr>
              <a:t>(</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-&gt; 2F</a:t>
            </a:r>
            <a:r>
              <a:rPr lang="en-ZA" sz="3200" baseline="30000" dirty="0" smtClean="0">
                <a:solidFill>
                  <a:srgbClr val="00B050"/>
                </a:solidFill>
                <a:latin typeface="Times New Roman" pitchFamily="18" charset="0"/>
                <a:cs typeface="Times New Roman" pitchFamily="18" charset="0"/>
              </a:rPr>
              <a:t>-</a:t>
            </a:r>
            <a:r>
              <a:rPr lang="en-ZA" sz="3200" baseline="-25000" dirty="0" smtClean="0">
                <a:solidFill>
                  <a:srgbClr val="00B050"/>
                </a:solidFill>
                <a:latin typeface="Times New Roman" pitchFamily="18" charset="0"/>
                <a:cs typeface="Times New Roman" pitchFamily="18" charset="0"/>
              </a:rPr>
              <a:t>(</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	Cl</a:t>
            </a:r>
            <a:r>
              <a:rPr lang="en-ZA" sz="3200" baseline="-25000" dirty="0" smtClean="0">
                <a:solidFill>
                  <a:srgbClr val="00B050"/>
                </a:solidFill>
                <a:latin typeface="Times New Roman" pitchFamily="18" charset="0"/>
                <a:cs typeface="Times New Roman" pitchFamily="18" charset="0"/>
              </a:rPr>
              <a:t>2(g)</a:t>
            </a:r>
            <a:endParaRPr lang="en-US" sz="3200" dirty="0" smtClean="0">
              <a:solidFill>
                <a:srgbClr val="00B050"/>
              </a:solidFill>
              <a:latin typeface="Times New Roman" pitchFamily="18" charset="0"/>
              <a:cs typeface="Times New Roman" pitchFamily="18" charset="0"/>
            </a:endParaRPr>
          </a:p>
          <a:p>
            <a:pPr fontAlgn="base">
              <a:spcBef>
                <a:spcPct val="0"/>
              </a:spcBef>
              <a:spcAft>
                <a:spcPct val="0"/>
              </a:spcAft>
              <a:buFontTx/>
              <a:buChar char="•"/>
            </a:pPr>
            <a:r>
              <a:rPr lang="en-ZA" sz="3200" dirty="0" smtClean="0">
                <a:solidFill>
                  <a:srgbClr val="00B050"/>
                </a:solidFill>
                <a:latin typeface="Times New Roman" pitchFamily="18" charset="0"/>
                <a:cs typeface="Times New Roman" pitchFamily="18" charset="0"/>
              </a:rPr>
              <a:t>F</a:t>
            </a:r>
            <a:r>
              <a:rPr lang="en-ZA" sz="3200" baseline="-25000" dirty="0" smtClean="0">
                <a:solidFill>
                  <a:srgbClr val="00B050"/>
                </a:solidFill>
                <a:latin typeface="Times New Roman" pitchFamily="18" charset="0"/>
                <a:cs typeface="Times New Roman" pitchFamily="18" charset="0"/>
              </a:rPr>
              <a:t>2  (g)</a:t>
            </a:r>
            <a:r>
              <a:rPr lang="en-ZA" sz="3200" dirty="0" smtClean="0">
                <a:solidFill>
                  <a:srgbClr val="00B050"/>
                </a:solidFill>
                <a:latin typeface="Times New Roman" pitchFamily="18" charset="0"/>
                <a:cs typeface="Times New Roman" pitchFamily="18" charset="0"/>
              </a:rPr>
              <a:t>+</a:t>
            </a:r>
            <a:r>
              <a:rPr lang="en-ZA" sz="3200" baseline="-25000" dirty="0" smtClean="0">
                <a:solidFill>
                  <a:srgbClr val="00B050"/>
                </a:solidFill>
                <a:latin typeface="Times New Roman" pitchFamily="18" charset="0"/>
                <a:cs typeface="Times New Roman" pitchFamily="18" charset="0"/>
              </a:rPr>
              <a:t> 	 </a:t>
            </a:r>
            <a:r>
              <a:rPr lang="en-ZA" sz="3200" dirty="0" smtClean="0">
                <a:solidFill>
                  <a:srgbClr val="00B050"/>
                </a:solidFill>
                <a:latin typeface="Times New Roman" pitchFamily="18" charset="0"/>
                <a:cs typeface="Times New Roman" pitchFamily="18" charset="0"/>
              </a:rPr>
              <a:t>2Br</a:t>
            </a:r>
            <a:r>
              <a:rPr lang="en-ZA" sz="3200" baseline="30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a:t>
            </a:r>
            <a:r>
              <a:rPr lang="en-ZA" sz="3200" baseline="-25000" dirty="0" smtClean="0">
                <a:solidFill>
                  <a:srgbClr val="00B050"/>
                </a:solidFill>
                <a:latin typeface="Times New Roman" pitchFamily="18" charset="0"/>
                <a:cs typeface="Times New Roman" pitchFamily="18" charset="0"/>
              </a:rPr>
              <a:t>(</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-&gt;2F</a:t>
            </a:r>
            <a:r>
              <a:rPr lang="en-ZA" sz="3200" baseline="30000" dirty="0" smtClean="0">
                <a:solidFill>
                  <a:srgbClr val="00B050"/>
                </a:solidFill>
                <a:latin typeface="Times New Roman" pitchFamily="18" charset="0"/>
                <a:cs typeface="Times New Roman" pitchFamily="18" charset="0"/>
              </a:rPr>
              <a:t>-</a:t>
            </a:r>
            <a:r>
              <a:rPr lang="en-ZA" sz="3200" baseline="-25000" dirty="0" smtClean="0">
                <a:solidFill>
                  <a:srgbClr val="00B050"/>
                </a:solidFill>
                <a:latin typeface="Times New Roman" pitchFamily="18" charset="0"/>
                <a:cs typeface="Times New Roman" pitchFamily="18" charset="0"/>
              </a:rPr>
              <a:t>(</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	Br</a:t>
            </a:r>
            <a:r>
              <a:rPr lang="en-ZA" sz="3200" baseline="-25000" dirty="0" smtClean="0">
                <a:solidFill>
                  <a:srgbClr val="00B050"/>
                </a:solidFill>
                <a:latin typeface="Times New Roman" pitchFamily="18" charset="0"/>
                <a:cs typeface="Times New Roman" pitchFamily="18" charset="0"/>
              </a:rPr>
              <a:t>2(</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endParaRPr lang="en-US" sz="3200" dirty="0" smtClean="0">
              <a:solidFill>
                <a:srgbClr val="00B050"/>
              </a:solidFill>
              <a:latin typeface="Times New Roman" pitchFamily="18" charset="0"/>
              <a:cs typeface="Times New Roman" pitchFamily="18" charset="0"/>
            </a:endParaRPr>
          </a:p>
          <a:p>
            <a:pPr fontAlgn="base">
              <a:spcBef>
                <a:spcPct val="0"/>
              </a:spcBef>
              <a:spcAft>
                <a:spcPct val="0"/>
              </a:spcAft>
              <a:buFontTx/>
              <a:buChar char="•"/>
            </a:pPr>
            <a:r>
              <a:rPr lang="en-ZA" sz="3200" dirty="0" smtClean="0">
                <a:solidFill>
                  <a:srgbClr val="00B050"/>
                </a:solidFill>
                <a:latin typeface="Times New Roman" pitchFamily="18" charset="0"/>
                <a:cs typeface="Times New Roman" pitchFamily="18" charset="0"/>
              </a:rPr>
              <a:t>F</a:t>
            </a:r>
            <a:r>
              <a:rPr lang="en-ZA" sz="3200" baseline="-25000" dirty="0" smtClean="0">
                <a:solidFill>
                  <a:srgbClr val="00B050"/>
                </a:solidFill>
                <a:latin typeface="Times New Roman" pitchFamily="18" charset="0"/>
                <a:cs typeface="Times New Roman" pitchFamily="18" charset="0"/>
              </a:rPr>
              <a:t>2  (g)</a:t>
            </a:r>
            <a:r>
              <a:rPr lang="en-ZA" sz="3200" dirty="0" smtClean="0">
                <a:solidFill>
                  <a:srgbClr val="00B050"/>
                </a:solidFill>
                <a:latin typeface="Times New Roman" pitchFamily="18" charset="0"/>
                <a:cs typeface="Times New Roman" pitchFamily="18" charset="0"/>
              </a:rPr>
              <a:t>+</a:t>
            </a:r>
            <a:r>
              <a:rPr lang="en-ZA" sz="3200" baseline="-25000" dirty="0" smtClean="0">
                <a:solidFill>
                  <a:srgbClr val="00B050"/>
                </a:solidFill>
                <a:latin typeface="Times New Roman" pitchFamily="18" charset="0"/>
                <a:cs typeface="Times New Roman" pitchFamily="18" charset="0"/>
              </a:rPr>
              <a:t> 	 </a:t>
            </a:r>
            <a:r>
              <a:rPr lang="en-ZA" sz="3200" dirty="0" smtClean="0">
                <a:solidFill>
                  <a:srgbClr val="00B050"/>
                </a:solidFill>
                <a:latin typeface="Times New Roman" pitchFamily="18" charset="0"/>
                <a:cs typeface="Times New Roman" pitchFamily="18" charset="0"/>
              </a:rPr>
              <a:t>2I</a:t>
            </a:r>
            <a:r>
              <a:rPr lang="en-ZA" sz="3200" baseline="30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a:t>
            </a:r>
            <a:r>
              <a:rPr lang="en-ZA" sz="3200" baseline="-25000" dirty="0" smtClean="0">
                <a:solidFill>
                  <a:srgbClr val="00B050"/>
                </a:solidFill>
                <a:latin typeface="Times New Roman" pitchFamily="18" charset="0"/>
                <a:cs typeface="Times New Roman" pitchFamily="18" charset="0"/>
              </a:rPr>
              <a:t>(</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-&gt; 2F</a:t>
            </a:r>
            <a:r>
              <a:rPr lang="en-ZA" sz="3200" baseline="30000" dirty="0" smtClean="0">
                <a:solidFill>
                  <a:srgbClr val="00B050"/>
                </a:solidFill>
                <a:latin typeface="Times New Roman" pitchFamily="18" charset="0"/>
                <a:cs typeface="Times New Roman" pitchFamily="18" charset="0"/>
              </a:rPr>
              <a:t>-</a:t>
            </a:r>
            <a:r>
              <a:rPr lang="en-ZA" sz="3200" baseline="-25000" dirty="0" smtClean="0">
                <a:solidFill>
                  <a:srgbClr val="00B050"/>
                </a:solidFill>
                <a:latin typeface="Times New Roman" pitchFamily="18" charset="0"/>
                <a:cs typeface="Times New Roman" pitchFamily="18" charset="0"/>
              </a:rPr>
              <a:t>(</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r>
              <a:rPr lang="en-ZA" sz="3200" dirty="0" smtClean="0">
                <a:solidFill>
                  <a:srgbClr val="00B050"/>
                </a:solidFill>
                <a:latin typeface="Times New Roman" pitchFamily="18" charset="0"/>
                <a:cs typeface="Times New Roman" pitchFamily="18" charset="0"/>
              </a:rPr>
              <a:t> 	 +	I</a:t>
            </a:r>
            <a:r>
              <a:rPr lang="en-ZA" sz="3200" baseline="-25000" dirty="0" smtClean="0">
                <a:solidFill>
                  <a:srgbClr val="00B050"/>
                </a:solidFill>
                <a:latin typeface="Times New Roman" pitchFamily="18" charset="0"/>
                <a:cs typeface="Times New Roman" pitchFamily="18" charset="0"/>
              </a:rPr>
              <a:t>2(</a:t>
            </a:r>
            <a:r>
              <a:rPr lang="en-ZA" sz="3200" baseline="-25000" dirty="0" err="1" smtClean="0">
                <a:solidFill>
                  <a:srgbClr val="00B050"/>
                </a:solidFill>
                <a:latin typeface="Times New Roman" pitchFamily="18" charset="0"/>
                <a:cs typeface="Times New Roman" pitchFamily="18" charset="0"/>
              </a:rPr>
              <a:t>aq</a:t>
            </a:r>
            <a:r>
              <a:rPr lang="en-ZA" sz="3200" baseline="-25000" dirty="0" smtClean="0">
                <a:solidFill>
                  <a:srgbClr val="00B050"/>
                </a:solidFill>
                <a:latin typeface="Times New Roman" pitchFamily="18" charset="0"/>
                <a:cs typeface="Times New Roman" pitchFamily="18" charset="0"/>
              </a:rPr>
              <a:t>)</a:t>
            </a:r>
          </a:p>
          <a:p>
            <a:pPr fontAlgn="base">
              <a:spcBef>
                <a:spcPct val="0"/>
              </a:spcBef>
              <a:spcAft>
                <a:spcPct val="0"/>
              </a:spcAft>
            </a:pPr>
            <a:endParaRPr lang="en-ZA" sz="3200" baseline="-25000" dirty="0" smtClean="0">
              <a:latin typeface="Times New Roman" pitchFamily="18" charset="0"/>
              <a:cs typeface="Times New Roman" pitchFamily="18" charset="0"/>
            </a:endParaRPr>
          </a:p>
          <a:p>
            <a:pPr fontAlgn="base">
              <a:spcBef>
                <a:spcPct val="0"/>
              </a:spcBef>
              <a:spcAft>
                <a:spcPct val="0"/>
              </a:spcAft>
              <a:buFontTx/>
              <a:buChar char="•"/>
            </a:pPr>
            <a:r>
              <a:rPr lang="en-ZA" sz="3200" dirty="0" smtClean="0">
                <a:solidFill>
                  <a:srgbClr val="FF0000"/>
                </a:solidFill>
                <a:latin typeface="Times New Roman" pitchFamily="18" charset="0"/>
                <a:cs typeface="Times New Roman" pitchFamily="18" charset="0"/>
              </a:rPr>
              <a:t>Cl</a:t>
            </a:r>
            <a:r>
              <a:rPr lang="en-ZA" sz="3200" baseline="-25000" dirty="0" smtClean="0">
                <a:solidFill>
                  <a:srgbClr val="FF0000"/>
                </a:solidFill>
                <a:latin typeface="Times New Roman" pitchFamily="18" charset="0"/>
                <a:cs typeface="Times New Roman" pitchFamily="18" charset="0"/>
              </a:rPr>
              <a:t>2  (g)   </a:t>
            </a:r>
            <a:r>
              <a:rPr lang="en-ZA" sz="3200" dirty="0" smtClean="0">
                <a:solidFill>
                  <a:srgbClr val="FF0000"/>
                </a:solidFill>
                <a:latin typeface="Times New Roman" pitchFamily="18" charset="0"/>
                <a:cs typeface="Times New Roman" pitchFamily="18" charset="0"/>
              </a:rPr>
              <a:t>+</a:t>
            </a:r>
            <a:r>
              <a:rPr lang="en-ZA" sz="3200" baseline="-25000" dirty="0" smtClean="0">
                <a:solidFill>
                  <a:srgbClr val="FF0000"/>
                </a:solidFill>
                <a:latin typeface="Times New Roman" pitchFamily="18" charset="0"/>
                <a:cs typeface="Times New Roman" pitchFamily="18" charset="0"/>
              </a:rPr>
              <a:t> 	 </a:t>
            </a:r>
            <a:r>
              <a:rPr lang="en-ZA" sz="3200" dirty="0" smtClean="0">
                <a:solidFill>
                  <a:srgbClr val="FF0000"/>
                </a:solidFill>
                <a:latin typeface="Times New Roman" pitchFamily="18" charset="0"/>
                <a:cs typeface="Times New Roman" pitchFamily="18" charset="0"/>
              </a:rPr>
              <a:t>2Br</a:t>
            </a:r>
            <a:r>
              <a:rPr lang="en-ZA" sz="3200" baseline="30000" dirty="0" smtClean="0">
                <a:solidFill>
                  <a:srgbClr val="FF0000"/>
                </a:solidFill>
                <a:latin typeface="Times New Roman" pitchFamily="18" charset="0"/>
                <a:cs typeface="Times New Roman" pitchFamily="18" charset="0"/>
              </a:rPr>
              <a:t>-</a:t>
            </a:r>
            <a:r>
              <a:rPr lang="en-ZA" sz="3200" dirty="0" smtClean="0">
                <a:solidFill>
                  <a:srgbClr val="FF0000"/>
                </a:solidFill>
                <a:latin typeface="Times New Roman" pitchFamily="18" charset="0"/>
                <a:cs typeface="Times New Roman" pitchFamily="18" charset="0"/>
              </a:rPr>
              <a:t> </a:t>
            </a:r>
            <a:r>
              <a:rPr lang="en-ZA" sz="3200" baseline="-25000" dirty="0" smtClean="0">
                <a:solidFill>
                  <a:srgbClr val="FF0000"/>
                </a:solidFill>
                <a:latin typeface="Times New Roman" pitchFamily="18" charset="0"/>
                <a:cs typeface="Times New Roman" pitchFamily="18" charset="0"/>
              </a:rPr>
              <a:t>(</a:t>
            </a:r>
            <a:r>
              <a:rPr lang="en-ZA" sz="3200" baseline="-25000" dirty="0" err="1" smtClean="0">
                <a:solidFill>
                  <a:srgbClr val="FF0000"/>
                </a:solidFill>
                <a:latin typeface="Times New Roman" pitchFamily="18" charset="0"/>
                <a:cs typeface="Times New Roman" pitchFamily="18" charset="0"/>
              </a:rPr>
              <a:t>aq</a:t>
            </a:r>
            <a:r>
              <a:rPr lang="en-ZA" sz="3200" baseline="-25000" dirty="0" smtClean="0">
                <a:solidFill>
                  <a:srgbClr val="FF0000"/>
                </a:solidFill>
                <a:latin typeface="Times New Roman" pitchFamily="18" charset="0"/>
                <a:cs typeface="Times New Roman" pitchFamily="18" charset="0"/>
              </a:rPr>
              <a:t>)</a:t>
            </a:r>
            <a:r>
              <a:rPr lang="en-ZA" sz="3200" dirty="0" smtClean="0">
                <a:solidFill>
                  <a:srgbClr val="FF0000"/>
                </a:solidFill>
                <a:latin typeface="Times New Roman" pitchFamily="18" charset="0"/>
                <a:cs typeface="Times New Roman" pitchFamily="18" charset="0"/>
              </a:rPr>
              <a:t>   -&gt; 2Cl</a:t>
            </a:r>
            <a:r>
              <a:rPr lang="en-ZA" sz="3200" baseline="30000" dirty="0" smtClean="0">
                <a:solidFill>
                  <a:srgbClr val="FF0000"/>
                </a:solidFill>
                <a:latin typeface="Times New Roman" pitchFamily="18" charset="0"/>
                <a:cs typeface="Times New Roman" pitchFamily="18" charset="0"/>
              </a:rPr>
              <a:t>-</a:t>
            </a:r>
            <a:r>
              <a:rPr lang="en-ZA" sz="3200" baseline="-25000" dirty="0" smtClean="0">
                <a:solidFill>
                  <a:srgbClr val="FF0000"/>
                </a:solidFill>
                <a:latin typeface="Times New Roman" pitchFamily="18" charset="0"/>
                <a:cs typeface="Times New Roman" pitchFamily="18" charset="0"/>
              </a:rPr>
              <a:t>(</a:t>
            </a:r>
            <a:r>
              <a:rPr lang="en-ZA" sz="3200" baseline="-25000" dirty="0" err="1" smtClean="0">
                <a:solidFill>
                  <a:srgbClr val="FF0000"/>
                </a:solidFill>
                <a:latin typeface="Times New Roman" pitchFamily="18" charset="0"/>
                <a:cs typeface="Times New Roman" pitchFamily="18" charset="0"/>
              </a:rPr>
              <a:t>aq</a:t>
            </a:r>
            <a:r>
              <a:rPr lang="en-ZA" sz="3200" baseline="-25000" dirty="0" smtClean="0">
                <a:solidFill>
                  <a:srgbClr val="FF0000"/>
                </a:solidFill>
                <a:latin typeface="Times New Roman" pitchFamily="18" charset="0"/>
                <a:cs typeface="Times New Roman" pitchFamily="18" charset="0"/>
              </a:rPr>
              <a:t>)         </a:t>
            </a:r>
            <a:r>
              <a:rPr lang="en-ZA" sz="3200" dirty="0" smtClean="0">
                <a:solidFill>
                  <a:srgbClr val="FF0000"/>
                </a:solidFill>
                <a:latin typeface="Times New Roman" pitchFamily="18" charset="0"/>
                <a:cs typeface="Times New Roman" pitchFamily="18" charset="0"/>
              </a:rPr>
              <a:t> +      Br</a:t>
            </a:r>
            <a:r>
              <a:rPr lang="en-ZA" sz="3200" baseline="-25000" dirty="0" smtClean="0">
                <a:solidFill>
                  <a:srgbClr val="FF0000"/>
                </a:solidFill>
                <a:latin typeface="Times New Roman" pitchFamily="18" charset="0"/>
                <a:cs typeface="Times New Roman" pitchFamily="18" charset="0"/>
              </a:rPr>
              <a:t>2(</a:t>
            </a:r>
            <a:r>
              <a:rPr lang="en-ZA" sz="3200" baseline="-25000" dirty="0" err="1" smtClean="0">
                <a:solidFill>
                  <a:srgbClr val="FF0000"/>
                </a:solidFill>
                <a:latin typeface="Times New Roman" pitchFamily="18" charset="0"/>
                <a:cs typeface="Times New Roman" pitchFamily="18" charset="0"/>
              </a:rPr>
              <a:t>aq</a:t>
            </a:r>
            <a:r>
              <a:rPr lang="en-ZA" sz="3200" baseline="-25000" dirty="0" smtClean="0">
                <a:solidFill>
                  <a:srgbClr val="FF0000"/>
                </a:solidFill>
                <a:latin typeface="Times New Roman" pitchFamily="18" charset="0"/>
                <a:cs typeface="Times New Roman" pitchFamily="18" charset="0"/>
              </a:rPr>
              <a:t>)</a:t>
            </a:r>
            <a:endParaRPr lang="en-US" sz="3200" dirty="0" smtClean="0">
              <a:solidFill>
                <a:srgbClr val="FF0000"/>
              </a:solidFill>
              <a:latin typeface="Times New Roman" pitchFamily="18" charset="0"/>
              <a:cs typeface="Times New Roman" pitchFamily="18" charset="0"/>
            </a:endParaRPr>
          </a:p>
          <a:p>
            <a:pPr lvl="0" fontAlgn="base">
              <a:spcBef>
                <a:spcPct val="0"/>
              </a:spcBef>
              <a:spcAft>
                <a:spcPct val="0"/>
              </a:spcAft>
              <a:buFontTx/>
              <a:buChar char="•"/>
            </a:pPr>
            <a:r>
              <a:rPr lang="en-ZA" sz="3200" dirty="0" smtClean="0">
                <a:solidFill>
                  <a:srgbClr val="FF0000"/>
                </a:solidFill>
                <a:latin typeface="Times New Roman" pitchFamily="18" charset="0"/>
                <a:cs typeface="Times New Roman" pitchFamily="18" charset="0"/>
              </a:rPr>
              <a:t>Cl</a:t>
            </a:r>
            <a:r>
              <a:rPr lang="en-ZA" sz="3200" baseline="-25000" dirty="0" smtClean="0">
                <a:solidFill>
                  <a:srgbClr val="FF0000"/>
                </a:solidFill>
                <a:latin typeface="Times New Roman" pitchFamily="18" charset="0"/>
                <a:cs typeface="Times New Roman" pitchFamily="18" charset="0"/>
              </a:rPr>
              <a:t>2  (g)</a:t>
            </a:r>
            <a:r>
              <a:rPr lang="en-ZA" sz="3200" dirty="0" smtClean="0">
                <a:solidFill>
                  <a:srgbClr val="FF0000"/>
                </a:solidFill>
                <a:latin typeface="Times New Roman" pitchFamily="18" charset="0"/>
                <a:cs typeface="Times New Roman" pitchFamily="18" charset="0"/>
              </a:rPr>
              <a:t>+</a:t>
            </a:r>
            <a:r>
              <a:rPr lang="en-ZA" sz="3200" baseline="-25000" dirty="0" smtClean="0">
                <a:solidFill>
                  <a:srgbClr val="FF0000"/>
                </a:solidFill>
                <a:latin typeface="Times New Roman" pitchFamily="18" charset="0"/>
                <a:cs typeface="Times New Roman" pitchFamily="18" charset="0"/>
              </a:rPr>
              <a:t> 	 </a:t>
            </a:r>
            <a:r>
              <a:rPr lang="en-ZA" sz="3200" dirty="0" smtClean="0">
                <a:solidFill>
                  <a:srgbClr val="FF0000"/>
                </a:solidFill>
                <a:latin typeface="Times New Roman" pitchFamily="18" charset="0"/>
                <a:cs typeface="Times New Roman" pitchFamily="18" charset="0"/>
              </a:rPr>
              <a:t>2I</a:t>
            </a:r>
            <a:r>
              <a:rPr lang="en-ZA" sz="3200" baseline="30000" dirty="0" smtClean="0">
                <a:solidFill>
                  <a:srgbClr val="FF0000"/>
                </a:solidFill>
                <a:latin typeface="Times New Roman" pitchFamily="18" charset="0"/>
                <a:cs typeface="Times New Roman" pitchFamily="18" charset="0"/>
              </a:rPr>
              <a:t>-</a:t>
            </a:r>
            <a:r>
              <a:rPr lang="en-ZA" sz="3200" dirty="0" smtClean="0">
                <a:solidFill>
                  <a:srgbClr val="FF0000"/>
                </a:solidFill>
                <a:latin typeface="Times New Roman" pitchFamily="18" charset="0"/>
                <a:cs typeface="Times New Roman" pitchFamily="18" charset="0"/>
              </a:rPr>
              <a:t> </a:t>
            </a:r>
            <a:r>
              <a:rPr lang="en-ZA" sz="3200" baseline="-25000" dirty="0" smtClean="0">
                <a:solidFill>
                  <a:srgbClr val="FF0000"/>
                </a:solidFill>
                <a:latin typeface="Times New Roman" pitchFamily="18" charset="0"/>
                <a:cs typeface="Times New Roman" pitchFamily="18" charset="0"/>
              </a:rPr>
              <a:t>(</a:t>
            </a:r>
            <a:r>
              <a:rPr lang="en-ZA" sz="3200" baseline="-25000" dirty="0" err="1" smtClean="0">
                <a:solidFill>
                  <a:srgbClr val="FF0000"/>
                </a:solidFill>
                <a:latin typeface="Times New Roman" pitchFamily="18" charset="0"/>
                <a:cs typeface="Times New Roman" pitchFamily="18" charset="0"/>
              </a:rPr>
              <a:t>aq</a:t>
            </a:r>
            <a:r>
              <a:rPr lang="en-ZA" sz="3200" baseline="-25000" dirty="0" smtClean="0">
                <a:solidFill>
                  <a:srgbClr val="FF0000"/>
                </a:solidFill>
                <a:latin typeface="Times New Roman" pitchFamily="18" charset="0"/>
                <a:cs typeface="Times New Roman" pitchFamily="18" charset="0"/>
              </a:rPr>
              <a:t>) </a:t>
            </a:r>
            <a:r>
              <a:rPr lang="en-ZA" sz="3200" dirty="0" smtClean="0">
                <a:solidFill>
                  <a:srgbClr val="FF0000"/>
                </a:solidFill>
                <a:latin typeface="Times New Roman" pitchFamily="18" charset="0"/>
                <a:cs typeface="Times New Roman" pitchFamily="18" charset="0"/>
              </a:rPr>
              <a:t>     -&gt;2Cl</a:t>
            </a:r>
            <a:r>
              <a:rPr lang="en-ZA" sz="3200" baseline="30000" dirty="0" smtClean="0">
                <a:solidFill>
                  <a:srgbClr val="FF0000"/>
                </a:solidFill>
                <a:latin typeface="Times New Roman" pitchFamily="18" charset="0"/>
                <a:cs typeface="Times New Roman" pitchFamily="18" charset="0"/>
              </a:rPr>
              <a:t>-</a:t>
            </a:r>
            <a:r>
              <a:rPr lang="en-ZA" sz="3200" baseline="-25000" dirty="0" smtClean="0">
                <a:solidFill>
                  <a:srgbClr val="FF0000"/>
                </a:solidFill>
                <a:latin typeface="Times New Roman" pitchFamily="18" charset="0"/>
                <a:cs typeface="Times New Roman" pitchFamily="18" charset="0"/>
              </a:rPr>
              <a:t>(</a:t>
            </a:r>
            <a:r>
              <a:rPr lang="en-ZA" sz="3200" baseline="-25000" dirty="0" err="1" smtClean="0">
                <a:solidFill>
                  <a:srgbClr val="FF0000"/>
                </a:solidFill>
                <a:latin typeface="Times New Roman" pitchFamily="18" charset="0"/>
                <a:cs typeface="Times New Roman" pitchFamily="18" charset="0"/>
              </a:rPr>
              <a:t>aq</a:t>
            </a:r>
            <a:r>
              <a:rPr lang="en-ZA" sz="3200" baseline="-25000" dirty="0" smtClean="0">
                <a:solidFill>
                  <a:srgbClr val="FF0000"/>
                </a:solidFill>
                <a:latin typeface="Times New Roman" pitchFamily="18" charset="0"/>
                <a:cs typeface="Times New Roman" pitchFamily="18" charset="0"/>
              </a:rPr>
              <a:t>)</a:t>
            </a:r>
            <a:r>
              <a:rPr lang="en-ZA" sz="3200" dirty="0" smtClean="0">
                <a:solidFill>
                  <a:srgbClr val="FF0000"/>
                </a:solidFill>
                <a:latin typeface="Times New Roman" pitchFamily="18" charset="0"/>
                <a:cs typeface="Times New Roman" pitchFamily="18" charset="0"/>
              </a:rPr>
              <a:t> 	 +	I</a:t>
            </a:r>
            <a:r>
              <a:rPr lang="en-ZA" sz="3200" baseline="-25000" dirty="0" smtClean="0">
                <a:solidFill>
                  <a:srgbClr val="FF0000"/>
                </a:solidFill>
                <a:latin typeface="Times New Roman" pitchFamily="18" charset="0"/>
                <a:cs typeface="Times New Roman" pitchFamily="18" charset="0"/>
              </a:rPr>
              <a:t>2(</a:t>
            </a:r>
            <a:r>
              <a:rPr lang="en-ZA" sz="3200" baseline="-25000" dirty="0" err="1" smtClean="0">
                <a:solidFill>
                  <a:srgbClr val="FF0000"/>
                </a:solidFill>
                <a:latin typeface="Times New Roman" pitchFamily="18" charset="0"/>
                <a:cs typeface="Times New Roman" pitchFamily="18" charset="0"/>
              </a:rPr>
              <a:t>aq</a:t>
            </a:r>
            <a:r>
              <a:rPr lang="en-ZA" sz="3200" baseline="-25000" dirty="0" smtClean="0">
                <a:solidFill>
                  <a:srgbClr val="FF0000"/>
                </a:solidFill>
                <a:latin typeface="Times New Roman" pitchFamily="18" charset="0"/>
                <a:cs typeface="Times New Roman" pitchFamily="18" charset="0"/>
              </a:rPr>
              <a:t>)</a:t>
            </a:r>
          </a:p>
          <a:p>
            <a:pPr lvl="0" fontAlgn="base">
              <a:spcBef>
                <a:spcPct val="0"/>
              </a:spcBef>
              <a:spcAft>
                <a:spcPct val="0"/>
              </a:spcAft>
            </a:pPr>
            <a:endParaRPr kumimoji="0" lang="en-US" sz="3200" i="0" u="none" strike="noStrike" cap="none" normalizeH="0" baseline="0" dirty="0" smtClean="0">
              <a:ln>
                <a:noFill/>
              </a:ln>
              <a:solidFill>
                <a:schemeClr val="tx1"/>
              </a:solidFill>
              <a:effectLst/>
              <a:latin typeface="Times New Roman" pitchFamily="18" charset="0"/>
              <a:cs typeface="Times New Roman" pitchFamily="18" charset="0"/>
            </a:endParaRPr>
          </a:p>
          <a:p>
            <a:pPr lvl="0" fontAlgn="base">
              <a:spcBef>
                <a:spcPct val="0"/>
              </a:spcBef>
              <a:spcAft>
                <a:spcPct val="0"/>
              </a:spcAft>
              <a:buFontTx/>
              <a:buChar char="•"/>
            </a:pPr>
            <a:r>
              <a:rPr lang="en-ZA" sz="3200" dirty="0" smtClean="0">
                <a:latin typeface="Times New Roman" pitchFamily="18" charset="0"/>
                <a:cs typeface="Times New Roman" pitchFamily="18" charset="0"/>
              </a:rPr>
              <a:t>Br</a:t>
            </a:r>
            <a:r>
              <a:rPr lang="en-ZA" sz="3200" baseline="-25000" dirty="0" smtClean="0">
                <a:latin typeface="Times New Roman" pitchFamily="18" charset="0"/>
                <a:cs typeface="Times New Roman" pitchFamily="18" charset="0"/>
              </a:rPr>
              <a:t>2  (</a:t>
            </a:r>
            <a:r>
              <a:rPr lang="en-ZA" sz="3200" baseline="-25000" dirty="0" err="1" smtClean="0">
                <a:latin typeface="Times New Roman" pitchFamily="18" charset="0"/>
                <a:cs typeface="Times New Roman" pitchFamily="18" charset="0"/>
              </a:rPr>
              <a:t>aq</a:t>
            </a:r>
            <a:r>
              <a:rPr lang="en-ZA" sz="3200" baseline="-25000" dirty="0" smtClean="0">
                <a:latin typeface="Times New Roman" pitchFamily="18" charset="0"/>
                <a:cs typeface="Times New Roman" pitchFamily="18" charset="0"/>
              </a:rPr>
              <a:t>)</a:t>
            </a:r>
            <a:r>
              <a:rPr lang="en-ZA" sz="3200" dirty="0" smtClean="0">
                <a:latin typeface="Times New Roman" pitchFamily="18" charset="0"/>
                <a:cs typeface="Times New Roman" pitchFamily="18" charset="0"/>
              </a:rPr>
              <a:t>+</a:t>
            </a:r>
            <a:r>
              <a:rPr lang="en-ZA" sz="3200" baseline="-25000" dirty="0" smtClean="0">
                <a:latin typeface="Times New Roman" pitchFamily="18" charset="0"/>
                <a:cs typeface="Times New Roman" pitchFamily="18" charset="0"/>
              </a:rPr>
              <a:t> 	 </a:t>
            </a:r>
            <a:r>
              <a:rPr lang="en-ZA" sz="3200" dirty="0" smtClean="0">
                <a:latin typeface="Times New Roman" pitchFamily="18" charset="0"/>
                <a:cs typeface="Times New Roman" pitchFamily="18" charset="0"/>
              </a:rPr>
              <a:t>2I</a:t>
            </a:r>
            <a:r>
              <a:rPr lang="en-ZA" sz="3200" baseline="30000" dirty="0" smtClean="0">
                <a:latin typeface="Times New Roman" pitchFamily="18" charset="0"/>
                <a:cs typeface="Times New Roman" pitchFamily="18" charset="0"/>
              </a:rPr>
              <a:t>-</a:t>
            </a:r>
            <a:r>
              <a:rPr lang="en-ZA" sz="3200" dirty="0" smtClean="0">
                <a:latin typeface="Times New Roman" pitchFamily="18" charset="0"/>
                <a:cs typeface="Times New Roman" pitchFamily="18" charset="0"/>
              </a:rPr>
              <a:t> </a:t>
            </a:r>
            <a:r>
              <a:rPr lang="en-ZA" sz="3200" baseline="-25000" dirty="0" smtClean="0">
                <a:latin typeface="Times New Roman" pitchFamily="18" charset="0"/>
                <a:cs typeface="Times New Roman" pitchFamily="18" charset="0"/>
              </a:rPr>
              <a:t>(</a:t>
            </a:r>
            <a:r>
              <a:rPr lang="en-ZA" sz="3200" baseline="-25000" dirty="0" err="1" smtClean="0">
                <a:latin typeface="Times New Roman" pitchFamily="18" charset="0"/>
                <a:cs typeface="Times New Roman" pitchFamily="18" charset="0"/>
              </a:rPr>
              <a:t>aq</a:t>
            </a:r>
            <a:r>
              <a:rPr lang="en-ZA" sz="3200" baseline="-25000" dirty="0" smtClean="0">
                <a:latin typeface="Times New Roman" pitchFamily="18" charset="0"/>
                <a:cs typeface="Times New Roman" pitchFamily="18" charset="0"/>
              </a:rPr>
              <a:t>)-      </a:t>
            </a:r>
            <a:r>
              <a:rPr lang="en-ZA" sz="3200" dirty="0" smtClean="0">
                <a:latin typeface="Times New Roman" pitchFamily="18" charset="0"/>
                <a:cs typeface="Times New Roman" pitchFamily="18" charset="0"/>
              </a:rPr>
              <a:t> -&gt;  2Br</a:t>
            </a:r>
            <a:r>
              <a:rPr lang="en-ZA" sz="3200" baseline="30000" dirty="0" smtClean="0">
                <a:latin typeface="Times New Roman" pitchFamily="18" charset="0"/>
                <a:cs typeface="Times New Roman" pitchFamily="18" charset="0"/>
              </a:rPr>
              <a:t>-</a:t>
            </a:r>
            <a:r>
              <a:rPr lang="en-ZA" sz="3200" baseline="-25000" dirty="0" smtClean="0">
                <a:latin typeface="Times New Roman" pitchFamily="18" charset="0"/>
                <a:cs typeface="Times New Roman" pitchFamily="18" charset="0"/>
              </a:rPr>
              <a:t>(</a:t>
            </a:r>
            <a:r>
              <a:rPr lang="en-ZA" sz="3200" baseline="-25000" dirty="0" err="1" smtClean="0">
                <a:latin typeface="Times New Roman" pitchFamily="18" charset="0"/>
                <a:cs typeface="Times New Roman" pitchFamily="18" charset="0"/>
              </a:rPr>
              <a:t>aq</a:t>
            </a:r>
            <a:r>
              <a:rPr lang="en-ZA" sz="3200" baseline="-25000" dirty="0" smtClean="0">
                <a:latin typeface="Times New Roman" pitchFamily="18" charset="0"/>
                <a:cs typeface="Times New Roman" pitchFamily="18" charset="0"/>
              </a:rPr>
              <a:t>)	 </a:t>
            </a:r>
            <a:r>
              <a:rPr lang="en-ZA" sz="3200" dirty="0" smtClean="0">
                <a:latin typeface="Times New Roman" pitchFamily="18" charset="0"/>
                <a:cs typeface="Times New Roman" pitchFamily="18" charset="0"/>
              </a:rPr>
              <a:t> +	I</a:t>
            </a:r>
            <a:r>
              <a:rPr lang="en-ZA" sz="3200" baseline="-25000" dirty="0" smtClean="0">
                <a:latin typeface="Times New Roman" pitchFamily="18" charset="0"/>
                <a:cs typeface="Times New Roman" pitchFamily="18" charset="0"/>
              </a:rPr>
              <a:t>2(</a:t>
            </a:r>
            <a:r>
              <a:rPr lang="en-ZA" sz="3200" baseline="-25000" dirty="0" err="1" smtClean="0">
                <a:latin typeface="Times New Roman" pitchFamily="18" charset="0"/>
                <a:cs typeface="Times New Roman" pitchFamily="18" charset="0"/>
              </a:rPr>
              <a:t>aq</a:t>
            </a:r>
            <a:r>
              <a:rPr lang="en-ZA" sz="3200" baseline="-25000" dirty="0" smtClean="0">
                <a:latin typeface="Times New Roman" pitchFamily="18" charset="0"/>
                <a:cs typeface="Times New Roman" pitchFamily="18" charset="0"/>
              </a:rPr>
              <a:t>)</a:t>
            </a:r>
            <a:endParaRPr lang="en-US" sz="32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Char char="•"/>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15</a:t>
            </a:fld>
            <a:endParaRPr lang="en-US"/>
          </a:p>
        </p:txBody>
      </p:sp>
      <p:sp>
        <p:nvSpPr>
          <p:cNvPr id="164865" name="Rectangle 1"/>
          <p:cNvSpPr>
            <a:spLocks noChangeArrowheads="1"/>
          </p:cNvSpPr>
          <p:nvPr/>
        </p:nvSpPr>
        <p:spPr bwMode="auto">
          <a:xfrm>
            <a:off x="457200" y="304800"/>
            <a:ext cx="8229600" cy="62302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(ii) The experiment in g (</a:t>
            </a:r>
            <a:r>
              <a:rPr lang="en-US" sz="3200" dirty="0" err="1" smtClean="0">
                <a:latin typeface="Times New Roman" pitchFamily="18" charset="0"/>
                <a:ea typeface="Calibri" pitchFamily="34" charset="0"/>
                <a:cs typeface="Times New Roman" pitchFamily="18" charset="0"/>
              </a:rPr>
              <a:t>i</a:t>
            </a:r>
            <a:r>
              <a:rPr lang="en-US" sz="3200" dirty="0" smtClean="0">
                <a:latin typeface="Times New Roman" pitchFamily="18" charset="0"/>
                <a:ea typeface="Calibri" pitchFamily="34" charset="0"/>
                <a:cs typeface="Times New Roman" pitchFamily="18" charset="0"/>
              </a:rPr>
              <a:t>) was repeated with 5 drops of bromine water instead of chlorine water </a:t>
            </a:r>
          </a:p>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Explain the observation made.</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Observations</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smtClean="0">
                <a:ln>
                  <a:noFill/>
                </a:ln>
                <a:solidFill>
                  <a:srgbClr val="FF0000"/>
                </a:solidFill>
                <a:effectLst/>
                <a:latin typeface="Calibri"/>
                <a:ea typeface="Calibri" pitchFamily="34" charset="0"/>
                <a:cs typeface="Times New Roman" pitchFamily="18" charset="0"/>
              </a:rPr>
              <a:t>–</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yellow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bromine water</a:t>
            </a:r>
            <a:r>
              <a:rPr kumimoji="0" lang="en-US" sz="3200" i="0" u="none" strike="noStrike" cap="none" normalizeH="0" baseline="0" dirty="0" smtClean="0">
                <a:ln>
                  <a:noFill/>
                </a:ln>
                <a:solidFill>
                  <a:srgbClr val="FFC000"/>
                </a:solidFill>
                <a:effectLst/>
                <a:latin typeface="Times New Roman" pitchFamily="18" charset="0"/>
                <a:ea typeface="Calibri" pitchFamily="34" charset="0"/>
                <a:cs typeface="Times New Roman" pitchFamily="18" charset="0"/>
              </a:rPr>
              <a:t> fades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sodium iodide.</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i="0" u="none" strike="noStrike" cap="none" normalizeH="0" baseline="0" dirty="0" smtClean="0">
                <a:ln>
                  <a:noFill/>
                </a:ln>
                <a:solidFill>
                  <a:schemeClr val="accent2">
                    <a:lumMod val="75000"/>
                  </a:schemeClr>
                </a:solidFill>
                <a:effectLst/>
                <a:latin typeface="Times New Roman" pitchFamily="18" charset="0"/>
                <a:ea typeface="Calibri" pitchFamily="34" charset="0"/>
                <a:cs typeface="Times New Roman" pitchFamily="18" charset="0"/>
              </a:rPr>
              <a:t>Brown</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solution formed in sodium iodide</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Explanations</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Bromine is </a:t>
            </a:r>
            <a:r>
              <a:rPr kumimoji="0" lang="en-US" sz="32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more</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electronegative than iodine but </a:t>
            </a:r>
            <a:r>
              <a:rPr kumimoji="0" lang="en-US" sz="32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less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chlorine.</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On adding Bromine water, iodine is </a:t>
            </a:r>
            <a:r>
              <a:rPr kumimoji="0" lang="en-US" sz="320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displaced</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its solution but  chlorine</a:t>
            </a:r>
            <a:r>
              <a:rPr kumimoji="0" lang="en-US" sz="320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i</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not displaced.</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16</a:t>
            </a:fld>
            <a:endParaRPr lang="en-US"/>
          </a:p>
        </p:txBody>
      </p:sp>
      <p:graphicFrame>
        <p:nvGraphicFramePr>
          <p:cNvPr id="4" name="Table 3"/>
          <p:cNvGraphicFramePr>
            <a:graphicFrameLocks noGrp="1"/>
          </p:cNvGraphicFramePr>
          <p:nvPr/>
        </p:nvGraphicFramePr>
        <p:xfrm>
          <a:off x="380999" y="2209802"/>
          <a:ext cx="8458202" cy="4267200"/>
        </p:xfrm>
        <a:graphic>
          <a:graphicData uri="http://schemas.openxmlformats.org/drawingml/2006/table">
            <a:tbl>
              <a:tblPr/>
              <a:tblGrid>
                <a:gridCol w="4445789"/>
                <a:gridCol w="1035972"/>
                <a:gridCol w="986060"/>
                <a:gridCol w="1004321"/>
                <a:gridCol w="986060"/>
              </a:tblGrid>
              <a:tr h="1752598">
                <a:tc>
                  <a:txBody>
                    <a:bodyPr/>
                    <a:lstStyle/>
                    <a:p>
                      <a:pPr marL="0" marR="0" algn="l">
                        <a:spcBef>
                          <a:spcPts val="0"/>
                        </a:spcBef>
                        <a:spcAft>
                          <a:spcPts val="0"/>
                        </a:spcAft>
                        <a:tabLst>
                          <a:tab pos="609600" algn="l"/>
                        </a:tabLst>
                      </a:pPr>
                      <a:r>
                        <a:rPr lang="en-US" sz="4000" dirty="0" smtClean="0">
                          <a:latin typeface="Times New Roman"/>
                          <a:ea typeface="Calibri"/>
                          <a:cs typeface="Times New Roman"/>
                        </a:rPr>
                        <a:t>Halogen </a:t>
                      </a:r>
                      <a:r>
                        <a:rPr lang="en-US" sz="4000" dirty="0">
                          <a:latin typeface="Times New Roman"/>
                          <a:ea typeface="Calibri"/>
                          <a:cs typeface="Times New Roman"/>
                        </a:rPr>
                        <a:t>ion in </a:t>
                      </a:r>
                      <a:r>
                        <a:rPr lang="en-US" sz="4000" dirty="0" smtClean="0">
                          <a:latin typeface="Times New Roman"/>
                          <a:ea typeface="Calibri"/>
                          <a:cs typeface="Times New Roman"/>
                        </a:rPr>
                        <a:t>solution/                                               </a:t>
                      </a:r>
                      <a:r>
                        <a:rPr lang="en-US" sz="4000" dirty="0">
                          <a:latin typeface="Times New Roman"/>
                          <a:ea typeface="Calibri"/>
                          <a:cs typeface="Times New Roman"/>
                        </a:rPr>
                        <a:t>Halogen                             </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F</a:t>
                      </a:r>
                      <a:r>
                        <a:rPr lang="en-US" sz="4000" baseline="30000">
                          <a:latin typeface="Times New Roman"/>
                          <a:ea typeface="Calibri"/>
                          <a:cs typeface="Times New Roman"/>
                        </a:rPr>
                        <a:t>-</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Cl</a:t>
                      </a:r>
                      <a:r>
                        <a:rPr lang="en-US" sz="4000" baseline="30000">
                          <a:latin typeface="Times New Roman"/>
                          <a:ea typeface="Calibri"/>
                          <a:cs typeface="Times New Roman"/>
                        </a:rPr>
                        <a:t>-</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Br</a:t>
                      </a:r>
                      <a:r>
                        <a:rPr lang="en-US" sz="4000" baseline="30000">
                          <a:latin typeface="Times New Roman"/>
                          <a:ea typeface="Calibri"/>
                          <a:cs typeface="Times New Roman"/>
                        </a:rPr>
                        <a:t>-</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I</a:t>
                      </a:r>
                      <a:r>
                        <a:rPr lang="en-US" sz="4000" baseline="30000">
                          <a:latin typeface="Times New Roman"/>
                          <a:ea typeface="Calibri"/>
                          <a:cs typeface="Times New Roman"/>
                        </a:rPr>
                        <a:t>-</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0" marR="0" algn="l">
                        <a:spcBef>
                          <a:spcPts val="0"/>
                        </a:spcBef>
                        <a:spcAft>
                          <a:spcPts val="0"/>
                        </a:spcAft>
                      </a:pPr>
                      <a:r>
                        <a:rPr lang="en-US" sz="4000" dirty="0">
                          <a:latin typeface="Times New Roman"/>
                          <a:ea typeface="Calibri"/>
                          <a:cs typeface="Times New Roman"/>
                        </a:rPr>
                        <a:t>F</a:t>
                      </a:r>
                      <a:r>
                        <a:rPr lang="en-US" sz="4000" baseline="-25000" dirty="0">
                          <a:latin typeface="Times New Roman"/>
                          <a:ea typeface="Calibri"/>
                          <a:cs typeface="Times New Roman"/>
                        </a:rPr>
                        <a:t>2</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X</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smtClean="0">
                          <a:solidFill>
                            <a:srgbClr val="FF0000"/>
                          </a:solidFill>
                          <a:latin typeface="Times New Roman"/>
                          <a:ea typeface="Calibri"/>
                          <a:cs typeface="Times New Roman"/>
                        </a:rPr>
                        <a:t>v</a:t>
                      </a:r>
                      <a:endParaRPr lang="en-US" sz="4000" dirty="0">
                        <a:solidFill>
                          <a:srgbClr val="FF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smtClean="0">
                          <a:solidFill>
                            <a:srgbClr val="FF0000"/>
                          </a:solidFill>
                          <a:latin typeface="Times New Roman"/>
                          <a:ea typeface="Calibri"/>
                          <a:cs typeface="Times New Roman"/>
                        </a:rPr>
                        <a:t>v</a:t>
                      </a:r>
                      <a:endParaRPr lang="en-US" sz="4000" dirty="0">
                        <a:solidFill>
                          <a:srgbClr val="FF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smtClean="0">
                          <a:solidFill>
                            <a:srgbClr val="FF0000"/>
                          </a:solidFill>
                          <a:latin typeface="Times New Roman"/>
                          <a:ea typeface="Calibri"/>
                          <a:cs typeface="Times New Roman"/>
                        </a:rPr>
                        <a:t>v</a:t>
                      </a:r>
                      <a:endParaRPr lang="en-US" sz="4000" dirty="0">
                        <a:solidFill>
                          <a:srgbClr val="FF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0" marR="0" algn="l">
                        <a:spcBef>
                          <a:spcPts val="0"/>
                        </a:spcBef>
                        <a:spcAft>
                          <a:spcPts val="0"/>
                        </a:spcAft>
                      </a:pPr>
                      <a:r>
                        <a:rPr lang="en-US" sz="4000" dirty="0">
                          <a:latin typeface="Times New Roman"/>
                          <a:ea typeface="Calibri"/>
                          <a:cs typeface="Times New Roman"/>
                        </a:rPr>
                        <a:t>Cl</a:t>
                      </a:r>
                      <a:r>
                        <a:rPr lang="en-US" sz="4000" baseline="-25000" dirty="0">
                          <a:latin typeface="Times New Roman"/>
                          <a:ea typeface="Calibri"/>
                          <a:cs typeface="Times New Roman"/>
                        </a:rPr>
                        <a:t>2</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X</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X</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smtClean="0">
                          <a:solidFill>
                            <a:srgbClr val="FF0000"/>
                          </a:solidFill>
                          <a:latin typeface="Times New Roman"/>
                          <a:ea typeface="Calibri"/>
                          <a:cs typeface="Times New Roman"/>
                        </a:rPr>
                        <a:t>v</a:t>
                      </a:r>
                      <a:endParaRPr lang="en-US" sz="4000" dirty="0">
                        <a:solidFill>
                          <a:srgbClr val="FF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smtClean="0">
                          <a:solidFill>
                            <a:srgbClr val="FF0000"/>
                          </a:solidFill>
                          <a:latin typeface="Times New Roman"/>
                          <a:ea typeface="Calibri"/>
                          <a:cs typeface="Times New Roman"/>
                        </a:rPr>
                        <a:t>v</a:t>
                      </a:r>
                      <a:endParaRPr lang="en-US" sz="4000" dirty="0">
                        <a:solidFill>
                          <a:srgbClr val="FF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0" marR="0" algn="l">
                        <a:spcBef>
                          <a:spcPts val="0"/>
                        </a:spcBef>
                        <a:spcAft>
                          <a:spcPts val="0"/>
                        </a:spcAft>
                      </a:pPr>
                      <a:r>
                        <a:rPr lang="en-US" sz="4000" dirty="0">
                          <a:latin typeface="Times New Roman"/>
                          <a:ea typeface="Calibri"/>
                          <a:cs typeface="Times New Roman"/>
                        </a:rPr>
                        <a:t>Br</a:t>
                      </a:r>
                      <a:r>
                        <a:rPr lang="en-US" sz="4000" baseline="-25000" dirty="0">
                          <a:latin typeface="Times New Roman"/>
                          <a:ea typeface="Calibri"/>
                          <a:cs typeface="Times New Roman"/>
                        </a:rPr>
                        <a:t>2</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X</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X</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a:latin typeface="Times New Roman"/>
                          <a:ea typeface="Calibri"/>
                          <a:cs typeface="Times New Roman"/>
                        </a:rPr>
                        <a:t>X</a:t>
                      </a:r>
                      <a:endParaRPr lang="en-US" sz="40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smtClean="0">
                          <a:solidFill>
                            <a:srgbClr val="FF0000"/>
                          </a:solidFill>
                          <a:latin typeface="Times New Roman"/>
                          <a:ea typeface="Calibri"/>
                          <a:cs typeface="Times New Roman"/>
                        </a:rPr>
                        <a:t>v</a:t>
                      </a:r>
                      <a:endParaRPr lang="en-US" sz="4000" dirty="0">
                        <a:solidFill>
                          <a:srgbClr val="FF0000"/>
                        </a:solidFill>
                        <a:latin typeface="Times New Roman"/>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04825">
                <a:tc>
                  <a:txBody>
                    <a:bodyPr/>
                    <a:lstStyle/>
                    <a:p>
                      <a:pPr marL="0" marR="0" algn="l">
                        <a:spcBef>
                          <a:spcPts val="0"/>
                        </a:spcBef>
                        <a:spcAft>
                          <a:spcPts val="0"/>
                        </a:spcAft>
                      </a:pPr>
                      <a:r>
                        <a:rPr lang="en-US" sz="4000" dirty="0">
                          <a:latin typeface="Times New Roman"/>
                          <a:ea typeface="Calibri"/>
                          <a:cs typeface="Times New Roman"/>
                        </a:rPr>
                        <a:t>I</a:t>
                      </a:r>
                      <a:r>
                        <a:rPr lang="en-US" sz="4000" baseline="-25000" dirty="0">
                          <a:latin typeface="Times New Roman"/>
                          <a:ea typeface="Calibri"/>
                          <a:cs typeface="Times New Roman"/>
                        </a:rPr>
                        <a:t>2</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a:latin typeface="Times New Roman"/>
                          <a:ea typeface="Calibri"/>
                          <a:cs typeface="Times New Roman"/>
                        </a:rPr>
                        <a:t>X</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a:latin typeface="Times New Roman"/>
                          <a:ea typeface="Calibri"/>
                          <a:cs typeface="Times New Roman"/>
                        </a:rPr>
                        <a:t>X</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a:latin typeface="Times New Roman"/>
                          <a:ea typeface="Calibri"/>
                          <a:cs typeface="Times New Roman"/>
                        </a:rPr>
                        <a:t>X</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4000" dirty="0">
                          <a:latin typeface="Times New Roman"/>
                          <a:ea typeface="Calibri"/>
                          <a:cs typeface="Times New Roman"/>
                        </a:rPr>
                        <a:t>X</a:t>
                      </a:r>
                      <a:endParaRPr lang="en-US" sz="40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67938" name="Rectangle 2"/>
          <p:cNvSpPr>
            <a:spLocks noChangeArrowheads="1"/>
          </p:cNvSpPr>
          <p:nvPr/>
        </p:nvSpPr>
        <p:spPr bwMode="auto">
          <a:xfrm>
            <a:off x="381000" y="457200"/>
            <a:ext cx="8305800" cy="184665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 Using the knowledge in g(</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(ii) above,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Complete the table below using (V) to show a reaction to complete the table:</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17</a:t>
            </a:fld>
            <a:endParaRPr lang="en-US"/>
          </a:p>
        </p:txBody>
      </p:sp>
      <p:sp>
        <p:nvSpPr>
          <p:cNvPr id="169985" name="Rectangle 1"/>
          <p:cNvSpPr>
            <a:spLocks noChangeArrowheads="1"/>
          </p:cNvSpPr>
          <p:nvPr/>
        </p:nvSpPr>
        <p:spPr bwMode="auto">
          <a:xfrm>
            <a:off x="609600" y="609600"/>
            <a:ext cx="80010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 State one uses of</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00050" algn="l"/>
              </a:tabLst>
            </a:pPr>
            <a:r>
              <a:rPr kumimoji="0" lang="en-US" sz="3200" b="0" i="0" u="none"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Florine</a:t>
            </a:r>
            <a:r>
              <a:rPr kumimoji="0" lang="en-US" sz="32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rgbClr val="FF0000"/>
                </a:solidFill>
                <a:effectLst/>
                <a:latin typeface="Calibri"/>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tab pos="4000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manufacture of P.T.F.E (Poly tetra </a:t>
            </a:r>
            <a:r>
              <a:rPr kumimoji="0" lang="en-US"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fluorothene</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synthetic fiber.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0005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-Reduce tooth decay when added in small amounts/equations in tooth paste.</a:t>
            </a:r>
          </a:p>
          <a:p>
            <a:pPr lvl="0" fontAlgn="base">
              <a:spcBef>
                <a:spcPct val="0"/>
              </a:spcBef>
              <a:spcAft>
                <a:spcPct val="0"/>
              </a:spcAft>
              <a:tabLst>
                <a:tab pos="400050" algn="l"/>
              </a:tabLst>
            </a:pPr>
            <a:r>
              <a:rPr lang="en-US" sz="3200" u="sng" dirty="0" smtClean="0">
                <a:solidFill>
                  <a:srgbClr val="002060"/>
                </a:solidFill>
                <a:latin typeface="Times New Roman" pitchFamily="18" charset="0"/>
                <a:ea typeface="Calibri" pitchFamily="34" charset="0"/>
                <a:cs typeface="Times New Roman" pitchFamily="18" charset="0"/>
              </a:rPr>
              <a:t>NB </a:t>
            </a:r>
            <a:endParaRPr lang="en-US" sz="3200" dirty="0" smtClean="0">
              <a:solidFill>
                <a:srgbClr val="002060"/>
              </a:solidFill>
              <a:latin typeface="Calibri"/>
              <a:ea typeface="Calibri" pitchFamily="34" charset="0"/>
              <a:cs typeface="Times New Roman" pitchFamily="18" charset="0"/>
            </a:endParaRPr>
          </a:p>
          <a:p>
            <a:pPr lvl="0" fontAlgn="base">
              <a:spcBef>
                <a:spcPct val="0"/>
              </a:spcBef>
              <a:spcAft>
                <a:spcPct val="0"/>
              </a:spcAft>
              <a:tabLst>
                <a:tab pos="400050" algn="l"/>
              </a:tabLst>
            </a:pPr>
            <a:r>
              <a:rPr lang="en-US" sz="3200" dirty="0" smtClean="0">
                <a:latin typeface="Times New Roman" pitchFamily="18" charset="0"/>
                <a:ea typeface="Calibri" pitchFamily="34" charset="0"/>
                <a:cs typeface="Times New Roman" pitchFamily="18" charset="0"/>
              </a:rPr>
              <a:t>-large  quantities of fluorine /fluoride ions in water cause browning of teeth/</a:t>
            </a:r>
            <a:r>
              <a:rPr lang="en-US" sz="3200" dirty="0" err="1" smtClean="0">
                <a:latin typeface="Times New Roman" pitchFamily="18" charset="0"/>
                <a:ea typeface="Calibri" pitchFamily="34" charset="0"/>
                <a:cs typeface="Times New Roman" pitchFamily="18" charset="0"/>
              </a:rPr>
              <a:t>flourosis</a:t>
            </a:r>
            <a:r>
              <a:rPr lang="en-US" sz="3200" dirty="0" smtClean="0">
                <a:latin typeface="Times New Roman" pitchFamily="18" charset="0"/>
                <a:ea typeface="Calibri" pitchFamily="34" charset="0"/>
                <a:cs typeface="Times New Roman" pitchFamily="18" charset="0"/>
              </a:rPr>
              <a:t>.</a:t>
            </a:r>
            <a:endParaRPr lang="en-US" sz="3200" dirty="0" smtClean="0">
              <a:latin typeface="Arial" pitchFamily="34" charset="0"/>
              <a:cs typeface="Arial" pitchFamily="34" charset="0"/>
            </a:endParaRPr>
          </a:p>
          <a:p>
            <a:pPr lvl="0" eaLnBrk="0" fontAlgn="base" hangingPunct="0">
              <a:spcBef>
                <a:spcPct val="0"/>
              </a:spcBef>
              <a:spcAft>
                <a:spcPct val="0"/>
              </a:spcAft>
              <a:tabLst>
                <a:tab pos="400050" algn="l"/>
              </a:tabLst>
            </a:pPr>
            <a:r>
              <a:rPr lang="en-US" sz="3200" dirty="0" smtClean="0">
                <a:latin typeface="Times New Roman" pitchFamily="18" charset="0"/>
                <a:ea typeface="Calibri" pitchFamily="34" charset="0"/>
                <a:cs typeface="Times New Roman" pitchFamily="18" charset="0"/>
              </a:rPr>
              <a:t>-Hydrogen fluoride is used to </a:t>
            </a:r>
            <a:r>
              <a:rPr lang="en-US" sz="3200" dirty="0" smtClean="0">
                <a:solidFill>
                  <a:srgbClr val="7030A0"/>
                </a:solidFill>
                <a:latin typeface="Times New Roman" pitchFamily="18" charset="0"/>
                <a:ea typeface="Calibri" pitchFamily="34" charset="0"/>
                <a:cs typeface="Times New Roman" pitchFamily="18" charset="0"/>
              </a:rPr>
              <a:t>engrave</a:t>
            </a:r>
            <a:r>
              <a:rPr lang="en-US" sz="3200" dirty="0" smtClean="0">
                <a:latin typeface="Times New Roman" pitchFamily="18" charset="0"/>
                <a:ea typeface="Calibri" pitchFamily="34" charset="0"/>
                <a:cs typeface="Times New Roman" pitchFamily="18" charset="0"/>
              </a:rPr>
              <a:t> words pictures in glass.</a:t>
            </a: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18</a:t>
            </a:fld>
            <a:endParaRPr lang="en-US"/>
          </a:p>
        </p:txBody>
      </p:sp>
      <p:sp>
        <p:nvSpPr>
          <p:cNvPr id="142337" name="Rectangle 1"/>
          <p:cNvSpPr>
            <a:spLocks noChangeArrowheads="1"/>
          </p:cNvSpPr>
          <p:nvPr/>
        </p:nvSpPr>
        <p:spPr bwMode="auto">
          <a:xfrm>
            <a:off x="533400" y="692289"/>
            <a:ext cx="81534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Uses of :</a:t>
            </a:r>
          </a:p>
          <a:p>
            <a:pPr marL="0" marR="0" lvl="0" indent="0" algn="l" defTabSz="914400" rtl="0" eaLnBrk="1" fontAlgn="base" latinLnBrk="0" hangingPunct="1">
              <a:lnSpc>
                <a:spcPct val="100000"/>
              </a:lnSpc>
              <a:spcBef>
                <a:spcPct val="0"/>
              </a:spcBef>
              <a:spcAft>
                <a:spcPct val="0"/>
              </a:spcAft>
              <a:buClrTx/>
              <a:buSzTx/>
              <a:tabLst>
                <a:tab pos="228600" algn="l"/>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Bromine </a:t>
            </a:r>
          </a:p>
          <a:p>
            <a:pPr marL="0" marR="0" lvl="0" indent="0" algn="l" defTabSz="914400" rtl="0" eaLnBrk="1" fontAlgn="base" latinLnBrk="0" hangingPunct="1">
              <a:lnSpc>
                <a:spcPct val="100000"/>
              </a:lnSpc>
              <a:spcBef>
                <a:spcPct val="0"/>
              </a:spcBef>
              <a:spcAft>
                <a:spcPct val="0"/>
              </a:spcAft>
              <a:buClrTx/>
              <a:buSzTx/>
              <a:tabLst>
                <a:tab pos="228600" algn="l"/>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Silver bromide is used to make light sensitive photographic paper/films.</a:t>
            </a:r>
          </a:p>
          <a:p>
            <a:pPr marL="0" marR="0" lvl="0" indent="0" algn="l" defTabSz="914400" rtl="0" eaLnBrk="0" fontAlgn="base" latinLnBrk="0" hangingPunct="0">
              <a:lnSpc>
                <a:spcPct val="100000"/>
              </a:lnSpc>
              <a:spcBef>
                <a:spcPct val="0"/>
              </a:spcBef>
              <a:spcAft>
                <a:spcPct val="0"/>
              </a:spcAft>
              <a:buClrTx/>
              <a:buSzTx/>
              <a:tabLst>
                <a:tab pos="228600" algn="l"/>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Iodide </a:t>
            </a:r>
            <a:endParaRPr lang="en-US" sz="4000" dirty="0" smtClean="0">
              <a:latin typeface="Calibri"/>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tabLst>
                <a:tab pos="228600" algn="l"/>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Iodine dissolved in alcohol is used as medicine to kill bacteria in skin cuts. It is called </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tincture</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iodine.</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19</a:t>
            </a:fld>
            <a:endParaRPr lang="en-US"/>
          </a:p>
        </p:txBody>
      </p:sp>
      <p:graphicFrame>
        <p:nvGraphicFramePr>
          <p:cNvPr id="4" name="Table 3"/>
          <p:cNvGraphicFramePr>
            <a:graphicFrameLocks noGrp="1"/>
          </p:cNvGraphicFramePr>
          <p:nvPr/>
        </p:nvGraphicFramePr>
        <p:xfrm>
          <a:off x="685799" y="380999"/>
          <a:ext cx="8077199" cy="5791199"/>
        </p:xfrm>
        <a:graphic>
          <a:graphicData uri="http://schemas.openxmlformats.org/drawingml/2006/table">
            <a:tbl>
              <a:tblPr/>
              <a:tblGrid>
                <a:gridCol w="1447801"/>
                <a:gridCol w="990600"/>
                <a:gridCol w="990600"/>
                <a:gridCol w="1066800"/>
                <a:gridCol w="914400"/>
                <a:gridCol w="914400"/>
                <a:gridCol w="838200"/>
                <a:gridCol w="914398"/>
              </a:tblGrid>
              <a:tr h="1516906">
                <a:tc>
                  <a:txBody>
                    <a:bodyPr/>
                    <a:lstStyle/>
                    <a:p>
                      <a:pPr marL="0" marR="0" algn="l">
                        <a:spcBef>
                          <a:spcPts val="0"/>
                        </a:spcBef>
                        <a:spcAft>
                          <a:spcPts val="0"/>
                        </a:spcAft>
                        <a:tabLst>
                          <a:tab pos="609600" algn="l"/>
                        </a:tabLst>
                      </a:pPr>
                      <a:r>
                        <a:rPr lang="en-US" sz="2400" dirty="0">
                          <a:latin typeface="Times New Roman"/>
                          <a:ea typeface="Calibri"/>
                          <a:cs typeface="Times New Roman"/>
                        </a:rPr>
                        <a:t>                      Element</a:t>
                      </a:r>
                      <a:endParaRPr lang="en-US" sz="2400" dirty="0">
                        <a:latin typeface="Calibri"/>
                        <a:ea typeface="Calibri"/>
                        <a:cs typeface="Times New Roman"/>
                      </a:endParaRPr>
                    </a:p>
                    <a:p>
                      <a:pPr marL="0" marR="0" algn="l">
                        <a:spcBef>
                          <a:spcPts val="0"/>
                        </a:spcBef>
                        <a:spcAft>
                          <a:spcPts val="0"/>
                        </a:spcAft>
                        <a:tabLst>
                          <a:tab pos="609600" algn="l"/>
                        </a:tabLst>
                      </a:pPr>
                      <a:r>
                        <a:rPr lang="en-US" sz="2400" dirty="0">
                          <a:latin typeface="Times New Roman"/>
                          <a:ea typeface="Calibri"/>
                          <a:cs typeface="Times New Roman"/>
                        </a:rPr>
                        <a:t>Halogen                             </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dirty="0">
                          <a:latin typeface="Times New Roman"/>
                          <a:ea typeface="Calibri"/>
                          <a:cs typeface="Times New Roman"/>
                        </a:rPr>
                        <a:t>H</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a:latin typeface="Times New Roman"/>
                          <a:ea typeface="Calibri"/>
                          <a:cs typeface="Times New Roman"/>
                        </a:rPr>
                        <a:t>Na</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a:latin typeface="Times New Roman"/>
                          <a:ea typeface="Calibri"/>
                          <a:cs typeface="Times New Roman"/>
                        </a:rPr>
                        <a:t>Mg</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a:latin typeface="Times New Roman"/>
                          <a:ea typeface="Calibri"/>
                          <a:cs typeface="Times New Roman"/>
                        </a:rPr>
                        <a:t>Al</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a:latin typeface="Times New Roman"/>
                          <a:ea typeface="Calibri"/>
                          <a:cs typeface="Times New Roman"/>
                        </a:rPr>
                        <a:t>Si</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a:latin typeface="Times New Roman"/>
                          <a:ea typeface="Calibri"/>
                          <a:cs typeface="Times New Roman"/>
                        </a:rPr>
                        <a:t>C</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a:latin typeface="Times New Roman"/>
                          <a:ea typeface="Calibri"/>
                          <a:cs typeface="Times New Roman"/>
                        </a:rPr>
                        <a:t>P</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271">
                <a:tc>
                  <a:txBody>
                    <a:bodyPr/>
                    <a:lstStyle/>
                    <a:p>
                      <a:pPr marL="0" marR="0" algn="l">
                        <a:spcBef>
                          <a:spcPts val="0"/>
                        </a:spcBef>
                        <a:spcAft>
                          <a:spcPts val="0"/>
                        </a:spcAft>
                      </a:pPr>
                      <a:r>
                        <a:rPr lang="en-US" sz="2400" dirty="0">
                          <a:latin typeface="Times New Roman"/>
                          <a:ea typeface="Calibri"/>
                          <a:cs typeface="Times New Roman"/>
                        </a:rPr>
                        <a:t>F</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HF</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err="1">
                          <a:latin typeface="Times New Roman"/>
                          <a:ea typeface="Calibri"/>
                          <a:cs typeface="Times New Roman"/>
                        </a:rPr>
                        <a:t>NaF</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MgH</a:t>
                      </a:r>
                      <a:r>
                        <a:rPr lang="en-US" sz="2400" b="1" baseline="-25000" dirty="0">
                          <a:latin typeface="Times New Roman"/>
                          <a:ea typeface="Calibri"/>
                          <a:cs typeface="Times New Roman"/>
                        </a:rPr>
                        <a:t>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AlF</a:t>
                      </a:r>
                      <a:r>
                        <a:rPr lang="en-US" sz="2400" b="1" baseline="-25000" dirty="0">
                          <a:latin typeface="Times New Roman"/>
                          <a:ea typeface="Calibri"/>
                          <a:cs typeface="Times New Roman"/>
                        </a:rPr>
                        <a:t>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SiF</a:t>
                      </a:r>
                      <a:r>
                        <a:rPr lang="en-US" sz="2400" b="1" baseline="-25000" dirty="0">
                          <a:latin typeface="Times New Roman"/>
                          <a:ea typeface="Calibri"/>
                          <a:cs typeface="Times New Roman"/>
                        </a:rPr>
                        <a:t>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CF</a:t>
                      </a:r>
                      <a:r>
                        <a:rPr lang="en-US" sz="2400" b="1" baseline="-25000" dirty="0">
                          <a:latin typeface="Times New Roman"/>
                          <a:ea typeface="Calibri"/>
                          <a:cs typeface="Times New Roman"/>
                        </a:rPr>
                        <a:t>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PF</a:t>
                      </a:r>
                      <a:r>
                        <a:rPr lang="en-US" sz="2400" b="1" baseline="-25000" dirty="0">
                          <a:latin typeface="Times New Roman"/>
                          <a:ea typeface="Calibri"/>
                          <a:cs typeface="Times New Roman"/>
                        </a:rPr>
                        <a:t>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271">
                <a:tc>
                  <a:txBody>
                    <a:bodyPr/>
                    <a:lstStyle/>
                    <a:p>
                      <a:pPr marL="0" marR="0" algn="l">
                        <a:spcBef>
                          <a:spcPts val="0"/>
                        </a:spcBef>
                        <a:spcAft>
                          <a:spcPts val="0"/>
                        </a:spcAft>
                      </a:pPr>
                      <a:r>
                        <a:rPr lang="en-US" sz="2400" dirty="0" err="1">
                          <a:latin typeface="Times New Roman"/>
                          <a:ea typeface="Calibri"/>
                          <a:cs typeface="Times New Roman"/>
                        </a:rPr>
                        <a:t>Cl</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err="1">
                          <a:latin typeface="Times New Roman"/>
                          <a:ea typeface="Calibri"/>
                          <a:cs typeface="Times New Roman"/>
                        </a:rPr>
                        <a:t>HCl</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NaCl</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MgCl</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AlCl</a:t>
                      </a:r>
                      <a:r>
                        <a:rPr lang="en-US" sz="2400" b="1" baseline="-25000">
                          <a:latin typeface="Times New Roman"/>
                          <a:ea typeface="Calibri"/>
                          <a:cs typeface="Times New Roman"/>
                        </a:rPr>
                        <a:t>3</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SiCl</a:t>
                      </a:r>
                      <a:r>
                        <a:rPr lang="en-US" sz="2400" b="1" baseline="-25000">
                          <a:latin typeface="Times New Roman"/>
                          <a:ea typeface="Calibri"/>
                          <a:cs typeface="Times New Roman"/>
                        </a:rPr>
                        <a:t>3</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CCl</a:t>
                      </a:r>
                      <a:r>
                        <a:rPr lang="en-US" sz="2400" b="1" baseline="-25000">
                          <a:latin typeface="Times New Roman"/>
                          <a:ea typeface="Calibri"/>
                          <a:cs typeface="Times New Roman"/>
                        </a:rPr>
                        <a:t>4</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PCl</a:t>
                      </a:r>
                      <a:r>
                        <a:rPr lang="en-US" sz="2400" b="1" baseline="-25000" dirty="0">
                          <a:latin typeface="Times New Roman"/>
                          <a:ea typeface="Calibri"/>
                          <a:cs typeface="Times New Roman"/>
                        </a:rPr>
                        <a:t>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40480">
                <a:tc>
                  <a:txBody>
                    <a:bodyPr/>
                    <a:lstStyle/>
                    <a:p>
                      <a:pPr marL="0" marR="0" algn="l">
                        <a:spcBef>
                          <a:spcPts val="0"/>
                        </a:spcBef>
                        <a:spcAft>
                          <a:spcPts val="0"/>
                        </a:spcAft>
                      </a:pPr>
                      <a:r>
                        <a:rPr lang="en-US" sz="2400" dirty="0">
                          <a:latin typeface="Times New Roman"/>
                          <a:ea typeface="Calibri"/>
                          <a:cs typeface="Times New Roman"/>
                        </a:rPr>
                        <a:t>Br</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HBr</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NaBr</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MgBr</a:t>
                      </a:r>
                      <a:r>
                        <a:rPr lang="en-US" sz="2400" b="1" baseline="-25000">
                          <a:latin typeface="Times New Roman"/>
                          <a:ea typeface="Calibri"/>
                          <a:cs typeface="Times New Roman"/>
                        </a:rPr>
                        <a:t>2</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AlBo</a:t>
                      </a:r>
                      <a:r>
                        <a:rPr lang="en-US" sz="2400" b="1" baseline="-25000">
                          <a:latin typeface="Times New Roman"/>
                          <a:ea typeface="Calibri"/>
                          <a:cs typeface="Times New Roman"/>
                        </a:rPr>
                        <a:t>3</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SiBr</a:t>
                      </a:r>
                      <a:r>
                        <a:rPr lang="en-US" sz="2400" b="1" baseline="-25000">
                          <a:latin typeface="Times New Roman"/>
                          <a:ea typeface="Calibri"/>
                          <a:cs typeface="Times New Roman"/>
                        </a:rPr>
                        <a:t>4</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a:latin typeface="Times New Roman"/>
                          <a:ea typeface="Calibri"/>
                          <a:cs typeface="Times New Roman"/>
                        </a:rPr>
                        <a:t>CBr</a:t>
                      </a:r>
                      <a:r>
                        <a:rPr lang="en-US" sz="2400" b="1" baseline="-25000">
                          <a:latin typeface="Times New Roman"/>
                          <a:ea typeface="Calibri"/>
                          <a:cs typeface="Times New Roman"/>
                        </a:rPr>
                        <a:t>4</a:t>
                      </a:r>
                      <a:endParaRPr lang="en-US" sz="24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PBr</a:t>
                      </a:r>
                      <a:r>
                        <a:rPr lang="en-US" sz="2400" b="1" baseline="-25000" dirty="0">
                          <a:latin typeface="Times New Roman"/>
                          <a:ea typeface="Calibri"/>
                          <a:cs typeface="Times New Roman"/>
                        </a:rPr>
                        <a:t>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11271">
                <a:tc>
                  <a:txBody>
                    <a:bodyPr/>
                    <a:lstStyle/>
                    <a:p>
                      <a:pPr marL="0" marR="0" algn="l">
                        <a:spcBef>
                          <a:spcPts val="0"/>
                        </a:spcBef>
                        <a:spcAft>
                          <a:spcPts val="0"/>
                        </a:spcAft>
                      </a:pPr>
                      <a:r>
                        <a:rPr lang="en-US" sz="2400" dirty="0">
                          <a:latin typeface="Times New Roman"/>
                          <a:ea typeface="Calibri"/>
                          <a:cs typeface="Times New Roman"/>
                        </a:rPr>
                        <a:t>I</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Hl</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err="1">
                          <a:latin typeface="Times New Roman"/>
                          <a:ea typeface="Calibri"/>
                          <a:cs typeface="Times New Roman"/>
                        </a:rPr>
                        <a:t>Nal</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Mgl</a:t>
                      </a:r>
                      <a:r>
                        <a:rPr lang="en-US" sz="2400" b="1" baseline="-25000" dirty="0">
                          <a:latin typeface="Times New Roman"/>
                          <a:ea typeface="Calibri"/>
                          <a:cs typeface="Times New Roman"/>
                        </a:rPr>
                        <a:t>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All</a:t>
                      </a:r>
                      <a:r>
                        <a:rPr lang="en-US" sz="2400" b="1" baseline="-25000" dirty="0">
                          <a:latin typeface="Times New Roman"/>
                          <a:ea typeface="Calibri"/>
                          <a:cs typeface="Times New Roman"/>
                        </a:rPr>
                        <a:t>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SiI</a:t>
                      </a:r>
                      <a:r>
                        <a:rPr lang="en-US" sz="2400" b="1" baseline="-25000" dirty="0">
                          <a:latin typeface="Times New Roman"/>
                          <a:ea typeface="Calibri"/>
                          <a:cs typeface="Times New Roman"/>
                        </a:rPr>
                        <a:t>4</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Cl</a:t>
                      </a:r>
                      <a:r>
                        <a:rPr lang="en-US" sz="2400" b="1" baseline="-25000" dirty="0">
                          <a:latin typeface="Times New Roman"/>
                          <a:ea typeface="Calibri"/>
                          <a:cs typeface="Times New Roman"/>
                        </a:rPr>
                        <a:t>2</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l">
                        <a:spcBef>
                          <a:spcPts val="0"/>
                        </a:spcBef>
                        <a:spcAft>
                          <a:spcPts val="0"/>
                        </a:spcAft>
                      </a:pPr>
                      <a:r>
                        <a:rPr lang="en-US" sz="2400" b="1" dirty="0">
                          <a:latin typeface="Times New Roman"/>
                          <a:ea typeface="Calibri"/>
                          <a:cs typeface="Times New Roman"/>
                        </a:rPr>
                        <a:t>Pb</a:t>
                      </a:r>
                      <a:r>
                        <a:rPr lang="en-US" sz="2400" b="1" baseline="-25000" dirty="0">
                          <a:latin typeface="Times New Roman"/>
                          <a:ea typeface="Calibri"/>
                          <a:cs typeface="Times New Roman"/>
                        </a:rPr>
                        <a:t>3</a:t>
                      </a:r>
                      <a:endParaRPr lang="en-US" sz="24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73057" name="AutoShape 1"/>
          <p:cNvSpPr>
            <a:spLocks noChangeShapeType="1"/>
          </p:cNvSpPr>
          <p:nvPr/>
        </p:nvSpPr>
        <p:spPr bwMode="auto">
          <a:xfrm>
            <a:off x="-76200" y="-4763"/>
            <a:ext cx="1552575" cy="414338"/>
          </a:xfrm>
          <a:prstGeom prst="straightConnector1">
            <a:avLst/>
          </a:prstGeom>
          <a:noFill/>
          <a:ln w="9525">
            <a:solidFill>
              <a:srgbClr val="000000"/>
            </a:solidFill>
            <a:round/>
            <a:headEnd/>
            <a:tailEnd/>
          </a:ln>
        </p:spPr>
        <p:txBody>
          <a:bodyPr vert="horz" wrap="square" lIns="91440" tIns="45720" rIns="91440" bIns="45720" numCol="1" anchor="t" anchorCtr="0" compatLnSpc="1">
            <a:prstTxWarp prst="textNoShape">
              <a:avLst/>
            </a:prstTxWarp>
          </a:bodyPr>
          <a:lstStyle/>
          <a:p>
            <a:endParaRPr lang="en-US"/>
          </a:p>
        </p:txBody>
      </p:sp>
    </p:spTree>
  </p:cSld>
  <p:clrMapOvr>
    <a:masterClrMapping/>
  </p:clrMapOvr>
  <p:transition spd="slow" advClick="0" advTm="5000">
    <p:newsflash/>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304800" y="304800"/>
            <a:ext cx="8534400" cy="75405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6" fontAlgn="base">
              <a:spcBef>
                <a:spcPct val="0"/>
              </a:spcBef>
              <a:spcAft>
                <a:spcPct val="0"/>
              </a:spcAft>
            </a:pPr>
            <a:r>
              <a:rPr kumimoji="0" lang="en-ZA" sz="36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Contents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1800" b="1"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n-ZA"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ZA" sz="1400" b="1" dirty="0" smtClean="0">
                <a:latin typeface="Times New Roman" pitchFamily="18" charset="0"/>
                <a:ea typeface="Calibri" pitchFamily="34" charset="0"/>
                <a:cs typeface="Times New Roman" pitchFamily="18" charset="0"/>
              </a:rPr>
              <a:t> 	</a:t>
            </a:r>
            <a:r>
              <a:rPr kumimoji="0" lang="en-ZA" sz="2800" b="0" i="0" u="none" strike="noStrike" cap="none" normalizeH="0" baseline="0" dirty="0" smtClean="0">
                <a:ln>
                  <a:noFill/>
                </a:ln>
                <a:solidFill>
                  <a:schemeClr val="tx1"/>
                </a:solidFill>
                <a:effectLst/>
                <a:latin typeface="Calibri"/>
                <a:ea typeface="Calibri" pitchFamily="34" charset="0"/>
                <a:cs typeface="Times New Roman" pitchFamily="18" charset="0"/>
              </a:rPr>
              <a:t> </a:t>
            </a:r>
            <a:r>
              <a:rPr kumimoji="0" lang="en-Z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A.HALOGENS-</a:t>
            </a:r>
            <a:endParaRPr kumimoji="0" lang="en-ZA" sz="28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ZA" sz="2800" dirty="0" smtClean="0">
                <a:solidFill>
                  <a:srgbClr val="FF0000"/>
                </a:solidFill>
                <a:latin typeface="Times New Roman" pitchFamily="18" charset="0"/>
                <a:ea typeface="Calibri" pitchFamily="34" charset="0"/>
                <a:cs typeface="Times New Roman" pitchFamily="18" charset="0"/>
              </a:rPr>
              <a:t>	</a:t>
            </a:r>
            <a:r>
              <a:rPr lang="en-ZA" sz="2800" dirty="0" smtClean="0">
                <a:latin typeface="Times New Roman" pitchFamily="18" charset="0"/>
                <a:ea typeface="Calibri" pitchFamily="34" charset="0"/>
                <a:cs typeface="Times New Roman" pitchFamily="18" charset="0"/>
              </a:rPr>
              <a:t>Periodicity of the halogens</a:t>
            </a:r>
            <a:endParaRPr kumimoji="0" lang="en-ZA"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n-ZA" sz="2800" b="1" dirty="0" smtClean="0">
                <a:latin typeface="Times New Roman" pitchFamily="18" charset="0"/>
                <a:ea typeface="Calibri" pitchFamily="34" charset="0"/>
                <a:cs typeface="Times New Roman" pitchFamily="18" charset="0"/>
              </a:rPr>
              <a:t>          </a:t>
            </a:r>
            <a:r>
              <a:rPr lang="en-ZA" sz="2800" b="1" dirty="0" smtClean="0">
                <a:solidFill>
                  <a:srgbClr val="FF0000"/>
                </a:solidFill>
                <a:latin typeface="Times New Roman" pitchFamily="18" charset="0"/>
                <a:ea typeface="Calibri" pitchFamily="34" charset="0"/>
                <a:cs typeface="Times New Roman" pitchFamily="18" charset="0"/>
              </a:rPr>
              <a:t>B. CHLORINE</a:t>
            </a:r>
            <a:endParaRPr lang="en-US" sz="2800"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en-ZA" sz="2800" b="1" dirty="0" smtClean="0">
                <a:solidFill>
                  <a:srgbClr val="FF0000"/>
                </a:solidFill>
                <a:latin typeface="Times New Roman" pitchFamily="18" charset="0"/>
                <a:ea typeface="Calibri" pitchFamily="34" charset="0"/>
                <a:cs typeface="Times New Roman" pitchFamily="18" charset="0"/>
              </a:rPr>
              <a:t>	</a:t>
            </a:r>
            <a:r>
              <a:rPr lang="en-ZA" sz="2800" dirty="0" smtClean="0">
                <a:latin typeface="Times New Roman" pitchFamily="18" charset="0"/>
                <a:ea typeface="Calibri" pitchFamily="34" charset="0"/>
                <a:cs typeface="Times New Roman" pitchFamily="18" charset="0"/>
              </a:rPr>
              <a:t>Occurrence</a:t>
            </a:r>
            <a:endParaRPr lang="en-US" sz="2800" dirty="0" smtClean="0">
              <a:latin typeface="Arial" pitchFamily="34" charset="0"/>
              <a:cs typeface="Arial" pitchFamily="34" charset="0"/>
            </a:endParaRPr>
          </a:p>
          <a:p>
            <a:pPr lvl="0" eaLnBrk="0" fontAlgn="base" hangingPunct="0">
              <a:spcBef>
                <a:spcPct val="0"/>
              </a:spcBef>
              <a:spcAft>
                <a:spcPct val="0"/>
              </a:spcAft>
            </a:pPr>
            <a:r>
              <a:rPr lang="en-ZA" sz="2800" dirty="0" smtClean="0">
                <a:latin typeface="Times New Roman" pitchFamily="18" charset="0"/>
                <a:ea typeface="Calibri" pitchFamily="34" charset="0"/>
                <a:cs typeface="Times New Roman" pitchFamily="18" charset="0"/>
              </a:rPr>
              <a:t>	Preparation of Chlorine</a:t>
            </a:r>
            <a:endParaRPr lang="en-US" sz="2800" dirty="0" smtClean="0">
              <a:latin typeface="Arial" pitchFamily="34" charset="0"/>
              <a:cs typeface="Arial" pitchFamily="34" charset="0"/>
            </a:endParaRPr>
          </a:p>
          <a:p>
            <a:pPr lvl="0" eaLnBrk="0" fontAlgn="base" hangingPunct="0">
              <a:spcBef>
                <a:spcPct val="0"/>
              </a:spcBef>
              <a:spcAft>
                <a:spcPct val="0"/>
              </a:spcAft>
            </a:pPr>
            <a:r>
              <a:rPr lang="en-ZA" sz="2800" dirty="0" smtClean="0">
                <a:latin typeface="Times New Roman" pitchFamily="18" charset="0"/>
                <a:ea typeface="Calibri" pitchFamily="34" charset="0"/>
                <a:cs typeface="Times New Roman" pitchFamily="18" charset="0"/>
              </a:rPr>
              <a:t>           Properties of  Chlorine</a:t>
            </a:r>
            <a:endParaRPr lang="en-US" sz="2800" dirty="0" smtClean="0">
              <a:latin typeface="Arial" pitchFamily="34" charset="0"/>
              <a:cs typeface="Arial" pitchFamily="34" charset="0"/>
            </a:endParaRPr>
          </a:p>
          <a:p>
            <a:pPr lvl="0" eaLnBrk="0" fontAlgn="base" hangingPunct="0">
              <a:spcBef>
                <a:spcPct val="0"/>
              </a:spcBef>
              <a:spcAft>
                <a:spcPct val="0"/>
              </a:spcAft>
            </a:pPr>
            <a:r>
              <a:rPr lang="en-ZA" sz="2800" b="1" dirty="0" smtClean="0">
                <a:solidFill>
                  <a:srgbClr val="FF0000"/>
                </a:solidFill>
                <a:latin typeface="Times New Roman" pitchFamily="18" charset="0"/>
                <a:ea typeface="Calibri" pitchFamily="34" charset="0"/>
                <a:cs typeface="Times New Roman" pitchFamily="18" charset="0"/>
              </a:rPr>
              <a:t>	C.HYDROGEN CHLORIDE</a:t>
            </a:r>
            <a:endParaRPr lang="en-US" sz="2800"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en-ZA" sz="2800" b="1" dirty="0" smtClean="0">
                <a:solidFill>
                  <a:srgbClr val="FF0000"/>
                </a:solidFill>
                <a:latin typeface="Times New Roman" pitchFamily="18" charset="0"/>
                <a:ea typeface="Calibri" pitchFamily="34" charset="0"/>
                <a:cs typeface="Times New Roman" pitchFamily="18" charset="0"/>
              </a:rPr>
              <a:t>	</a:t>
            </a:r>
            <a:r>
              <a:rPr lang="en-ZA" sz="2800" dirty="0" smtClean="0">
                <a:latin typeface="Times New Roman" pitchFamily="18" charset="0"/>
                <a:ea typeface="Calibri" pitchFamily="34" charset="0"/>
                <a:cs typeface="Times New Roman" pitchFamily="18" charset="0"/>
              </a:rPr>
              <a:t>Occurrence</a:t>
            </a:r>
            <a:endParaRPr lang="en-US" sz="2800" dirty="0" smtClean="0">
              <a:latin typeface="Arial" pitchFamily="34" charset="0"/>
              <a:cs typeface="Arial" pitchFamily="34" charset="0"/>
            </a:endParaRPr>
          </a:p>
          <a:p>
            <a:pPr lvl="0" eaLnBrk="0" fontAlgn="base" hangingPunct="0">
              <a:spcBef>
                <a:spcPct val="0"/>
              </a:spcBef>
              <a:spcAft>
                <a:spcPct val="0"/>
              </a:spcAft>
            </a:pPr>
            <a:r>
              <a:rPr lang="en-ZA" sz="2800" dirty="0" smtClean="0">
                <a:latin typeface="Times New Roman" pitchFamily="18" charset="0"/>
                <a:ea typeface="Calibri" pitchFamily="34" charset="0"/>
                <a:cs typeface="Times New Roman" pitchFamily="18" charset="0"/>
              </a:rPr>
              <a:t>	Preparation</a:t>
            </a:r>
            <a:endParaRPr lang="en-US" sz="2800" dirty="0" smtClean="0">
              <a:latin typeface="Arial" pitchFamily="34" charset="0"/>
              <a:cs typeface="Arial" pitchFamily="34" charset="0"/>
            </a:endParaRPr>
          </a:p>
          <a:p>
            <a:pPr lvl="0" eaLnBrk="0" fontAlgn="base" hangingPunct="0">
              <a:spcBef>
                <a:spcPct val="0"/>
              </a:spcBef>
              <a:spcAft>
                <a:spcPct val="0"/>
              </a:spcAft>
            </a:pPr>
            <a:r>
              <a:rPr lang="en-ZA" sz="2800" dirty="0" smtClean="0">
                <a:latin typeface="Times New Roman" pitchFamily="18" charset="0"/>
                <a:ea typeface="Calibri" pitchFamily="34" charset="0"/>
                <a:cs typeface="Times New Roman" pitchFamily="18" charset="0"/>
              </a:rPr>
              <a:t>	Properties</a:t>
            </a:r>
            <a:endParaRPr lang="en-US" sz="2800" dirty="0" smtClean="0">
              <a:latin typeface="Arial" pitchFamily="34" charset="0"/>
              <a:cs typeface="Arial" pitchFamily="34" charset="0"/>
            </a:endParaRPr>
          </a:p>
          <a:p>
            <a:pPr lvl="0" eaLnBrk="0" fontAlgn="base" hangingPunct="0">
              <a:spcBef>
                <a:spcPct val="0"/>
              </a:spcBef>
              <a:spcAft>
                <a:spcPct val="0"/>
              </a:spcAft>
            </a:pPr>
            <a:r>
              <a:rPr lang="en-ZA" sz="2800" dirty="0" smtClean="0">
                <a:latin typeface="Times New Roman" pitchFamily="18" charset="0"/>
                <a:ea typeface="Calibri" pitchFamily="34" charset="0"/>
                <a:cs typeface="Times New Roman" pitchFamily="18" charset="0"/>
              </a:rPr>
              <a:t>	Manufacture of Hydrochloric acid</a:t>
            </a:r>
            <a:endParaRPr lang="en-US" sz="2800" dirty="0" smtClean="0">
              <a:latin typeface="Arial" pitchFamily="34" charset="0"/>
              <a:cs typeface="Arial" pitchFamily="34" charset="0"/>
            </a:endParaRPr>
          </a:p>
          <a:p>
            <a:pPr lvl="0" eaLnBrk="0" fontAlgn="base" hangingPunct="0">
              <a:spcBef>
                <a:spcPct val="0"/>
              </a:spcBef>
              <a:spcAft>
                <a:spcPct val="0"/>
              </a:spcAft>
            </a:pPr>
            <a:r>
              <a:rPr lang="en-ZA" sz="2800" dirty="0" smtClean="0">
                <a:ea typeface="Calibri" pitchFamily="34" charset="0"/>
                <a:cs typeface="Times New Roman" pitchFamily="18" charset="0"/>
              </a:rPr>
              <a:t> </a:t>
            </a:r>
            <a:r>
              <a:rPr lang="en-ZA" sz="2800" b="1" dirty="0" smtClean="0">
                <a:latin typeface="Times New Roman" pitchFamily="18" charset="0"/>
                <a:ea typeface="Calibri" pitchFamily="34" charset="0"/>
                <a:cs typeface="Times New Roman" pitchFamily="18" charset="0"/>
              </a:rPr>
              <a:t> 	</a:t>
            </a:r>
            <a:r>
              <a:rPr lang="en-ZA" sz="2800" b="1" dirty="0" smtClean="0">
                <a:solidFill>
                  <a:srgbClr val="FF0000"/>
                </a:solidFill>
                <a:latin typeface="Times New Roman" pitchFamily="18" charset="0"/>
                <a:ea typeface="Calibri" pitchFamily="34" charset="0"/>
                <a:cs typeface="Times New Roman" pitchFamily="18" charset="0"/>
              </a:rPr>
              <a:t>D. </a:t>
            </a:r>
            <a:r>
              <a:rPr lang="en-ZA" sz="2800" b="1" dirty="0" err="1" smtClean="0">
                <a:solidFill>
                  <a:srgbClr val="FF0000"/>
                </a:solidFill>
                <a:latin typeface="Times New Roman" pitchFamily="18" charset="0"/>
                <a:ea typeface="Calibri" pitchFamily="34" charset="0"/>
                <a:cs typeface="Times New Roman" pitchFamily="18" charset="0"/>
              </a:rPr>
              <a:t>Cl</a:t>
            </a:r>
            <a:r>
              <a:rPr lang="en-ZA" sz="2800" b="1" baseline="30000" dirty="0" smtClean="0">
                <a:solidFill>
                  <a:srgbClr val="FF0000"/>
                </a:solidFill>
                <a:latin typeface="Times New Roman" pitchFamily="18" charset="0"/>
                <a:ea typeface="Calibri" pitchFamily="34" charset="0"/>
                <a:cs typeface="Times New Roman" pitchFamily="18" charset="0"/>
              </a:rPr>
              <a:t>-</a:t>
            </a:r>
            <a:r>
              <a:rPr lang="en-ZA" sz="2800" b="1" dirty="0" smtClean="0">
                <a:solidFill>
                  <a:srgbClr val="FF0000"/>
                </a:solidFill>
                <a:latin typeface="Times New Roman" pitchFamily="18" charset="0"/>
                <a:ea typeface="Calibri" pitchFamily="34" charset="0"/>
                <a:cs typeface="Times New Roman" pitchFamily="18" charset="0"/>
              </a:rPr>
              <a:t> </a:t>
            </a:r>
            <a:r>
              <a:rPr lang="en-ZA" sz="2800" b="1" baseline="30000" dirty="0" smtClean="0">
                <a:solidFill>
                  <a:srgbClr val="FF0000"/>
                </a:solidFill>
                <a:latin typeface="Times New Roman" pitchFamily="18" charset="0"/>
                <a:ea typeface="Calibri" pitchFamily="34" charset="0"/>
                <a:cs typeface="Times New Roman" pitchFamily="18" charset="0"/>
              </a:rPr>
              <a:t> </a:t>
            </a:r>
            <a:r>
              <a:rPr lang="en-ZA" sz="2800" b="1" dirty="0" smtClean="0">
                <a:solidFill>
                  <a:srgbClr val="FF0000"/>
                </a:solidFill>
                <a:latin typeface="Times New Roman" pitchFamily="18" charset="0"/>
                <a:ea typeface="Calibri" pitchFamily="34" charset="0"/>
                <a:cs typeface="Times New Roman" pitchFamily="18" charset="0"/>
              </a:rPr>
              <a:t>salts</a:t>
            </a:r>
            <a:endParaRPr lang="en-US" sz="2800" dirty="0" smtClean="0">
              <a:solidFill>
                <a:srgbClr val="FF0000"/>
              </a:solidFill>
              <a:latin typeface="Arial" pitchFamily="34" charset="0"/>
              <a:cs typeface="Arial" pitchFamily="34" charset="0"/>
            </a:endParaRPr>
          </a:p>
          <a:p>
            <a:pPr lvl="0" eaLnBrk="0" fontAlgn="base" hangingPunct="0">
              <a:spcBef>
                <a:spcPct val="0"/>
              </a:spcBef>
              <a:spcAft>
                <a:spcPct val="0"/>
              </a:spcAft>
            </a:pPr>
            <a:r>
              <a:rPr lang="en-ZA" sz="2800" b="1" dirty="0" smtClean="0">
                <a:solidFill>
                  <a:srgbClr val="FF0000"/>
                </a:solidFill>
                <a:ea typeface="Calibri" pitchFamily="34" charset="0"/>
                <a:cs typeface="Times New Roman" pitchFamily="18" charset="0"/>
              </a:rPr>
              <a:t> </a:t>
            </a:r>
            <a:r>
              <a:rPr lang="en-ZA" sz="2800" dirty="0" smtClean="0">
                <a:solidFill>
                  <a:srgbClr val="FF0000"/>
                </a:solidFill>
                <a:ea typeface="Calibri" pitchFamily="34" charset="0"/>
                <a:cs typeface="Times New Roman" pitchFamily="18" charset="0"/>
              </a:rPr>
              <a:t> </a:t>
            </a:r>
            <a:endParaRPr kumimoji="0" lang="en-ZA"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ZA"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 name="Slide Number Placeholder 2"/>
          <p:cNvSpPr>
            <a:spLocks noGrp="1"/>
          </p:cNvSpPr>
          <p:nvPr>
            <p:ph type="sldNum" sz="quarter" idx="12"/>
          </p:nvPr>
        </p:nvSpPr>
        <p:spPr/>
        <p:txBody>
          <a:bodyPr/>
          <a:lstStyle/>
          <a:p>
            <a:fld id="{9C2E1672-74BA-4F42-9F5D-F7B96492EE4F}" type="slidenum">
              <a:rPr lang="en-US" smtClean="0"/>
              <a:pPr/>
              <a:t>2</a:t>
            </a:fld>
            <a:endParaRPr lang="en-US"/>
          </a:p>
        </p:txBody>
      </p:sp>
      <p:graphicFrame>
        <p:nvGraphicFramePr>
          <p:cNvPr id="5" name="Object 4"/>
          <p:cNvGraphicFramePr>
            <a:graphicFrameLocks/>
          </p:cNvGraphicFramePr>
          <p:nvPr/>
        </p:nvGraphicFramePr>
        <p:xfrm>
          <a:off x="1524000" y="1397000"/>
          <a:ext cx="6096000" cy="4064000"/>
        </p:xfrm>
        <a:graphic>
          <a:graphicData uri="http://schemas.openxmlformats.org/presentationml/2006/ole">
            <mc:AlternateContent xmlns:mc="http://schemas.openxmlformats.org/markup-compatibility/2006">
              <mc:Choice xmlns:v="urn:schemas-microsoft-com:vml" Requires="v">
                <p:oleObj spid="_x0000_s16389" name="Bitmap Image" r:id="rId4" imgW="0" imgH="0" progId="PBrush">
                  <p:embed/>
                </p:oleObj>
              </mc:Choice>
              <mc:Fallback>
                <p:oleObj name="Bitmap Image" r:id="rId4" imgW="0" imgH="0" progId="PBrush">
                  <p:embed/>
                  <p:pic>
                    <p:nvPicPr>
                      <p:cNvPr id="0" name="Rectangle 2"/>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1524000" y="1397000"/>
                        <a:ext cx="6096000" cy="406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Tree>
  </p:cSld>
  <p:clrMapOvr>
    <a:masterClrMapping/>
  </p:clrMapOvr>
  <p:transition spd="slow" advClick="0" advTm="5000">
    <p:newsflash/>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20</a:t>
            </a:fld>
            <a:endParaRPr lang="en-US"/>
          </a:p>
        </p:txBody>
      </p:sp>
      <p:sp>
        <p:nvSpPr>
          <p:cNvPr id="175105" name="Rectangle 1"/>
          <p:cNvSpPr>
            <a:spLocks noChangeArrowheads="1"/>
          </p:cNvSpPr>
          <p:nvPr/>
        </p:nvSpPr>
        <p:spPr bwMode="auto">
          <a:xfrm>
            <a:off x="609600" y="533400"/>
            <a:ext cx="80772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Below is the table showing the bond energy of four halogens.</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Bond 			</a:t>
            </a:r>
            <a:r>
              <a:rPr kumimoji="0" lang="en-US"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Bond</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energy k J mole</a:t>
            </a:r>
            <a:r>
              <a:rPr kumimoji="0" lang="en-US" sz="40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Cl-Cl</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242</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Br-Br				193</a:t>
            </a:r>
            <a:endPar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lvl="0" eaLnBrk="0" fontAlgn="base" hangingPunct="0">
              <a:spcBef>
                <a:spcPct val="0"/>
              </a:spcBef>
              <a:spcAft>
                <a:spcPct val="0"/>
              </a:spcAft>
              <a:tabLst>
                <a:tab pos="400050" algn="l"/>
              </a:tabLst>
            </a:pPr>
            <a:r>
              <a:rPr kumimoji="0" lang="en-US" sz="4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I-I		</a:t>
            </a:r>
            <a:r>
              <a:rPr kumimoji="0" lang="en-US" sz="4000" b="0" i="0" u="none" strike="noStrike" cap="none" normalizeH="0" baseline="0" dirty="0" smtClean="0">
                <a:ln>
                  <a:noFill/>
                </a:ln>
                <a:solidFill>
                  <a:schemeClr val="tx1"/>
                </a:solidFill>
                <a:effectLst/>
                <a:latin typeface="Arial" pitchFamily="34" charset="0"/>
                <a:cs typeface="Arial" pitchFamily="34" charset="0"/>
              </a:rPr>
              <a:t> 			</a:t>
            </a:r>
            <a:r>
              <a:rPr lang="en-US" sz="4000" dirty="0" smtClean="0">
                <a:latin typeface="Times New Roman" pitchFamily="18" charset="0"/>
                <a:cs typeface="Times New Roman" pitchFamily="18" charset="0"/>
              </a:rPr>
              <a:t>151</a:t>
            </a:r>
            <a:endParaRPr kumimoji="0" lang="en-US" sz="4000" b="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advClick="0" advTm="5000">
    <p:newsflash/>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21</a:t>
            </a:fld>
            <a:endParaRPr lang="en-US"/>
          </a:p>
        </p:txBody>
      </p:sp>
      <p:sp>
        <p:nvSpPr>
          <p:cNvPr id="176129" name="Rectangle 1"/>
          <p:cNvSpPr>
            <a:spLocks noChangeArrowheads="1"/>
          </p:cNvSpPr>
          <p:nvPr/>
        </p:nvSpPr>
        <p:spPr bwMode="auto">
          <a:xfrm>
            <a:off x="457200" y="457200"/>
            <a:ext cx="86868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000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What do you understand by the term “bond energy”</a:t>
            </a:r>
          </a:p>
          <a:p>
            <a:pPr marL="0" marR="0" lvl="0" indent="0" algn="l" defTabSz="914400" rtl="0" eaLnBrk="1" fontAlgn="base" latinLnBrk="0" hangingPunct="1">
              <a:lnSpc>
                <a:spcPct val="100000"/>
              </a:lnSpc>
              <a:spcBef>
                <a:spcPct val="0"/>
              </a:spcBef>
              <a:spcAft>
                <a:spcPct val="0"/>
              </a:spcAft>
              <a:buClrTx/>
              <a:buSzTx/>
              <a:buFontTx/>
              <a:buChar char="•"/>
              <a:tabLst>
                <a:tab pos="400050" algn="l"/>
              </a:tabLst>
            </a:pPr>
            <a:endParaRPr kumimoji="0" lang="en-US" sz="12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Bond energy is the energy required to break/ form one mole of chemical bond</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endParaRPr kumimoji="0" lang="en-US" sz="2800" b="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Explain the trend in bond Energy of the halogens above</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Decrease down the group from chlorine to Iodine</a:t>
            </a:r>
            <a:endParaRPr kumimoji="0" lang="en-US" sz="2800" b="0" i="0" u="none" strike="noStrike" cap="none" normalizeH="0" baseline="0" dirty="0" smtClean="0">
              <a:ln>
                <a:noFill/>
              </a:ln>
              <a:solidFill>
                <a:srgbClr val="C00000"/>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-Atomic radius increase down the group decreasing the energy required to break the covalent bonds between the larger atom with reduced effective nuclear charge an outer energy level that take part in bonding.</a:t>
            </a: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spd="slow" advClick="0" advTm="5000">
    <p:newsflash/>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649F6207-D24F-4895-A966-1A614DE520CF}" type="slidenum">
              <a:rPr lang="en-US" smtClean="0"/>
              <a:pPr/>
              <a:t>22</a:t>
            </a:fld>
            <a:endParaRPr lang="en-US"/>
          </a:p>
        </p:txBody>
      </p:sp>
      <p:sp>
        <p:nvSpPr>
          <p:cNvPr id="5" name="Rectangle 4"/>
          <p:cNvSpPr/>
          <p:nvPr/>
        </p:nvSpPr>
        <p:spPr>
          <a:xfrm>
            <a:off x="457200" y="533400"/>
            <a:ext cx="8305800" cy="4324261"/>
          </a:xfrm>
          <a:prstGeom prst="rect">
            <a:avLst/>
          </a:prstGeom>
        </p:spPr>
        <p:txBody>
          <a:bodyPr wrap="square">
            <a:spAutoFit/>
          </a:bodyPr>
          <a:lstStyle/>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endParaRPr lang="en-US" dirty="0" smtClean="0">
              <a:solidFill>
                <a:srgbClr val="00B0F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sz="23900" dirty="0" smtClean="0">
                <a:latin typeface="Times New Roman" pitchFamily="18" charset="0"/>
                <a:ea typeface="Times New Roman" pitchFamily="18" charset="0"/>
                <a:cs typeface="Times New Roman" pitchFamily="18" charset="0"/>
              </a:rPr>
              <a:t> </a:t>
            </a:r>
            <a:r>
              <a:rPr lang="en-US" sz="8800" dirty="0" err="1" smtClean="0">
                <a:latin typeface="Times New Roman" pitchFamily="18" charset="0"/>
                <a:ea typeface="Times New Roman" pitchFamily="18" charset="0"/>
                <a:cs typeface="Times New Roman" pitchFamily="18" charset="0"/>
              </a:rPr>
              <a:t>Cl</a:t>
            </a:r>
            <a:r>
              <a:rPr lang="en-US" sz="8800" dirty="0" smtClean="0">
                <a:latin typeface="Times New Roman" pitchFamily="18" charset="0"/>
                <a:ea typeface="Times New Roman" pitchFamily="18" charset="0"/>
                <a:cs typeface="Times New Roman" pitchFamily="18" charset="0"/>
              </a:rPr>
              <a:t>	      </a:t>
            </a:r>
            <a:r>
              <a:rPr lang="en-US" sz="8800" dirty="0" err="1" smtClean="0">
                <a:solidFill>
                  <a:srgbClr val="FF0000"/>
                </a:solidFill>
                <a:latin typeface="Times New Roman" pitchFamily="18" charset="0"/>
                <a:ea typeface="Times New Roman" pitchFamily="18" charset="0"/>
                <a:cs typeface="Times New Roman" pitchFamily="18" charset="0"/>
              </a:rPr>
              <a:t>Cl</a:t>
            </a:r>
            <a:r>
              <a:rPr lang="en-US" sz="8800" dirty="0" smtClean="0">
                <a:latin typeface="Times New Roman" pitchFamily="18" charset="0"/>
                <a:ea typeface="Times New Roman" pitchFamily="18" charset="0"/>
                <a:cs typeface="Times New Roman" pitchFamily="18" charset="0"/>
              </a:rPr>
              <a:t>      </a:t>
            </a:r>
            <a:endParaRPr lang="en-US" sz="8800" dirty="0" smtClean="0">
              <a:solidFill>
                <a:srgbClr val="00B0F0"/>
              </a:solidFill>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pPr>
            <a:r>
              <a:rPr lang="en-US" dirty="0" smtClean="0">
                <a:latin typeface="Times New Roman" pitchFamily="18" charset="0"/>
                <a:ea typeface="Times New Roman" pitchFamily="18" charset="0"/>
                <a:cs typeface="Times New Roman" pitchFamily="18" charset="0"/>
              </a:rPr>
              <a:t>	        </a:t>
            </a:r>
            <a:r>
              <a:rPr lang="en-US" dirty="0" smtClean="0">
                <a:solidFill>
                  <a:srgbClr val="00B0F0"/>
                </a:solidFill>
                <a:latin typeface="Times New Roman" pitchFamily="18" charset="0"/>
                <a:ea typeface="Times New Roman" pitchFamily="18" charset="0"/>
                <a:cs typeface="Times New Roman" pitchFamily="18" charset="0"/>
              </a:rPr>
              <a:t> 	</a:t>
            </a:r>
            <a:endParaRPr lang="en-US" dirty="0"/>
          </a:p>
        </p:txBody>
      </p:sp>
      <p:sp>
        <p:nvSpPr>
          <p:cNvPr id="6" name="TextBox 5"/>
          <p:cNvSpPr txBox="1"/>
          <p:nvPr/>
        </p:nvSpPr>
        <p:spPr>
          <a:xfrm>
            <a:off x="2895600" y="3048000"/>
            <a:ext cx="697627"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x</a:t>
            </a:r>
            <a:r>
              <a:rPr lang="en-US" sz="4000" dirty="0" smtClean="0">
                <a:solidFill>
                  <a:srgbClr val="00B0F0"/>
                </a:solidFill>
                <a:latin typeface="Times New Roman" pitchFamily="18" charset="0"/>
                <a:cs typeface="Times New Roman" pitchFamily="18" charset="0"/>
              </a:rPr>
              <a:t>x</a:t>
            </a:r>
            <a:endParaRPr lang="en-US" sz="4000" dirty="0">
              <a:solidFill>
                <a:srgbClr val="00B0F0"/>
              </a:solidFill>
              <a:latin typeface="Times New Roman" pitchFamily="18" charset="0"/>
              <a:cs typeface="Times New Roman" pitchFamily="18" charset="0"/>
            </a:endParaRPr>
          </a:p>
        </p:txBody>
      </p:sp>
      <p:sp>
        <p:nvSpPr>
          <p:cNvPr id="8" name="TextBox 7"/>
          <p:cNvSpPr txBox="1"/>
          <p:nvPr/>
        </p:nvSpPr>
        <p:spPr>
          <a:xfrm>
            <a:off x="1524000" y="3962400"/>
            <a:ext cx="697627" cy="707886"/>
          </a:xfrm>
          <a:prstGeom prst="rect">
            <a:avLst/>
          </a:prstGeom>
          <a:noFill/>
        </p:spPr>
        <p:txBody>
          <a:bodyPr wrap="none" rtlCol="0">
            <a:spAutoFit/>
          </a:bodyPr>
          <a:lstStyle/>
          <a:p>
            <a:r>
              <a:rPr lang="en-US" sz="4000" dirty="0" smtClean="0">
                <a:latin typeface="Times New Roman" pitchFamily="18" charset="0"/>
                <a:cs typeface="Times New Roman" pitchFamily="18" charset="0"/>
              </a:rPr>
              <a:t>xx</a:t>
            </a:r>
            <a:endParaRPr lang="en-US" sz="4000" dirty="0">
              <a:latin typeface="Times New Roman" pitchFamily="18" charset="0"/>
              <a:cs typeface="Times New Roman" pitchFamily="18" charset="0"/>
            </a:endParaRPr>
          </a:p>
        </p:txBody>
      </p:sp>
      <p:sp>
        <p:nvSpPr>
          <p:cNvPr id="9" name="TextBox 8"/>
          <p:cNvSpPr txBox="1"/>
          <p:nvPr/>
        </p:nvSpPr>
        <p:spPr>
          <a:xfrm>
            <a:off x="4114800" y="3962400"/>
            <a:ext cx="697627" cy="707886"/>
          </a:xfrm>
          <a:prstGeom prst="rect">
            <a:avLst/>
          </a:prstGeom>
          <a:noFill/>
        </p:spPr>
        <p:txBody>
          <a:bodyPr wrap="square" rtlCol="0">
            <a:spAutoFit/>
          </a:bodyPr>
          <a:lstStyle/>
          <a:p>
            <a:r>
              <a:rPr lang="en-US" sz="4000" dirty="0" smtClean="0">
                <a:solidFill>
                  <a:srgbClr val="00B0F0"/>
                </a:solidFill>
                <a:latin typeface="Times New Roman" pitchFamily="18" charset="0"/>
                <a:ea typeface="Times New Roman" pitchFamily="18" charset="0"/>
                <a:cs typeface="Times New Roman" pitchFamily="18" charset="0"/>
              </a:rPr>
              <a:t>xx</a:t>
            </a:r>
            <a:endParaRPr lang="en-US" sz="4000" dirty="0"/>
          </a:p>
        </p:txBody>
      </p:sp>
      <p:sp>
        <p:nvSpPr>
          <p:cNvPr id="10" name="TextBox 9"/>
          <p:cNvSpPr txBox="1"/>
          <p:nvPr/>
        </p:nvSpPr>
        <p:spPr>
          <a:xfrm>
            <a:off x="5257800" y="3124200"/>
            <a:ext cx="697627" cy="707886"/>
          </a:xfrm>
          <a:prstGeom prst="rect">
            <a:avLst/>
          </a:prstGeom>
          <a:noFill/>
        </p:spPr>
        <p:txBody>
          <a:bodyPr wrap="none" rtlCol="0">
            <a:spAutoFit/>
          </a:bodyPr>
          <a:lstStyle/>
          <a:p>
            <a:r>
              <a:rPr lang="en-US" sz="4000" dirty="0" smtClean="0">
                <a:solidFill>
                  <a:srgbClr val="00B0F0"/>
                </a:solidFill>
                <a:latin typeface="Times New Roman" pitchFamily="18" charset="0"/>
                <a:ea typeface="Times New Roman" pitchFamily="18" charset="0"/>
                <a:cs typeface="Times New Roman" pitchFamily="18" charset="0"/>
              </a:rPr>
              <a:t>xx</a:t>
            </a:r>
            <a:endParaRPr lang="en-US" sz="4000" dirty="0"/>
          </a:p>
        </p:txBody>
      </p:sp>
      <p:sp>
        <p:nvSpPr>
          <p:cNvPr id="11" name="TextBox 10"/>
          <p:cNvSpPr txBox="1"/>
          <p:nvPr/>
        </p:nvSpPr>
        <p:spPr>
          <a:xfrm>
            <a:off x="4038600" y="2057400"/>
            <a:ext cx="697627" cy="707886"/>
          </a:xfrm>
          <a:prstGeom prst="rect">
            <a:avLst/>
          </a:prstGeom>
          <a:noFill/>
        </p:spPr>
        <p:txBody>
          <a:bodyPr wrap="none" rtlCol="0">
            <a:spAutoFit/>
          </a:bodyPr>
          <a:lstStyle/>
          <a:p>
            <a:r>
              <a:rPr lang="en-US" sz="4000" dirty="0" smtClean="0">
                <a:solidFill>
                  <a:srgbClr val="00B0F0"/>
                </a:solidFill>
                <a:latin typeface="Times New Roman" pitchFamily="18" charset="0"/>
                <a:ea typeface="Times New Roman" pitchFamily="18" charset="0"/>
                <a:cs typeface="Times New Roman" pitchFamily="18" charset="0"/>
              </a:rPr>
              <a:t>xx</a:t>
            </a:r>
            <a:endParaRPr lang="en-US" sz="4000" dirty="0"/>
          </a:p>
        </p:txBody>
      </p:sp>
      <p:sp>
        <p:nvSpPr>
          <p:cNvPr id="12" name="TextBox 11"/>
          <p:cNvSpPr txBox="1"/>
          <p:nvPr/>
        </p:nvSpPr>
        <p:spPr>
          <a:xfrm>
            <a:off x="457200" y="3124200"/>
            <a:ext cx="697627" cy="707886"/>
          </a:xfrm>
          <a:prstGeom prst="rect">
            <a:avLst/>
          </a:prstGeom>
          <a:noFill/>
        </p:spPr>
        <p:txBody>
          <a:bodyPr wrap="none" rtlCol="0">
            <a:spAutoFit/>
          </a:bodyPr>
          <a:lstStyle/>
          <a:p>
            <a:r>
              <a:rPr lang="en-US" sz="4000" dirty="0" smtClean="0">
                <a:latin typeface="Times New Roman" pitchFamily="18" charset="0"/>
                <a:ea typeface="Times New Roman" pitchFamily="18" charset="0"/>
                <a:cs typeface="Times New Roman" pitchFamily="18" charset="0"/>
              </a:rPr>
              <a:t>xx</a:t>
            </a:r>
            <a:endParaRPr lang="en-US" sz="4000" dirty="0"/>
          </a:p>
        </p:txBody>
      </p:sp>
      <p:sp>
        <p:nvSpPr>
          <p:cNvPr id="13" name="TextBox 12"/>
          <p:cNvSpPr txBox="1"/>
          <p:nvPr/>
        </p:nvSpPr>
        <p:spPr>
          <a:xfrm>
            <a:off x="1524000" y="2362200"/>
            <a:ext cx="697627" cy="707886"/>
          </a:xfrm>
          <a:prstGeom prst="rect">
            <a:avLst/>
          </a:prstGeom>
          <a:noFill/>
        </p:spPr>
        <p:txBody>
          <a:bodyPr wrap="none" rtlCol="0">
            <a:spAutoFit/>
          </a:bodyPr>
          <a:lstStyle/>
          <a:p>
            <a:r>
              <a:rPr lang="en-US" sz="4000" dirty="0" smtClean="0">
                <a:latin typeface="Times New Roman" pitchFamily="18" charset="0"/>
                <a:ea typeface="Times New Roman" pitchFamily="18" charset="0"/>
                <a:cs typeface="Times New Roman" pitchFamily="18" charset="0"/>
              </a:rPr>
              <a:t>xx</a:t>
            </a:r>
            <a:endParaRPr lang="en-US" sz="4000" dirty="0"/>
          </a:p>
        </p:txBody>
      </p:sp>
      <p:sp>
        <p:nvSpPr>
          <p:cNvPr id="14" name="Rectangle 13"/>
          <p:cNvSpPr/>
          <p:nvPr/>
        </p:nvSpPr>
        <p:spPr>
          <a:xfrm>
            <a:off x="2209800" y="5029200"/>
            <a:ext cx="5486400" cy="1938992"/>
          </a:xfrm>
          <a:prstGeom prst="rect">
            <a:avLst/>
          </a:prstGeom>
        </p:spPr>
        <p:txBody>
          <a:bodyPr wrap="square">
            <a:spAutoFit/>
          </a:bodyPr>
          <a:lstStyle/>
          <a:p>
            <a:r>
              <a:rPr lang="en-US" sz="4000" dirty="0" smtClean="0">
                <a:latin typeface="Times New Roman" pitchFamily="18" charset="0"/>
                <a:ea typeface="Times New Roman" pitchFamily="18" charset="0"/>
                <a:cs typeface="Times New Roman" pitchFamily="18" charset="0"/>
              </a:rPr>
              <a:t>Covalent bond in Cl</a:t>
            </a:r>
            <a:r>
              <a:rPr lang="en-US" sz="4000" baseline="-30000" dirty="0" smtClean="0">
                <a:latin typeface="Times New Roman" pitchFamily="18" charset="0"/>
                <a:ea typeface="Times New Roman" pitchFamily="18" charset="0"/>
                <a:cs typeface="Times New Roman" pitchFamily="18" charset="0"/>
              </a:rPr>
              <a:t>2 </a:t>
            </a:r>
            <a:r>
              <a:rPr lang="en-US" sz="4000" b="1" dirty="0" smtClean="0">
                <a:latin typeface="Times New Roman" pitchFamily="18" charset="0"/>
                <a:ea typeface="Times New Roman" pitchFamily="18" charset="0"/>
                <a:cs typeface="Times New Roman" pitchFamily="18" charset="0"/>
              </a:rPr>
              <a:t> (diatomic molecule)</a:t>
            </a:r>
          </a:p>
          <a:p>
            <a:endParaRPr lang="en-US" sz="4000" dirty="0"/>
          </a:p>
        </p:txBody>
      </p:sp>
      <p:sp>
        <p:nvSpPr>
          <p:cNvPr id="15" name="TextBox 14"/>
          <p:cNvSpPr txBox="1"/>
          <p:nvPr/>
        </p:nvSpPr>
        <p:spPr>
          <a:xfrm>
            <a:off x="304800" y="381000"/>
            <a:ext cx="8458200" cy="1846659"/>
          </a:xfrm>
          <a:prstGeom prst="rect">
            <a:avLst/>
          </a:prstGeom>
          <a:noFill/>
        </p:spPr>
        <p:txBody>
          <a:bodyPr wrap="square" rtlCol="0">
            <a:spAutoFit/>
          </a:bodyPr>
          <a:lstStyle/>
          <a:p>
            <a:pPr lvl="0" fontAlgn="base">
              <a:spcBef>
                <a:spcPct val="0"/>
              </a:spcBef>
              <a:spcAft>
                <a:spcPct val="0"/>
              </a:spcAft>
              <a:tabLst>
                <a:tab pos="400050" algn="l"/>
              </a:tabLst>
            </a:pPr>
            <a:r>
              <a:rPr lang="en-US" sz="3200" dirty="0" smtClean="0">
                <a:latin typeface="Times New Roman" pitchFamily="18" charset="0"/>
                <a:ea typeface="Calibri" pitchFamily="34" charset="0"/>
                <a:cs typeface="Times New Roman" pitchFamily="18" charset="0"/>
              </a:rPr>
              <a:t>j) (</a:t>
            </a:r>
            <a:r>
              <a:rPr lang="en-US" sz="3200" dirty="0" err="1" smtClean="0">
                <a:latin typeface="Times New Roman" pitchFamily="18" charset="0"/>
                <a:ea typeface="Calibri" pitchFamily="34" charset="0"/>
                <a:cs typeface="Times New Roman" pitchFamily="18" charset="0"/>
              </a:rPr>
              <a:t>i</a:t>
            </a:r>
            <a:r>
              <a:rPr lang="en-US" sz="3200" dirty="0" smtClean="0">
                <a:latin typeface="Times New Roman" pitchFamily="18" charset="0"/>
                <a:ea typeface="Calibri" pitchFamily="34" charset="0"/>
                <a:cs typeface="Times New Roman" pitchFamily="18" charset="0"/>
              </a:rPr>
              <a:t>) Using dot (.) and Cross (x) to represent electrons, show the bonding in chlorine molecule</a:t>
            </a:r>
          </a:p>
          <a:p>
            <a:pPr fontAlgn="base">
              <a:spcBef>
                <a:spcPct val="0"/>
              </a:spcBef>
              <a:spcAft>
                <a:spcPct val="0"/>
              </a:spcAft>
              <a:tabLst>
                <a:tab pos="400050" algn="l"/>
              </a:tabLst>
            </a:pPr>
            <a:r>
              <a:rPr lang="en-US" sz="3200" dirty="0" smtClean="0"/>
              <a:t>(ii) </a:t>
            </a:r>
            <a:r>
              <a:rPr lang="en-US" sz="3200" dirty="0" smtClean="0">
                <a:latin typeface="Times New Roman" pitchFamily="18" charset="0"/>
                <a:cs typeface="Times New Roman" pitchFamily="18" charset="0"/>
              </a:rPr>
              <a:t>Name the type of bond formed.</a:t>
            </a:r>
          </a:p>
          <a:p>
            <a:endParaRPr lang="en-US" dirty="0"/>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afterEffect">
                                  <p:stCondLst>
                                    <p:cond delay="150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par>
                          <p:cTn id="7" fill="hold">
                            <p:stCondLst>
                              <p:cond delay="1500"/>
                            </p:stCondLst>
                            <p:childTnLst>
                              <p:par>
                                <p:cTn id="8" presetID="27" presetClass="entr" presetSubtype="0" fill="hold" nodeType="afterEffect">
                                  <p:stCondLst>
                                    <p:cond delay="1000"/>
                                  </p:stCondLst>
                                  <p:iterate type="lt">
                                    <p:tmPct val="50000"/>
                                  </p:iterate>
                                  <p:childTnLst>
                                    <p:set>
                                      <p:cBhvr>
                                        <p:cTn id="9" dur="1" fill="hold">
                                          <p:stCondLst>
                                            <p:cond delay="0"/>
                                          </p:stCondLst>
                                        </p:cTn>
                                        <p:tgtEl>
                                          <p:spTgt spid="10">
                                            <p:txEl>
                                              <p:pRg st="0" end="0"/>
                                            </p:txEl>
                                          </p:spTgt>
                                        </p:tgtEl>
                                        <p:attrNameLst>
                                          <p:attrName>style.visibility</p:attrName>
                                        </p:attrNameLst>
                                      </p:cBhvr>
                                      <p:to>
                                        <p:strVal val="visible"/>
                                      </p:to>
                                    </p:set>
                                    <p:anim calcmode="discrete" valueType="clr">
                                      <p:cBhvr override="childStyle">
                                        <p:cTn id="10" dur="500"/>
                                        <p:tgtEl>
                                          <p:spTgt spid="10">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1" dur="500"/>
                                        <p:tgtEl>
                                          <p:spTgt spid="10">
                                            <p:txEl>
                                              <p:pRg st="0" end="0"/>
                                            </p:txEl>
                                          </p:spTgt>
                                        </p:tgtEl>
                                        <p:attrNameLst>
                                          <p:attrName>fillcolor</p:attrName>
                                        </p:attrNameLst>
                                      </p:cBhvr>
                                      <p:tavLst>
                                        <p:tav tm="0">
                                          <p:val>
                                            <p:clrVal>
                                              <a:schemeClr val="accent2"/>
                                            </p:clrVal>
                                          </p:val>
                                        </p:tav>
                                        <p:tav tm="50000">
                                          <p:val>
                                            <p:clrVal>
                                              <a:schemeClr val="hlink"/>
                                            </p:clrVal>
                                          </p:val>
                                        </p:tav>
                                      </p:tavLst>
                                    </p:anim>
                                    <p:set>
                                      <p:cBhvr>
                                        <p:cTn id="12" dur="500"/>
                                        <p:tgtEl>
                                          <p:spTgt spid="10">
                                            <p:txEl>
                                              <p:pRg st="0" end="0"/>
                                            </p:txEl>
                                          </p:spTgt>
                                        </p:tgtEl>
                                        <p:attrNameLst>
                                          <p:attrName>fill.type</p:attrName>
                                        </p:attrNameLst>
                                      </p:cBhvr>
                                      <p:to>
                                        <p:strVal val="solid"/>
                                      </p:to>
                                    </p:set>
                                  </p:childTnLst>
                                </p:cTn>
                              </p:par>
                            </p:childTnLst>
                          </p:cTn>
                        </p:par>
                        <p:par>
                          <p:cTn id="13" fill="hold">
                            <p:stCondLst>
                              <p:cond delay="3250"/>
                            </p:stCondLst>
                            <p:childTnLst>
                              <p:par>
                                <p:cTn id="14" presetID="27" presetClass="entr" presetSubtype="0" fill="hold" nodeType="afterEffect">
                                  <p:stCondLst>
                                    <p:cond delay="1000"/>
                                  </p:stCondLst>
                                  <p:iterate type="lt">
                                    <p:tmPct val="50000"/>
                                  </p:iterate>
                                  <p:childTnLst>
                                    <p:set>
                                      <p:cBhvr>
                                        <p:cTn id="15" dur="1" fill="hold">
                                          <p:stCondLst>
                                            <p:cond delay="0"/>
                                          </p:stCondLst>
                                        </p:cTn>
                                        <p:tgtEl>
                                          <p:spTgt spid="9">
                                            <p:txEl>
                                              <p:pRg st="0" end="0"/>
                                            </p:txEl>
                                          </p:spTgt>
                                        </p:tgtEl>
                                        <p:attrNameLst>
                                          <p:attrName>style.visibility</p:attrName>
                                        </p:attrNameLst>
                                      </p:cBhvr>
                                      <p:to>
                                        <p:strVal val="visible"/>
                                      </p:to>
                                    </p:set>
                                    <p:anim calcmode="discrete" valueType="clr">
                                      <p:cBhvr override="childStyle">
                                        <p:cTn id="16" dur="500"/>
                                        <p:tgtEl>
                                          <p:spTgt spid="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17" dur="500"/>
                                        <p:tgtEl>
                                          <p:spTgt spid="9">
                                            <p:txEl>
                                              <p:pRg st="0" end="0"/>
                                            </p:txEl>
                                          </p:spTgt>
                                        </p:tgtEl>
                                        <p:attrNameLst>
                                          <p:attrName>fillcolor</p:attrName>
                                        </p:attrNameLst>
                                      </p:cBhvr>
                                      <p:tavLst>
                                        <p:tav tm="0">
                                          <p:val>
                                            <p:clrVal>
                                              <a:schemeClr val="accent2"/>
                                            </p:clrVal>
                                          </p:val>
                                        </p:tav>
                                        <p:tav tm="50000">
                                          <p:val>
                                            <p:clrVal>
                                              <a:schemeClr val="hlink"/>
                                            </p:clrVal>
                                          </p:val>
                                        </p:tav>
                                      </p:tavLst>
                                    </p:anim>
                                    <p:set>
                                      <p:cBhvr>
                                        <p:cTn id="18" dur="500"/>
                                        <p:tgtEl>
                                          <p:spTgt spid="9">
                                            <p:txEl>
                                              <p:pRg st="0" end="0"/>
                                            </p:txEl>
                                          </p:spTgt>
                                        </p:tgtEl>
                                        <p:attrNameLst>
                                          <p:attrName>fill.type</p:attrName>
                                        </p:attrNameLst>
                                      </p:cBhvr>
                                      <p:to>
                                        <p:strVal val="solid"/>
                                      </p:to>
                                    </p:set>
                                  </p:childTnLst>
                                </p:cTn>
                              </p:par>
                            </p:childTnLst>
                          </p:cTn>
                        </p:par>
                        <p:par>
                          <p:cTn id="19" fill="hold">
                            <p:stCondLst>
                              <p:cond delay="5000"/>
                            </p:stCondLst>
                            <p:childTnLst>
                              <p:par>
                                <p:cTn id="20" presetID="27" presetClass="entr" presetSubtype="0" fill="hold" nodeType="afterEffect">
                                  <p:stCondLst>
                                    <p:cond delay="1000"/>
                                  </p:stCondLst>
                                  <p:iterate type="lt">
                                    <p:tmPct val="50000"/>
                                  </p:iterate>
                                  <p:childTnLst>
                                    <p:set>
                                      <p:cBhvr>
                                        <p:cTn id="21" dur="1" fill="hold">
                                          <p:stCondLst>
                                            <p:cond delay="0"/>
                                          </p:stCondLst>
                                        </p:cTn>
                                        <p:tgtEl>
                                          <p:spTgt spid="11">
                                            <p:txEl>
                                              <p:pRg st="0" end="0"/>
                                            </p:txEl>
                                          </p:spTgt>
                                        </p:tgtEl>
                                        <p:attrNameLst>
                                          <p:attrName>style.visibility</p:attrName>
                                        </p:attrNameLst>
                                      </p:cBhvr>
                                      <p:to>
                                        <p:strVal val="visible"/>
                                      </p:to>
                                    </p:set>
                                    <p:anim calcmode="discrete" valueType="clr">
                                      <p:cBhvr override="childStyle">
                                        <p:cTn id="22" dur="500"/>
                                        <p:tgtEl>
                                          <p:spTgt spid="1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3" dur="500"/>
                                        <p:tgtEl>
                                          <p:spTgt spid="11">
                                            <p:txEl>
                                              <p:pRg st="0" end="0"/>
                                            </p:txEl>
                                          </p:spTgt>
                                        </p:tgtEl>
                                        <p:attrNameLst>
                                          <p:attrName>fillcolor</p:attrName>
                                        </p:attrNameLst>
                                      </p:cBhvr>
                                      <p:tavLst>
                                        <p:tav tm="0">
                                          <p:val>
                                            <p:clrVal>
                                              <a:schemeClr val="accent2"/>
                                            </p:clrVal>
                                          </p:val>
                                        </p:tav>
                                        <p:tav tm="50000">
                                          <p:val>
                                            <p:clrVal>
                                              <a:schemeClr val="hlink"/>
                                            </p:clrVal>
                                          </p:val>
                                        </p:tav>
                                      </p:tavLst>
                                    </p:anim>
                                    <p:set>
                                      <p:cBhvr>
                                        <p:cTn id="24" dur="500"/>
                                        <p:tgtEl>
                                          <p:spTgt spid="11">
                                            <p:txEl>
                                              <p:pRg st="0" end="0"/>
                                            </p:txEl>
                                          </p:spTgt>
                                        </p:tgtEl>
                                        <p:attrNameLst>
                                          <p:attrName>fill.type</p:attrName>
                                        </p:attrNameLst>
                                      </p:cBhvr>
                                      <p:to>
                                        <p:strVal val="solid"/>
                                      </p:to>
                                    </p:set>
                                  </p:childTnLst>
                                </p:cTn>
                              </p:par>
                            </p:childTnLst>
                          </p:cTn>
                        </p:par>
                        <p:par>
                          <p:cTn id="25" fill="hold">
                            <p:stCondLst>
                              <p:cond delay="6750"/>
                            </p:stCondLst>
                            <p:childTnLst>
                              <p:par>
                                <p:cTn id="26" presetID="27" presetClass="entr" presetSubtype="0" fill="hold" nodeType="afterEffect">
                                  <p:stCondLst>
                                    <p:cond delay="1000"/>
                                  </p:stCondLst>
                                  <p:iterate type="lt">
                                    <p:tmPct val="50000"/>
                                  </p:iterate>
                                  <p:childTnLst>
                                    <p:set>
                                      <p:cBhvr>
                                        <p:cTn id="27" dur="1" fill="hold">
                                          <p:stCondLst>
                                            <p:cond delay="0"/>
                                          </p:stCondLst>
                                        </p:cTn>
                                        <p:tgtEl>
                                          <p:spTgt spid="8">
                                            <p:txEl>
                                              <p:pRg st="0" end="0"/>
                                            </p:txEl>
                                          </p:spTgt>
                                        </p:tgtEl>
                                        <p:attrNameLst>
                                          <p:attrName>style.visibility</p:attrName>
                                        </p:attrNameLst>
                                      </p:cBhvr>
                                      <p:to>
                                        <p:strVal val="visible"/>
                                      </p:to>
                                    </p:set>
                                    <p:anim calcmode="discrete" valueType="clr">
                                      <p:cBhvr override="childStyle">
                                        <p:cTn id="28" dur="500"/>
                                        <p:tgtEl>
                                          <p:spTgt spid="8">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500"/>
                                        <p:tgtEl>
                                          <p:spTgt spid="8">
                                            <p:txEl>
                                              <p:pRg st="0" end="0"/>
                                            </p:txEl>
                                          </p:spTgt>
                                        </p:tgtEl>
                                        <p:attrNameLst>
                                          <p:attrName>fillcolor</p:attrName>
                                        </p:attrNameLst>
                                      </p:cBhvr>
                                      <p:tavLst>
                                        <p:tav tm="0">
                                          <p:val>
                                            <p:clrVal>
                                              <a:schemeClr val="accent2"/>
                                            </p:clrVal>
                                          </p:val>
                                        </p:tav>
                                        <p:tav tm="50000">
                                          <p:val>
                                            <p:clrVal>
                                              <a:schemeClr val="hlink"/>
                                            </p:clrVal>
                                          </p:val>
                                        </p:tav>
                                      </p:tavLst>
                                    </p:anim>
                                    <p:set>
                                      <p:cBhvr>
                                        <p:cTn id="30" dur="500"/>
                                        <p:tgtEl>
                                          <p:spTgt spid="8">
                                            <p:txEl>
                                              <p:pRg st="0" end="0"/>
                                            </p:txEl>
                                          </p:spTgt>
                                        </p:tgtEl>
                                        <p:attrNameLst>
                                          <p:attrName>fill.type</p:attrName>
                                        </p:attrNameLst>
                                      </p:cBhvr>
                                      <p:to>
                                        <p:strVal val="solid"/>
                                      </p:to>
                                    </p:set>
                                  </p:childTnLst>
                                </p:cTn>
                              </p:par>
                            </p:childTnLst>
                          </p:cTn>
                        </p:par>
                        <p:par>
                          <p:cTn id="31" fill="hold">
                            <p:stCondLst>
                              <p:cond delay="8500"/>
                            </p:stCondLst>
                            <p:childTnLst>
                              <p:par>
                                <p:cTn id="32" presetID="27" presetClass="entr" presetSubtype="0" fill="hold" nodeType="afterEffect">
                                  <p:stCondLst>
                                    <p:cond delay="1000"/>
                                  </p:stCondLst>
                                  <p:iterate type="lt">
                                    <p:tmPct val="50000"/>
                                  </p:iterate>
                                  <p:childTnLst>
                                    <p:set>
                                      <p:cBhvr>
                                        <p:cTn id="33" dur="1" fill="hold">
                                          <p:stCondLst>
                                            <p:cond delay="0"/>
                                          </p:stCondLst>
                                        </p:cTn>
                                        <p:tgtEl>
                                          <p:spTgt spid="12">
                                            <p:txEl>
                                              <p:pRg st="0" end="0"/>
                                            </p:txEl>
                                          </p:spTgt>
                                        </p:tgtEl>
                                        <p:attrNameLst>
                                          <p:attrName>style.visibility</p:attrName>
                                        </p:attrNameLst>
                                      </p:cBhvr>
                                      <p:to>
                                        <p:strVal val="visible"/>
                                      </p:to>
                                    </p:set>
                                    <p:anim calcmode="discrete" valueType="clr">
                                      <p:cBhvr override="childStyle">
                                        <p:cTn id="34" dur="500"/>
                                        <p:tgtEl>
                                          <p:spTgt spid="12">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35" dur="500"/>
                                        <p:tgtEl>
                                          <p:spTgt spid="12">
                                            <p:txEl>
                                              <p:pRg st="0" end="0"/>
                                            </p:txEl>
                                          </p:spTgt>
                                        </p:tgtEl>
                                        <p:attrNameLst>
                                          <p:attrName>fillcolor</p:attrName>
                                        </p:attrNameLst>
                                      </p:cBhvr>
                                      <p:tavLst>
                                        <p:tav tm="0">
                                          <p:val>
                                            <p:clrVal>
                                              <a:schemeClr val="accent2"/>
                                            </p:clrVal>
                                          </p:val>
                                        </p:tav>
                                        <p:tav tm="50000">
                                          <p:val>
                                            <p:clrVal>
                                              <a:schemeClr val="hlink"/>
                                            </p:clrVal>
                                          </p:val>
                                        </p:tav>
                                      </p:tavLst>
                                    </p:anim>
                                    <p:set>
                                      <p:cBhvr>
                                        <p:cTn id="36" dur="500"/>
                                        <p:tgtEl>
                                          <p:spTgt spid="12">
                                            <p:txEl>
                                              <p:pRg st="0" end="0"/>
                                            </p:txEl>
                                          </p:spTgt>
                                        </p:tgtEl>
                                        <p:attrNameLst>
                                          <p:attrName>fill.type</p:attrName>
                                        </p:attrNameLst>
                                      </p:cBhvr>
                                      <p:to>
                                        <p:strVal val="solid"/>
                                      </p:to>
                                    </p:set>
                                  </p:childTnLst>
                                </p:cTn>
                              </p:par>
                            </p:childTnLst>
                          </p:cTn>
                        </p:par>
                        <p:par>
                          <p:cTn id="37" fill="hold">
                            <p:stCondLst>
                              <p:cond delay="10250"/>
                            </p:stCondLst>
                            <p:childTnLst>
                              <p:par>
                                <p:cTn id="38" presetID="27" presetClass="entr" presetSubtype="0" fill="hold" nodeType="afterEffect">
                                  <p:stCondLst>
                                    <p:cond delay="1000"/>
                                  </p:stCondLst>
                                  <p:iterate type="lt">
                                    <p:tmPct val="50000"/>
                                  </p:iterate>
                                  <p:childTnLst>
                                    <p:set>
                                      <p:cBhvr>
                                        <p:cTn id="39" dur="1" fill="hold">
                                          <p:stCondLst>
                                            <p:cond delay="0"/>
                                          </p:stCondLst>
                                        </p:cTn>
                                        <p:tgtEl>
                                          <p:spTgt spid="13">
                                            <p:txEl>
                                              <p:pRg st="0" end="0"/>
                                            </p:txEl>
                                          </p:spTgt>
                                        </p:tgtEl>
                                        <p:attrNameLst>
                                          <p:attrName>style.visibility</p:attrName>
                                        </p:attrNameLst>
                                      </p:cBhvr>
                                      <p:to>
                                        <p:strVal val="visible"/>
                                      </p:to>
                                    </p:set>
                                    <p:anim calcmode="discrete" valueType="clr">
                                      <p:cBhvr override="childStyle">
                                        <p:cTn id="40" dur="500"/>
                                        <p:tgtEl>
                                          <p:spTgt spid="13">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1" dur="500"/>
                                        <p:tgtEl>
                                          <p:spTgt spid="13">
                                            <p:txEl>
                                              <p:pRg st="0" end="0"/>
                                            </p:txEl>
                                          </p:spTgt>
                                        </p:tgtEl>
                                        <p:attrNameLst>
                                          <p:attrName>fillcolor</p:attrName>
                                        </p:attrNameLst>
                                      </p:cBhvr>
                                      <p:tavLst>
                                        <p:tav tm="0">
                                          <p:val>
                                            <p:clrVal>
                                              <a:schemeClr val="accent2"/>
                                            </p:clrVal>
                                          </p:val>
                                        </p:tav>
                                        <p:tav tm="50000">
                                          <p:val>
                                            <p:clrVal>
                                              <a:schemeClr val="hlink"/>
                                            </p:clrVal>
                                          </p:val>
                                        </p:tav>
                                      </p:tavLst>
                                    </p:anim>
                                    <p:set>
                                      <p:cBhvr>
                                        <p:cTn id="42" dur="500"/>
                                        <p:tgtEl>
                                          <p:spTgt spid="13">
                                            <p:txEl>
                                              <p:pRg st="0" end="0"/>
                                            </p:txEl>
                                          </p:spTgt>
                                        </p:tgtEl>
                                        <p:attrNameLst>
                                          <p:attrName>fill.type</p:attrName>
                                        </p:attrNameLst>
                                      </p:cBhvr>
                                      <p:to>
                                        <p:strVal val="solid"/>
                                      </p:to>
                                    </p:set>
                                  </p:childTnLst>
                                </p:cTn>
                              </p:par>
                            </p:childTnLst>
                          </p:cTn>
                        </p:par>
                        <p:par>
                          <p:cTn id="43" fill="hold">
                            <p:stCondLst>
                              <p:cond delay="12000"/>
                            </p:stCondLst>
                            <p:childTnLst>
                              <p:par>
                                <p:cTn id="44" presetID="27" presetClass="entr" presetSubtype="0" fill="hold" nodeType="afterEffect">
                                  <p:stCondLst>
                                    <p:cond delay="1000"/>
                                  </p:stCondLst>
                                  <p:iterate type="lt">
                                    <p:tmPct val="50000"/>
                                  </p:iterate>
                                  <p:childTnLst>
                                    <p:set>
                                      <p:cBhvr>
                                        <p:cTn id="45" dur="1" fill="hold">
                                          <p:stCondLst>
                                            <p:cond delay="0"/>
                                          </p:stCondLst>
                                        </p:cTn>
                                        <p:tgtEl>
                                          <p:spTgt spid="6">
                                            <p:txEl>
                                              <p:pRg st="0" end="0"/>
                                            </p:txEl>
                                          </p:spTgt>
                                        </p:tgtEl>
                                        <p:attrNameLst>
                                          <p:attrName>style.visibility</p:attrName>
                                        </p:attrNameLst>
                                      </p:cBhvr>
                                      <p:to>
                                        <p:strVal val="visible"/>
                                      </p:to>
                                    </p:set>
                                    <p:anim calcmode="discrete" valueType="clr">
                                      <p:cBhvr override="childStyle">
                                        <p:cTn id="46" dur="500"/>
                                        <p:tgtEl>
                                          <p:spTgt spid="6">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47" dur="500"/>
                                        <p:tgtEl>
                                          <p:spTgt spid="6">
                                            <p:txEl>
                                              <p:pRg st="0" end="0"/>
                                            </p:txEl>
                                          </p:spTgt>
                                        </p:tgtEl>
                                        <p:attrNameLst>
                                          <p:attrName>fillcolor</p:attrName>
                                        </p:attrNameLst>
                                      </p:cBhvr>
                                      <p:tavLst>
                                        <p:tav tm="0">
                                          <p:val>
                                            <p:clrVal>
                                              <a:schemeClr val="accent2"/>
                                            </p:clrVal>
                                          </p:val>
                                        </p:tav>
                                        <p:tav tm="50000">
                                          <p:val>
                                            <p:clrVal>
                                              <a:schemeClr val="hlink"/>
                                            </p:clrVal>
                                          </p:val>
                                        </p:tav>
                                      </p:tavLst>
                                    </p:anim>
                                    <p:set>
                                      <p:cBhvr>
                                        <p:cTn id="48" dur="500"/>
                                        <p:tgtEl>
                                          <p:spTgt spid="6">
                                            <p:txEl>
                                              <p:pRg st="0" end="0"/>
                                            </p:txEl>
                                          </p:spTgt>
                                        </p:tgtEl>
                                        <p:attrNameLst>
                                          <p:attrName>fill.type</p:attrName>
                                        </p:attrNameLst>
                                      </p:cBhvr>
                                      <p:to>
                                        <p:strVal val="solid"/>
                                      </p:to>
                                    </p:set>
                                  </p:childTnLst>
                                </p:cTn>
                              </p:par>
                            </p:childTnLst>
                          </p:cTn>
                        </p:par>
                        <p:par>
                          <p:cTn id="49" fill="hold">
                            <p:stCondLst>
                              <p:cond delay="13750"/>
                            </p:stCondLst>
                            <p:childTnLst>
                              <p:par>
                                <p:cTn id="50" presetID="27" presetClass="entr" presetSubtype="0" fill="hold" nodeType="afterEffect">
                                  <p:stCondLst>
                                    <p:cond delay="0"/>
                                  </p:stCondLst>
                                  <p:iterate type="lt">
                                    <p:tmPct val="50000"/>
                                  </p:iterate>
                                  <p:childTnLst>
                                    <p:set>
                                      <p:cBhvr>
                                        <p:cTn id="51" dur="1" fill="hold">
                                          <p:stCondLst>
                                            <p:cond delay="0"/>
                                          </p:stCondLst>
                                        </p:cTn>
                                        <p:tgtEl>
                                          <p:spTgt spid="14">
                                            <p:txEl>
                                              <p:pRg st="0" end="0"/>
                                            </p:txEl>
                                          </p:spTgt>
                                        </p:tgtEl>
                                        <p:attrNameLst>
                                          <p:attrName>style.visibility</p:attrName>
                                        </p:attrNameLst>
                                      </p:cBhvr>
                                      <p:to>
                                        <p:strVal val="visible"/>
                                      </p:to>
                                    </p:set>
                                    <p:anim calcmode="discrete" valueType="clr">
                                      <p:cBhvr override="childStyle">
                                        <p:cTn id="52" dur="500"/>
                                        <p:tgtEl>
                                          <p:spTgt spid="14">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53" dur="500"/>
                                        <p:tgtEl>
                                          <p:spTgt spid="14">
                                            <p:txEl>
                                              <p:pRg st="0" end="0"/>
                                            </p:txEl>
                                          </p:spTgt>
                                        </p:tgtEl>
                                        <p:attrNameLst>
                                          <p:attrName>fillcolor</p:attrName>
                                        </p:attrNameLst>
                                      </p:cBhvr>
                                      <p:tavLst>
                                        <p:tav tm="0">
                                          <p:val>
                                            <p:clrVal>
                                              <a:schemeClr val="accent2"/>
                                            </p:clrVal>
                                          </p:val>
                                        </p:tav>
                                        <p:tav tm="50000">
                                          <p:val>
                                            <p:clrVal>
                                              <a:schemeClr val="hlink"/>
                                            </p:clrVal>
                                          </p:val>
                                        </p:tav>
                                      </p:tavLst>
                                    </p:anim>
                                    <p:set>
                                      <p:cBhvr>
                                        <p:cTn id="54" dur="500"/>
                                        <p:tgtEl>
                                          <p:spTgt spid="14">
                                            <p:txEl>
                                              <p:pRg st="0" end="0"/>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23</a:t>
            </a:fld>
            <a:endParaRPr lang="en-US"/>
          </a:p>
        </p:txBody>
      </p:sp>
      <p:sp>
        <p:nvSpPr>
          <p:cNvPr id="179201" name="Rectangle 1"/>
          <p:cNvSpPr>
            <a:spLocks noChangeArrowheads="1"/>
          </p:cNvSpPr>
          <p:nvPr/>
        </p:nvSpPr>
        <p:spPr bwMode="auto">
          <a:xfrm>
            <a:off x="457200" y="609600"/>
            <a:ext cx="8229600" cy="470898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0050" algn="l" defTabSz="914400" rtl="0" eaLnBrk="1" fontAlgn="base" latinLnBrk="0" hangingPunct="1">
              <a:lnSpc>
                <a:spcPct val="100000"/>
              </a:lnSpc>
              <a:spcBef>
                <a:spcPct val="0"/>
              </a:spcBef>
              <a:spcAft>
                <a:spcPct val="0"/>
              </a:spcAft>
              <a:buClrTx/>
              <a:buSzTx/>
              <a:buFontTx/>
              <a:buNone/>
              <a:tabLst>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Some compounds of chlorine are in the table below. The oxidation state/number/</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valency</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chlorine in each compound is shown</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400050" algn="l" defTabSz="914400" rtl="0" eaLnBrk="1" fontAlgn="base" latinLnBrk="0" hangingPunct="1">
              <a:lnSpc>
                <a:spcPct val="100000"/>
              </a:lnSpc>
              <a:spcBef>
                <a:spcPct val="0"/>
              </a:spcBef>
              <a:spcAft>
                <a:spcPct val="0"/>
              </a:spcAft>
              <a:buClrTx/>
              <a:buSzTx/>
              <a:buFontTx/>
              <a:buNone/>
              <a:tabLst>
                <a:tab pos="400050" algn="l"/>
              </a:tabLst>
            </a:pPr>
            <a:endParaRPr lang="en-US" sz="2400" dirty="0" smtClean="0">
              <a:latin typeface="Times New Roman" pitchFamily="18" charset="0"/>
              <a:ea typeface="Calibri" pitchFamily="34" charset="0"/>
              <a:cs typeface="Times New Roman" pitchFamily="18" charset="0"/>
            </a:endParaRPr>
          </a:p>
          <a:p>
            <a:pPr marL="0" marR="0" lvl="0" indent="400050" algn="l" defTabSz="914400" rtl="0" eaLnBrk="1" fontAlgn="base" latinLnBrk="0" hangingPunct="1">
              <a:lnSpc>
                <a:spcPct val="100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Compound	     Oxidation state	Name of compound</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00050" algn="l" defTabSz="914400" rtl="0" eaLnBrk="0" fontAlgn="base" latinLnBrk="0" hangingPunct="0">
              <a:lnSpc>
                <a:spcPct val="100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NaClO</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+5</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Sodium chlorate (V)</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00050" algn="l" defTabSz="914400" rtl="0" eaLnBrk="0" fontAlgn="base" latinLnBrk="0" hangingPunct="0">
              <a:lnSpc>
                <a:spcPct val="100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ClO</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Chloric</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(IV) oxide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00050" algn="l" defTabSz="914400" rtl="0" eaLnBrk="0" fontAlgn="base" latinLnBrk="0" hangingPunct="0">
              <a:lnSpc>
                <a:spcPct val="100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KClO</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Potassium chlorate (III)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00050" algn="l" defTabSz="914400" rtl="0" eaLnBrk="0" fontAlgn="base" latinLnBrk="0" hangingPunct="0">
              <a:lnSpc>
                <a:spcPct val="100000"/>
              </a:lnSpc>
              <a:spcBef>
                <a:spcPct val="0"/>
              </a:spcBef>
              <a:spcAft>
                <a:spcPct val="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NaClO</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Sodium Chlorite (I)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00050" algn="l" defTabSz="914400" rtl="0" eaLnBrk="0" fontAlgn="base" latinLnBrk="0" hangingPunct="0">
              <a:lnSpc>
                <a:spcPct val="100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0</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Molecule</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00050" algn="l" defTabSz="914400" rtl="0" eaLnBrk="0" fontAlgn="base" latinLnBrk="0" hangingPunct="0">
              <a:lnSpc>
                <a:spcPct val="100000"/>
              </a:lnSpc>
              <a:spcBef>
                <a:spcPct val="0"/>
              </a:spcBef>
              <a:spcAft>
                <a:spcPct val="0"/>
              </a:spcAft>
              <a:buClrTx/>
              <a:buSzTx/>
              <a:buFontTx/>
              <a:buNone/>
              <a:tabLst>
                <a:tab pos="400050" algn="l"/>
              </a:tabLst>
            </a:pPr>
            <a:r>
              <a:rPr kumimoji="0" lang="en-US" sz="24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NaCl</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Sodium Chloride (I)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a:p>
            <a:pPr marL="0" marR="0" lvl="0" indent="400050" algn="l" defTabSz="914400" rtl="0" eaLnBrk="0" fontAlgn="base" latinLnBrk="0" hangingPunct="0">
              <a:lnSpc>
                <a:spcPct val="100000"/>
              </a:lnSpc>
              <a:spcBef>
                <a:spcPct val="0"/>
              </a:spcBef>
              <a:spcAft>
                <a:spcPct val="0"/>
              </a:spcAft>
              <a:buClrTx/>
              <a:buSzTx/>
              <a:buFontTx/>
              <a:buNone/>
              <a:tabLst>
                <a:tab pos="400050" algn="l"/>
              </a:tabLst>
            </a:pP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MgCl</a:t>
            </a:r>
            <a:r>
              <a:rPr kumimoji="0" lang="en-US" sz="24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a:t>
            </a:r>
            <a:r>
              <a:rPr kumimoji="0" lang="en-US" sz="2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Magnesium Chloride (I)</a:t>
            </a:r>
            <a:endParaRPr kumimoji="0" lang="en-US" sz="24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24</a:t>
            </a:fld>
            <a:endParaRPr lang="en-US"/>
          </a:p>
        </p:txBody>
      </p:sp>
      <p:sp>
        <p:nvSpPr>
          <p:cNvPr id="36865" name="Rectangle 1"/>
          <p:cNvSpPr>
            <a:spLocks noChangeArrowheads="1"/>
          </p:cNvSpPr>
          <p:nvPr/>
        </p:nvSpPr>
        <p:spPr bwMode="auto">
          <a:xfrm>
            <a:off x="457200" y="381000"/>
            <a:ext cx="8305800" cy="520142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971800" algn="ctr"/>
                <a:tab pos="4219575" algn="l"/>
              </a:tabLst>
            </a:pPr>
            <a:r>
              <a:rPr kumimoji="0" lang="en-US" sz="80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8000" b="1" i="0" u="sng" strike="noStrike" cap="none" normalizeH="0" baseline="0" dirty="0" smtClean="0">
                <a:ln>
                  <a:noFill/>
                </a:ln>
                <a:solidFill>
                  <a:schemeClr val="tx1"/>
                </a:solidFill>
                <a:effectLst/>
                <a:latin typeface="Arial" pitchFamily="34" charset="0"/>
                <a:ea typeface="Times New Roman" pitchFamily="18" charset="0"/>
                <a:cs typeface="Arial" pitchFamily="34" charset="0"/>
              </a:rPr>
              <a:t>A.CHLORINE</a:t>
            </a:r>
            <a:endParaRPr kumimoji="0" lang="en-US" sz="8000" b="0" i="0" u="sng"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219575" algn="l"/>
              </a:tabLst>
            </a:pPr>
            <a:r>
              <a:rPr kumimoji="0" lang="en-US" sz="3600" b="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is a non-metallic element in group VII (Group 17) of the periodic table.</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219575"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has electronic configuration 2:8:7.</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219575"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gains one valence election to form stable </a:t>
            </a:r>
            <a:r>
              <a:rPr kumimoji="0" lang="en-US" sz="36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36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971800" algn="ctr"/>
                <a:tab pos="4219575"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belongs to the chemical family of halogens.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25</a:t>
            </a:fld>
            <a:endParaRPr lang="en-US"/>
          </a:p>
        </p:txBody>
      </p:sp>
      <p:sp>
        <p:nvSpPr>
          <p:cNvPr id="33793" name="Rectangle 1"/>
          <p:cNvSpPr>
            <a:spLocks noChangeArrowheads="1"/>
          </p:cNvSpPr>
          <p:nvPr/>
        </p:nvSpPr>
        <p:spPr bwMode="auto">
          <a:xfrm>
            <a:off x="304800" y="381000"/>
            <a:ext cx="8534400" cy="594008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60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A)Occurrence</a:t>
            </a:r>
            <a:endParaRPr kumimoji="0" lang="en-US" sz="6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 </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Brine</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-concentration sodium chloride solution dissolved in salty seas water, oceans and lakes e.g. Lake </a:t>
            </a:r>
            <a:r>
              <a:rPr kumimoji="0" lang="en-US" sz="40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Magadi</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Kenya is very salty.</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-As </a:t>
            </a:r>
            <a:r>
              <a:rPr kumimoji="0" lang="en-US" sz="40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rock-salt</a:t>
            </a:r>
            <a:r>
              <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solid sodium chloride crystals in the earths crust all over the world.</a:t>
            </a: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26</a:t>
            </a:fld>
            <a:endParaRPr lang="en-US"/>
          </a:p>
        </p:txBody>
      </p:sp>
      <p:sp>
        <p:nvSpPr>
          <p:cNvPr id="39937" name="Rectangle 1"/>
          <p:cNvSpPr>
            <a:spLocks noChangeArrowheads="1"/>
          </p:cNvSpPr>
          <p:nvPr/>
        </p:nvSpPr>
        <p:spPr bwMode="auto">
          <a:xfrm>
            <a:off x="304800" y="381000"/>
            <a:ext cx="8534400" cy="723274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a:t>
            </a:r>
            <a:r>
              <a:rPr kumimoji="0" lang="en-US" sz="32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Preparation</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gas may be prepared in the school laboratory from the following:</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a)Heating solid Manganese (</a:t>
            </a:r>
            <a:r>
              <a:rPr lang="en-US" sz="3200" dirty="0" smtClean="0">
                <a:latin typeface="Times New Roman" pitchFamily="18" charset="0"/>
                <a:ea typeface="Calibri" pitchFamily="34" charset="0"/>
                <a:cs typeface="Times New Roman" pitchFamily="18" charset="0"/>
              </a:rPr>
              <a:t>IV</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Oxide and Concentrated Hydrochloric acid.</a:t>
            </a:r>
          </a:p>
          <a:p>
            <a:pPr eaLnBrk="0" fontAlgn="base" hangingPunct="0">
              <a:spcBef>
                <a:spcPct val="0"/>
              </a:spcBef>
              <a:spcAft>
                <a:spcPct val="0"/>
              </a:spcAft>
            </a:pPr>
            <a:r>
              <a:rPr lang="en-US" sz="3200" dirty="0" smtClean="0">
                <a:latin typeface="Times New Roman" pitchFamily="18" charset="0"/>
                <a:cs typeface="Times New Roman" pitchFamily="18" charset="0"/>
              </a:rPr>
              <a:t>b) Heating Lead (IV) Oxide and concentrated hydrochloric acid.</a:t>
            </a:r>
          </a:p>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c)Reacting Potassium/sodium </a:t>
            </a:r>
            <a:r>
              <a:rPr lang="en-US" sz="3200" dirty="0" err="1" smtClean="0">
                <a:latin typeface="Times New Roman" pitchFamily="18" charset="0"/>
                <a:ea typeface="Calibri" pitchFamily="34" charset="0"/>
                <a:cs typeface="Times New Roman" pitchFamily="18" charset="0"/>
              </a:rPr>
              <a:t>manganate</a:t>
            </a:r>
            <a:r>
              <a:rPr lang="en-US" sz="3200" dirty="0" smtClean="0">
                <a:latin typeface="Times New Roman" pitchFamily="18" charset="0"/>
                <a:ea typeface="Calibri" pitchFamily="34" charset="0"/>
                <a:cs typeface="Times New Roman" pitchFamily="18" charset="0"/>
              </a:rPr>
              <a:t> (VII) with concentrated Hydrochloric acid</a:t>
            </a: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d)Reacting Potassium /sodium dichromate (VI)  with concentrated Hydrochloric acid. </a:t>
            </a:r>
            <a:endParaRPr lang="en-US" sz="3200" dirty="0" smtClean="0">
              <a:latin typeface="Arial" pitchFamily="34" charset="0"/>
              <a:cs typeface="Arial" pitchFamily="34" charset="0"/>
            </a:endParaRPr>
          </a:p>
          <a:p>
            <a:pPr eaLnBrk="0" fontAlgn="base" hangingPunct="0">
              <a:spcBef>
                <a:spcPct val="0"/>
              </a:spcBef>
              <a:spcAft>
                <a:spcPct val="0"/>
              </a:spcAft>
            </a:pPr>
            <a:endParaRPr lang="en-US" sz="32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40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27</a:t>
            </a:fld>
            <a:endParaRPr lang="en-US"/>
          </a:p>
        </p:txBody>
      </p:sp>
      <p:pic>
        <p:nvPicPr>
          <p:cNvPr id="4" name="Picture 3" descr="198.jpeg"/>
          <p:cNvPicPr/>
          <p:nvPr/>
        </p:nvPicPr>
        <p:blipFill>
          <a:blip r:embed="rId2"/>
          <a:srcRect/>
          <a:stretch>
            <a:fillRect/>
          </a:stretch>
        </p:blipFill>
        <p:spPr bwMode="auto">
          <a:xfrm>
            <a:off x="381000" y="1371600"/>
            <a:ext cx="8458200" cy="4800600"/>
          </a:xfrm>
          <a:prstGeom prst="rect">
            <a:avLst/>
          </a:prstGeom>
          <a:noFill/>
          <a:ln w="9525">
            <a:noFill/>
            <a:miter lim="800000"/>
            <a:headEnd/>
            <a:tailEnd/>
          </a:ln>
        </p:spPr>
      </p:pic>
      <p:sp>
        <p:nvSpPr>
          <p:cNvPr id="5" name="Rectangle 4"/>
          <p:cNvSpPr/>
          <p:nvPr/>
        </p:nvSpPr>
        <p:spPr>
          <a:xfrm>
            <a:off x="381000" y="381000"/>
            <a:ext cx="8382000" cy="954107"/>
          </a:xfrm>
          <a:prstGeom prst="rect">
            <a:avLst/>
          </a:prstGeom>
        </p:spPr>
        <p:txBody>
          <a:bodyPr wrap="square">
            <a:spAutoFit/>
          </a:bodyPr>
          <a:lstStyle/>
          <a:p>
            <a:pPr lvl="0" fontAlgn="base">
              <a:spcBef>
                <a:spcPct val="0"/>
              </a:spcBef>
              <a:spcAft>
                <a:spcPct val="0"/>
              </a:spcAft>
            </a:pPr>
            <a:r>
              <a:rPr lang="en-US" sz="2800" dirty="0" smtClean="0">
                <a:solidFill>
                  <a:srgbClr val="FF0000"/>
                </a:solidFill>
                <a:latin typeface="Times New Roman" pitchFamily="18" charset="0"/>
                <a:ea typeface="Calibri" pitchFamily="34" charset="0"/>
                <a:cs typeface="Times New Roman" pitchFamily="18" charset="0"/>
              </a:rPr>
              <a:t>Common school laboratory set up of preparation of chlorine</a:t>
            </a:r>
            <a:endParaRPr lang="en-US" sz="2800" dirty="0" smtClean="0">
              <a:solidFill>
                <a:srgbClr val="FF0000"/>
              </a:solidFill>
              <a:latin typeface="Arial" pitchFamily="34" charset="0"/>
              <a:cs typeface="Arial" pitchFamily="34" charset="0"/>
            </a:endParaRPr>
          </a:p>
        </p:txBody>
      </p:sp>
      <p:sp>
        <p:nvSpPr>
          <p:cNvPr id="6" name="TextBox 5"/>
          <p:cNvSpPr txBox="1"/>
          <p:nvPr/>
        </p:nvSpPr>
        <p:spPr>
          <a:xfrm>
            <a:off x="1066800" y="5410200"/>
            <a:ext cx="1219200" cy="253916"/>
          </a:xfrm>
          <a:prstGeom prst="rect">
            <a:avLst/>
          </a:prstGeom>
          <a:solidFill>
            <a:schemeClr val="bg1"/>
          </a:solidFill>
        </p:spPr>
        <p:txBody>
          <a:bodyPr wrap="square" rtlCol="0">
            <a:spAutoFit/>
          </a:bodyPr>
          <a:lstStyle/>
          <a:p>
            <a:r>
              <a:rPr lang="en-US" sz="1050" dirty="0" smtClean="0">
                <a:solidFill>
                  <a:schemeClr val="bg1"/>
                </a:solidFill>
              </a:rPr>
              <a:t>b</a:t>
            </a:r>
            <a:endParaRPr lang="en-US" sz="1050" dirty="0">
              <a:solidFill>
                <a:schemeClr val="bg1"/>
              </a:solidFill>
            </a:endParaRPr>
          </a:p>
        </p:txBody>
      </p:sp>
    </p:spTree>
  </p:cSld>
  <p:clrMapOvr>
    <a:masterClrMapping/>
  </p:clrMapOvr>
  <p:transition spd="slow" advClick="0" advTm="5000">
    <p:newsflash/>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28</a:t>
            </a:fld>
            <a:endParaRPr lang="en-US"/>
          </a:p>
        </p:txBody>
      </p:sp>
      <p:sp>
        <p:nvSpPr>
          <p:cNvPr id="41986" name="Rectangle 2"/>
          <p:cNvSpPr>
            <a:spLocks noChangeArrowheads="1"/>
          </p:cNvSpPr>
          <p:nvPr/>
        </p:nvSpPr>
        <p:spPr bwMode="auto">
          <a:xfrm>
            <a:off x="381000" y="381000"/>
            <a:ext cx="838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Properties of chlorine.</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(Questions)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 What is the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chlorine?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Pale green.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 Describe the smell of chlorine.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Pungent irritating smell.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3. What method is used in collection of chlorine gas explain.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Downward delivery.</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is 1</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1</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denser than air.</a:t>
            </a:r>
          </a:p>
          <a:p>
            <a:pPr lvl="0" fontAlgn="base">
              <a:spcBef>
                <a:spcPct val="0"/>
              </a:spcBef>
              <a:spcAft>
                <a:spcPct val="0"/>
              </a:spcAft>
            </a:pPr>
            <a:r>
              <a:rPr lang="en-US" sz="2800" dirty="0" smtClean="0">
                <a:latin typeface="Times New Roman" pitchFamily="18" charset="0"/>
                <a:ea typeface="Calibri" pitchFamily="34" charset="0"/>
                <a:cs typeface="Times New Roman" pitchFamily="18" charset="0"/>
              </a:rPr>
              <a:t>4.(</a:t>
            </a:r>
            <a:r>
              <a:rPr lang="en-US" sz="2800" dirty="0" err="1" smtClean="0">
                <a:latin typeface="Times New Roman" pitchFamily="18" charset="0"/>
                <a:ea typeface="Calibri" pitchFamily="34" charset="0"/>
                <a:cs typeface="Times New Roman" pitchFamily="18" charset="0"/>
              </a:rPr>
              <a:t>i</a:t>
            </a:r>
            <a:r>
              <a:rPr lang="en-US" sz="2800" dirty="0" smtClean="0">
                <a:latin typeface="Times New Roman" pitchFamily="18" charset="0"/>
                <a:ea typeface="Calibri" pitchFamily="34" charset="0"/>
                <a:cs typeface="Times New Roman" pitchFamily="18" charset="0"/>
              </a:rPr>
              <a:t>) What is the purpose of concentrated    	sulphuric (VI) acid?</a:t>
            </a: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-To dry the gas.</a:t>
            </a: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29</a:t>
            </a:fld>
            <a:endParaRPr lang="en-US"/>
          </a:p>
        </p:txBody>
      </p:sp>
      <p:sp>
        <p:nvSpPr>
          <p:cNvPr id="46081" name="Rectangle 1"/>
          <p:cNvSpPr>
            <a:spLocks noChangeArrowheads="1"/>
          </p:cNvSpPr>
          <p:nvPr/>
        </p:nvSpPr>
        <p:spPr bwMode="auto">
          <a:xfrm>
            <a:off x="304800" y="457200"/>
            <a:ext cx="8534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 Name two other substances that can be used in place of concentrated sulphuric (VI) acid.</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-Calcium chloride</a:t>
            </a:r>
            <a:r>
              <a:rPr kumimoji="0" lang="en-US"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or silica gel</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 Name a substance that cannot be used in place of concentrated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sulphuric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 acid explain.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-Calcium oxide reacts with chlorine.</a:t>
            </a:r>
          </a:p>
          <a:p>
            <a:pPr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5.(a)Write three possible reactions between solution A and solid B:</a:t>
            </a:r>
          </a:p>
          <a:p>
            <a:pPr marL="457200" lvl="0" indent="-457200" eaLnBrk="0" fontAlgn="base" hangingPunct="0">
              <a:spcBef>
                <a:spcPct val="0"/>
              </a:spcBef>
              <a:spcAft>
                <a:spcPct val="0"/>
              </a:spcAft>
            </a:pPr>
            <a:r>
              <a:rPr lang="en-US" sz="2800" b="1" dirty="0" smtClean="0">
                <a:latin typeface="Times New Roman" pitchFamily="18" charset="0"/>
                <a:ea typeface="Calibri" pitchFamily="34" charset="0"/>
                <a:cs typeface="Times New Roman" pitchFamily="18" charset="0"/>
              </a:rPr>
              <a:t>1.</a:t>
            </a:r>
            <a:r>
              <a:rPr lang="en-US" sz="2800" b="1" dirty="0" smtClean="0">
                <a:solidFill>
                  <a:srgbClr val="7030A0"/>
                </a:solidFill>
                <a:latin typeface="Times New Roman" pitchFamily="18" charset="0"/>
                <a:ea typeface="Calibri" pitchFamily="34" charset="0"/>
                <a:cs typeface="Times New Roman" pitchFamily="18" charset="0"/>
              </a:rPr>
              <a:t>2KMnO</a:t>
            </a:r>
            <a:r>
              <a:rPr lang="en-US" sz="2800" b="1" baseline="-30000" dirty="0" smtClean="0">
                <a:solidFill>
                  <a:srgbClr val="7030A0"/>
                </a:solidFill>
                <a:latin typeface="Times New Roman" pitchFamily="18" charset="0"/>
                <a:ea typeface="Calibri" pitchFamily="34" charset="0"/>
                <a:cs typeface="Times New Roman" pitchFamily="18" charset="0"/>
              </a:rPr>
              <a:t>4</a:t>
            </a:r>
            <a:r>
              <a:rPr lang="en-US" sz="2800" b="1" dirty="0" smtClean="0">
                <a:solidFill>
                  <a:srgbClr val="7030A0"/>
                </a:solidFill>
                <a:latin typeface="Times New Roman" pitchFamily="18" charset="0"/>
                <a:ea typeface="Calibri" pitchFamily="34" charset="0"/>
                <a:cs typeface="Times New Roman" pitchFamily="18" charset="0"/>
              </a:rPr>
              <a:t>(s) +16HCl(</a:t>
            </a:r>
            <a:r>
              <a:rPr lang="en-US" sz="2800" b="1" dirty="0" err="1" smtClean="0">
                <a:solidFill>
                  <a:srgbClr val="7030A0"/>
                </a:solidFill>
                <a:latin typeface="Times New Roman" pitchFamily="18" charset="0"/>
                <a:ea typeface="Calibri" pitchFamily="34" charset="0"/>
                <a:cs typeface="Times New Roman" pitchFamily="18" charset="0"/>
              </a:rPr>
              <a:t>aq</a:t>
            </a:r>
            <a:r>
              <a:rPr lang="en-US" sz="2800" b="1" dirty="0" smtClean="0">
                <a:solidFill>
                  <a:srgbClr val="7030A0"/>
                </a:solidFill>
                <a:latin typeface="Times New Roman" pitchFamily="18" charset="0"/>
                <a:ea typeface="Calibri" pitchFamily="34" charset="0"/>
                <a:cs typeface="Times New Roman" pitchFamily="18" charset="0"/>
              </a:rPr>
              <a:t>)→ </a:t>
            </a:r>
          </a:p>
          <a:p>
            <a:pPr marL="457200" lvl="0" indent="-457200" eaLnBrk="0" fontAlgn="base" hangingPunct="0">
              <a:spcBef>
                <a:spcPct val="0"/>
              </a:spcBef>
              <a:spcAft>
                <a:spcPct val="0"/>
              </a:spcAft>
            </a:pPr>
            <a:r>
              <a:rPr lang="en-US" sz="2800" b="1" dirty="0" smtClean="0">
                <a:solidFill>
                  <a:srgbClr val="7030A0"/>
                </a:solidFill>
                <a:latin typeface="Times New Roman" pitchFamily="18" charset="0"/>
                <a:ea typeface="Calibri" pitchFamily="34" charset="0"/>
                <a:cs typeface="Times New Roman" pitchFamily="18" charset="0"/>
              </a:rPr>
              <a:t> 	2KCl(</a:t>
            </a:r>
            <a:r>
              <a:rPr lang="en-US" sz="2800" b="1" dirty="0" err="1" smtClean="0">
                <a:solidFill>
                  <a:srgbClr val="7030A0"/>
                </a:solidFill>
                <a:latin typeface="Times New Roman" pitchFamily="18" charset="0"/>
                <a:ea typeface="Calibri" pitchFamily="34" charset="0"/>
                <a:cs typeface="Times New Roman" pitchFamily="18" charset="0"/>
              </a:rPr>
              <a:t>aq</a:t>
            </a:r>
            <a:r>
              <a:rPr lang="en-US" sz="2800" b="1" dirty="0" smtClean="0">
                <a:solidFill>
                  <a:srgbClr val="7030A0"/>
                </a:solidFill>
                <a:latin typeface="Times New Roman" pitchFamily="18" charset="0"/>
                <a:ea typeface="Calibri" pitchFamily="34" charset="0"/>
                <a:cs typeface="Times New Roman" pitchFamily="18" charset="0"/>
              </a:rPr>
              <a:t>)+2MnCl</a:t>
            </a:r>
            <a:r>
              <a:rPr lang="en-US" sz="2800" b="1" baseline="-30000" dirty="0" smtClean="0">
                <a:solidFill>
                  <a:srgbClr val="7030A0"/>
                </a:solidFill>
                <a:latin typeface="Times New Roman" pitchFamily="18" charset="0"/>
                <a:ea typeface="Calibri" pitchFamily="34" charset="0"/>
                <a:cs typeface="Times New Roman" pitchFamily="18" charset="0"/>
              </a:rPr>
              <a:t>2</a:t>
            </a:r>
            <a:r>
              <a:rPr lang="en-US" sz="2800" b="1" dirty="0" smtClean="0">
                <a:solidFill>
                  <a:srgbClr val="7030A0"/>
                </a:solidFill>
                <a:latin typeface="Times New Roman" pitchFamily="18" charset="0"/>
                <a:ea typeface="Calibri" pitchFamily="34" charset="0"/>
                <a:cs typeface="Times New Roman" pitchFamily="18" charset="0"/>
              </a:rPr>
              <a:t>(</a:t>
            </a:r>
            <a:r>
              <a:rPr lang="en-US" sz="2800" b="1" dirty="0" err="1" smtClean="0">
                <a:solidFill>
                  <a:srgbClr val="7030A0"/>
                </a:solidFill>
                <a:latin typeface="Times New Roman" pitchFamily="18" charset="0"/>
                <a:ea typeface="Calibri" pitchFamily="34" charset="0"/>
                <a:cs typeface="Times New Roman" pitchFamily="18" charset="0"/>
              </a:rPr>
              <a:t>aq</a:t>
            </a:r>
            <a:r>
              <a:rPr lang="en-US" sz="2800" b="1" dirty="0" smtClean="0">
                <a:solidFill>
                  <a:srgbClr val="7030A0"/>
                </a:solidFill>
                <a:latin typeface="Times New Roman" pitchFamily="18" charset="0"/>
                <a:ea typeface="Calibri" pitchFamily="34" charset="0"/>
                <a:cs typeface="Times New Roman" pitchFamily="18" charset="0"/>
              </a:rPr>
              <a:t>) + 8H</a:t>
            </a:r>
            <a:r>
              <a:rPr lang="en-US" sz="2800" b="1" baseline="-30000" dirty="0" smtClean="0">
                <a:solidFill>
                  <a:srgbClr val="7030A0"/>
                </a:solidFill>
                <a:latin typeface="Times New Roman" pitchFamily="18" charset="0"/>
                <a:ea typeface="Calibri" pitchFamily="34" charset="0"/>
                <a:cs typeface="Times New Roman" pitchFamily="18" charset="0"/>
              </a:rPr>
              <a:t>2</a:t>
            </a:r>
            <a:r>
              <a:rPr lang="en-US" sz="2800" b="1" dirty="0" smtClean="0">
                <a:solidFill>
                  <a:srgbClr val="7030A0"/>
                </a:solidFill>
                <a:latin typeface="Times New Roman" pitchFamily="18" charset="0"/>
                <a:ea typeface="Calibri" pitchFamily="34" charset="0"/>
                <a:cs typeface="Times New Roman" pitchFamily="18" charset="0"/>
              </a:rPr>
              <a:t>O(l)  +  5Cl</a:t>
            </a:r>
            <a:r>
              <a:rPr lang="en-US" sz="2800" b="1" baseline="-30000" dirty="0" smtClean="0">
                <a:solidFill>
                  <a:srgbClr val="7030A0"/>
                </a:solidFill>
                <a:latin typeface="Times New Roman" pitchFamily="18" charset="0"/>
                <a:ea typeface="Calibri" pitchFamily="34" charset="0"/>
                <a:cs typeface="Times New Roman" pitchFamily="18" charset="0"/>
              </a:rPr>
              <a:t>2</a:t>
            </a:r>
            <a:r>
              <a:rPr lang="en-US" sz="2800" b="1" dirty="0" smtClean="0">
                <a:solidFill>
                  <a:srgbClr val="7030A0"/>
                </a:solidFill>
                <a:latin typeface="Times New Roman" pitchFamily="18" charset="0"/>
                <a:ea typeface="Calibri" pitchFamily="34" charset="0"/>
                <a:cs typeface="Times New Roman" pitchFamily="18" charset="0"/>
              </a:rPr>
              <a:t>(g)</a:t>
            </a:r>
          </a:p>
          <a:p>
            <a:pPr marL="457200" lvl="0" indent="-457200" eaLnBrk="0" fontAlgn="base" hangingPunct="0">
              <a:spcBef>
                <a:spcPct val="0"/>
              </a:spcBef>
              <a:spcAft>
                <a:spcPct val="0"/>
              </a:spcAft>
              <a:buFontTx/>
              <a:buAutoNum type="arabicPeriod"/>
            </a:pP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b="1" dirty="0" smtClean="0">
                <a:latin typeface="Times New Roman" pitchFamily="18" charset="0"/>
                <a:ea typeface="Calibri" pitchFamily="34" charset="0"/>
                <a:cs typeface="Times New Roman" pitchFamily="18" charset="0"/>
              </a:rPr>
              <a:t>2.</a:t>
            </a:r>
            <a:r>
              <a:rPr lang="en-US" sz="2800" b="1" dirty="0" smtClean="0">
                <a:solidFill>
                  <a:srgbClr val="00B0F0"/>
                </a:solidFill>
                <a:latin typeface="Times New Roman" pitchFamily="18" charset="0"/>
                <a:ea typeface="Calibri" pitchFamily="34" charset="0"/>
                <a:cs typeface="Times New Roman" pitchFamily="18" charset="0"/>
              </a:rPr>
              <a:t>K</a:t>
            </a:r>
            <a:r>
              <a:rPr lang="en-US" sz="2800" b="1" baseline="-30000" dirty="0" smtClean="0">
                <a:solidFill>
                  <a:srgbClr val="00B0F0"/>
                </a:solidFill>
                <a:latin typeface="Times New Roman" pitchFamily="18" charset="0"/>
                <a:ea typeface="Calibri" pitchFamily="34" charset="0"/>
                <a:cs typeface="Times New Roman" pitchFamily="18" charset="0"/>
              </a:rPr>
              <a:t>2</a:t>
            </a:r>
            <a:r>
              <a:rPr lang="en-US" sz="2800" b="1" dirty="0" smtClean="0">
                <a:solidFill>
                  <a:srgbClr val="00B0F0"/>
                </a:solidFill>
                <a:latin typeface="Times New Roman" pitchFamily="18" charset="0"/>
                <a:ea typeface="Calibri" pitchFamily="34" charset="0"/>
                <a:cs typeface="Times New Roman" pitchFamily="18" charset="0"/>
              </a:rPr>
              <a:t>Cr</a:t>
            </a:r>
            <a:r>
              <a:rPr lang="en-US" sz="2800" b="1" baseline="-30000" dirty="0" smtClean="0">
                <a:solidFill>
                  <a:srgbClr val="00B0F0"/>
                </a:solidFill>
                <a:latin typeface="Times New Roman" pitchFamily="18" charset="0"/>
                <a:ea typeface="Calibri" pitchFamily="34" charset="0"/>
                <a:cs typeface="Times New Roman" pitchFamily="18" charset="0"/>
              </a:rPr>
              <a:t>2</a:t>
            </a:r>
            <a:r>
              <a:rPr lang="en-US" sz="2800" b="1" dirty="0" smtClean="0">
                <a:solidFill>
                  <a:srgbClr val="00B0F0"/>
                </a:solidFill>
                <a:latin typeface="Times New Roman" pitchFamily="18" charset="0"/>
                <a:ea typeface="Calibri" pitchFamily="34" charset="0"/>
                <a:cs typeface="Times New Roman" pitchFamily="18" charset="0"/>
              </a:rPr>
              <a:t>O</a:t>
            </a:r>
            <a:r>
              <a:rPr lang="en-US" sz="2800" b="1" baseline="-30000" dirty="0" smtClean="0">
                <a:solidFill>
                  <a:srgbClr val="00B0F0"/>
                </a:solidFill>
                <a:latin typeface="Times New Roman" pitchFamily="18" charset="0"/>
                <a:ea typeface="Calibri" pitchFamily="34" charset="0"/>
                <a:cs typeface="Times New Roman" pitchFamily="18" charset="0"/>
              </a:rPr>
              <a:t>7</a:t>
            </a:r>
            <a:r>
              <a:rPr lang="en-US" sz="2800" b="1" dirty="0" smtClean="0">
                <a:solidFill>
                  <a:srgbClr val="00B0F0"/>
                </a:solidFill>
                <a:latin typeface="Times New Roman" pitchFamily="18" charset="0"/>
                <a:ea typeface="Calibri" pitchFamily="34" charset="0"/>
                <a:cs typeface="Times New Roman" pitchFamily="18" charset="0"/>
              </a:rPr>
              <a:t>(s)</a:t>
            </a:r>
            <a:r>
              <a:rPr lang="en-US" sz="2800" b="1" baseline="-30000" dirty="0" smtClean="0">
                <a:solidFill>
                  <a:srgbClr val="00B0F0"/>
                </a:solidFill>
                <a:latin typeface="Times New Roman" pitchFamily="18" charset="0"/>
                <a:ea typeface="Calibri" pitchFamily="34" charset="0"/>
                <a:cs typeface="Times New Roman" pitchFamily="18" charset="0"/>
              </a:rPr>
              <a:t>  </a:t>
            </a:r>
            <a:r>
              <a:rPr lang="en-US" sz="2800" b="1" dirty="0" smtClean="0">
                <a:solidFill>
                  <a:srgbClr val="00B0F0"/>
                </a:solidFill>
                <a:latin typeface="Times New Roman" pitchFamily="18" charset="0"/>
                <a:ea typeface="Calibri" pitchFamily="34" charset="0"/>
                <a:cs typeface="Times New Roman" pitchFamily="18" charset="0"/>
              </a:rPr>
              <a:t>+14HCl(</a:t>
            </a:r>
            <a:r>
              <a:rPr lang="en-US" sz="2800" b="1" dirty="0" err="1" smtClean="0">
                <a:solidFill>
                  <a:srgbClr val="00B0F0"/>
                </a:solidFill>
                <a:latin typeface="Times New Roman" pitchFamily="18" charset="0"/>
                <a:ea typeface="Calibri" pitchFamily="34" charset="0"/>
                <a:cs typeface="Times New Roman" pitchFamily="18" charset="0"/>
              </a:rPr>
              <a:t>aq</a:t>
            </a:r>
            <a:r>
              <a:rPr lang="en-US" sz="2800" b="1" dirty="0" smtClean="0">
                <a:solidFill>
                  <a:srgbClr val="00B0F0"/>
                </a:solidFill>
                <a:latin typeface="Times New Roman" pitchFamily="18" charset="0"/>
                <a:ea typeface="Calibri" pitchFamily="34" charset="0"/>
                <a:cs typeface="Times New Roman" pitchFamily="18" charset="0"/>
              </a:rPr>
              <a:t>)→</a:t>
            </a:r>
          </a:p>
          <a:p>
            <a:pPr lvl="0" eaLnBrk="0" fontAlgn="base" hangingPunct="0">
              <a:spcBef>
                <a:spcPct val="0"/>
              </a:spcBef>
              <a:spcAft>
                <a:spcPct val="0"/>
              </a:spcAft>
            </a:pPr>
            <a:r>
              <a:rPr lang="en-US" sz="2800" b="1" dirty="0" smtClean="0">
                <a:solidFill>
                  <a:srgbClr val="00B0F0"/>
                </a:solidFill>
                <a:latin typeface="Times New Roman" pitchFamily="18" charset="0"/>
                <a:ea typeface="Calibri" pitchFamily="34" charset="0"/>
                <a:cs typeface="Times New Roman" pitchFamily="18" charset="0"/>
              </a:rPr>
              <a:t>	2KCl(</a:t>
            </a:r>
            <a:r>
              <a:rPr lang="en-US" sz="2800" b="1" dirty="0" err="1" smtClean="0">
                <a:solidFill>
                  <a:srgbClr val="00B0F0"/>
                </a:solidFill>
                <a:latin typeface="Times New Roman" pitchFamily="18" charset="0"/>
                <a:ea typeface="Calibri" pitchFamily="34" charset="0"/>
                <a:cs typeface="Times New Roman" pitchFamily="18" charset="0"/>
              </a:rPr>
              <a:t>aq</a:t>
            </a:r>
            <a:r>
              <a:rPr lang="en-US" sz="2800" b="1" dirty="0" smtClean="0">
                <a:solidFill>
                  <a:srgbClr val="00B0F0"/>
                </a:solidFill>
                <a:latin typeface="Times New Roman" pitchFamily="18" charset="0"/>
                <a:ea typeface="Calibri" pitchFamily="34" charset="0"/>
                <a:cs typeface="Times New Roman" pitchFamily="18" charset="0"/>
              </a:rPr>
              <a:t>) + 2Cr</a:t>
            </a:r>
            <a:r>
              <a:rPr lang="en-US" sz="2800" b="1" baseline="-30000" dirty="0" smtClean="0">
                <a:solidFill>
                  <a:srgbClr val="00B0F0"/>
                </a:solidFill>
                <a:latin typeface="Times New Roman" pitchFamily="18" charset="0"/>
                <a:ea typeface="Calibri" pitchFamily="34" charset="0"/>
                <a:cs typeface="Times New Roman" pitchFamily="18" charset="0"/>
              </a:rPr>
              <a:t>2</a:t>
            </a:r>
            <a:r>
              <a:rPr lang="en-US" sz="2800" b="1" dirty="0" smtClean="0">
                <a:solidFill>
                  <a:srgbClr val="00B0F0"/>
                </a:solidFill>
                <a:latin typeface="Times New Roman" pitchFamily="18" charset="0"/>
                <a:ea typeface="Calibri" pitchFamily="34" charset="0"/>
                <a:cs typeface="Times New Roman" pitchFamily="18" charset="0"/>
              </a:rPr>
              <a:t>Cl</a:t>
            </a:r>
            <a:r>
              <a:rPr lang="en-US" sz="2800" b="1" baseline="-30000" dirty="0" smtClean="0">
                <a:solidFill>
                  <a:srgbClr val="00B0F0"/>
                </a:solidFill>
                <a:latin typeface="Times New Roman" pitchFamily="18" charset="0"/>
                <a:ea typeface="Calibri" pitchFamily="34" charset="0"/>
                <a:cs typeface="Times New Roman" pitchFamily="18" charset="0"/>
              </a:rPr>
              <a:t>3</a:t>
            </a:r>
            <a:r>
              <a:rPr lang="en-US" sz="2800" b="1" dirty="0" smtClean="0">
                <a:solidFill>
                  <a:srgbClr val="00B0F0"/>
                </a:solidFill>
                <a:latin typeface="Times New Roman" pitchFamily="18" charset="0"/>
                <a:ea typeface="Calibri" pitchFamily="34" charset="0"/>
                <a:cs typeface="Times New Roman" pitchFamily="18" charset="0"/>
              </a:rPr>
              <a:t>(</a:t>
            </a:r>
            <a:r>
              <a:rPr lang="en-US" sz="2800" b="1" dirty="0" err="1" smtClean="0">
                <a:solidFill>
                  <a:srgbClr val="00B0F0"/>
                </a:solidFill>
                <a:latin typeface="Times New Roman" pitchFamily="18" charset="0"/>
                <a:ea typeface="Calibri" pitchFamily="34" charset="0"/>
                <a:cs typeface="Times New Roman" pitchFamily="18" charset="0"/>
              </a:rPr>
              <a:t>aq</a:t>
            </a:r>
            <a:r>
              <a:rPr lang="en-US" sz="2800" b="1" dirty="0" smtClean="0">
                <a:solidFill>
                  <a:srgbClr val="00B0F0"/>
                </a:solidFill>
                <a:latin typeface="Times New Roman" pitchFamily="18" charset="0"/>
                <a:ea typeface="Calibri" pitchFamily="34" charset="0"/>
                <a:cs typeface="Times New Roman" pitchFamily="18" charset="0"/>
              </a:rPr>
              <a:t>)</a:t>
            </a:r>
            <a:r>
              <a:rPr lang="en-US" sz="2800" b="1" baseline="-30000" dirty="0" smtClean="0">
                <a:solidFill>
                  <a:srgbClr val="00B0F0"/>
                </a:solidFill>
                <a:latin typeface="Times New Roman" pitchFamily="18" charset="0"/>
                <a:ea typeface="Calibri" pitchFamily="34" charset="0"/>
                <a:cs typeface="Times New Roman" pitchFamily="18" charset="0"/>
              </a:rPr>
              <a:t> </a:t>
            </a:r>
            <a:r>
              <a:rPr lang="en-US" sz="2800" b="1" dirty="0" smtClean="0">
                <a:solidFill>
                  <a:srgbClr val="00B0F0"/>
                </a:solidFill>
                <a:latin typeface="Times New Roman" pitchFamily="18" charset="0"/>
                <a:ea typeface="Calibri" pitchFamily="34" charset="0"/>
                <a:cs typeface="Times New Roman" pitchFamily="18" charset="0"/>
              </a:rPr>
              <a:t>+ 7H</a:t>
            </a:r>
            <a:r>
              <a:rPr lang="en-US" sz="2800" b="1" dirty="0" smtClean="0">
                <a:solidFill>
                  <a:srgbClr val="00B0F0"/>
                </a:solidFill>
                <a:latin typeface="Calibri"/>
                <a:ea typeface="Calibri" pitchFamily="34" charset="0"/>
                <a:cs typeface="Times New Roman" pitchFamily="18" charset="0"/>
              </a:rPr>
              <a:t> </a:t>
            </a:r>
            <a:r>
              <a:rPr lang="en-US" sz="2800" b="1" baseline="-30000" dirty="0" smtClean="0">
                <a:solidFill>
                  <a:srgbClr val="00B0F0"/>
                </a:solidFill>
                <a:latin typeface="Times New Roman" pitchFamily="18" charset="0"/>
                <a:ea typeface="Calibri" pitchFamily="34" charset="0"/>
                <a:cs typeface="Times New Roman" pitchFamily="18" charset="0"/>
              </a:rPr>
              <a:t>2</a:t>
            </a:r>
            <a:r>
              <a:rPr lang="en-US" sz="2800" b="1" dirty="0" smtClean="0">
                <a:solidFill>
                  <a:srgbClr val="00B0F0"/>
                </a:solidFill>
                <a:latin typeface="Times New Roman" pitchFamily="18" charset="0"/>
                <a:ea typeface="Calibri" pitchFamily="34" charset="0"/>
                <a:cs typeface="Times New Roman" pitchFamily="18" charset="0"/>
              </a:rPr>
              <a:t>O(l)  +  3Cl</a:t>
            </a:r>
            <a:r>
              <a:rPr lang="en-US" sz="2800" b="1" baseline="-30000" dirty="0" smtClean="0">
                <a:solidFill>
                  <a:srgbClr val="00B0F0"/>
                </a:solidFill>
                <a:latin typeface="Times New Roman" pitchFamily="18" charset="0"/>
                <a:ea typeface="Calibri" pitchFamily="34" charset="0"/>
                <a:cs typeface="Times New Roman" pitchFamily="18" charset="0"/>
              </a:rPr>
              <a:t>2</a:t>
            </a:r>
            <a:r>
              <a:rPr lang="en-US" sz="2800" b="1" dirty="0" smtClean="0">
                <a:solidFill>
                  <a:srgbClr val="00B0F0"/>
                </a:solidFill>
                <a:latin typeface="Times New Roman" pitchFamily="18" charset="0"/>
                <a:ea typeface="Calibri" pitchFamily="34" charset="0"/>
                <a:cs typeface="Times New Roman" pitchFamily="18" charset="0"/>
              </a:rPr>
              <a:t>(g)</a:t>
            </a:r>
          </a:p>
          <a:p>
            <a:pPr eaLnBrk="0" fontAlgn="base" hangingPunct="0">
              <a:spcBef>
                <a:spcPct val="0"/>
              </a:spcBef>
              <a:spcAft>
                <a:spcPct val="0"/>
              </a:spcAft>
            </a:pP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3</a:t>
            </a:fld>
            <a:endParaRPr lang="en-US"/>
          </a:p>
        </p:txBody>
      </p:sp>
      <p:sp>
        <p:nvSpPr>
          <p:cNvPr id="18433" name="Rectangle 1"/>
          <p:cNvSpPr>
            <a:spLocks noChangeArrowheads="1"/>
          </p:cNvSpPr>
          <p:nvPr/>
        </p:nvSpPr>
        <p:spPr bwMode="auto">
          <a:xfrm>
            <a:off x="304799" y="304800"/>
            <a:ext cx="8610601"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is the inorganic chemistry of Chlorine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compounds are very widely used in</a:t>
            </a:r>
            <a:r>
              <a:rPr kumimoji="0" lang="en-ZA"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Z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human and veterinary medicine</a:t>
            </a:r>
          </a:p>
          <a:p>
            <a:pPr marL="0" marR="0" lvl="0" indent="0" algn="l" defTabSz="914400" rtl="0" eaLnBrk="1" fontAlgn="base" latinLnBrk="0" hangingPunct="1">
              <a:lnSpc>
                <a:spcPct val="100000"/>
              </a:lnSpc>
              <a:spcBef>
                <a:spcPct val="0"/>
              </a:spcBef>
              <a:spcAft>
                <a:spcPct val="0"/>
              </a:spcAft>
              <a:buClrTx/>
              <a:buSzTx/>
              <a:buFontTx/>
              <a:buNone/>
              <a:tabLst/>
            </a:pPr>
            <a:r>
              <a:rPr kumimoji="0" lang="en-ZA"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agriculture, most herbicides use chlorine derivatives. </a:t>
            </a:r>
          </a:p>
          <a:p>
            <a:pPr lvl="0" fontAlgn="base">
              <a:spcBef>
                <a:spcPct val="0"/>
              </a:spcBef>
              <a:spcAft>
                <a:spcPct val="0"/>
              </a:spcAft>
            </a:pPr>
            <a:r>
              <a:rPr lang="en-ZA" sz="3200" dirty="0" smtClean="0">
                <a:latin typeface="Times New Roman" pitchFamily="18" charset="0"/>
                <a:ea typeface="Calibri" pitchFamily="34" charset="0"/>
                <a:cs typeface="Times New Roman" pitchFamily="18" charset="0"/>
              </a:rPr>
              <a:t>-Chlorine is a highly </a:t>
            </a:r>
            <a:r>
              <a:rPr lang="en-ZA" sz="3200" b="1" dirty="0" smtClean="0">
                <a:latin typeface="Times New Roman" pitchFamily="18" charset="0"/>
                <a:ea typeface="Calibri" pitchFamily="34" charset="0"/>
                <a:cs typeface="Times New Roman" pitchFamily="18" charset="0"/>
              </a:rPr>
              <a:t>poisonous/toxic</a:t>
            </a:r>
            <a:r>
              <a:rPr lang="en-ZA" sz="3200" u="sng" dirty="0" smtClean="0">
                <a:latin typeface="Times New Roman" pitchFamily="18" charset="0"/>
                <a:ea typeface="Calibri" pitchFamily="34" charset="0"/>
                <a:cs typeface="Times New Roman" pitchFamily="18" charset="0"/>
              </a:rPr>
              <a:t> gas</a:t>
            </a:r>
            <a:r>
              <a:rPr lang="en-ZA" sz="3200" dirty="0" smtClean="0">
                <a:latin typeface="Times New Roman" pitchFamily="18" charset="0"/>
                <a:ea typeface="Calibri" pitchFamily="34" charset="0"/>
                <a:cs typeface="Times New Roman" pitchFamily="18" charset="0"/>
              </a:rPr>
              <a:t>. </a:t>
            </a:r>
          </a:p>
          <a:p>
            <a:pPr lvl="0" fontAlgn="base">
              <a:spcBef>
                <a:spcPct val="0"/>
              </a:spcBef>
              <a:spcAft>
                <a:spcPct val="0"/>
              </a:spcAft>
            </a:pPr>
            <a:r>
              <a:rPr lang="en-ZA" sz="3200" dirty="0" smtClean="0">
                <a:latin typeface="Times New Roman" pitchFamily="18" charset="0"/>
                <a:ea typeface="Calibri" pitchFamily="34" charset="0"/>
                <a:cs typeface="Times New Roman" pitchFamily="18" charset="0"/>
              </a:rPr>
              <a:t>-Its preparation and investigative experimentation should be in:</a:t>
            </a:r>
          </a:p>
          <a:p>
            <a:pPr lvl="0" fontAlgn="base">
              <a:spcBef>
                <a:spcPct val="0"/>
              </a:spcBef>
              <a:spcAft>
                <a:spcPct val="0"/>
              </a:spcAft>
            </a:pPr>
            <a:r>
              <a:rPr lang="en-ZA" sz="3200" dirty="0" smtClean="0">
                <a:latin typeface="Times New Roman" pitchFamily="18" charset="0"/>
                <a:ea typeface="Calibri" pitchFamily="34" charset="0"/>
                <a:cs typeface="Times New Roman" pitchFamily="18" charset="0"/>
              </a:rPr>
              <a:t> 	-the </a:t>
            </a:r>
            <a:r>
              <a:rPr lang="en-ZA" sz="3200" u="sng" dirty="0" smtClean="0">
                <a:latin typeface="Times New Roman" pitchFamily="18" charset="0"/>
                <a:ea typeface="Calibri" pitchFamily="34" charset="0"/>
                <a:cs typeface="Times New Roman" pitchFamily="18" charset="0"/>
              </a:rPr>
              <a:t>open </a:t>
            </a:r>
          </a:p>
          <a:p>
            <a:pPr lvl="0" fontAlgn="base">
              <a:spcBef>
                <a:spcPct val="0"/>
              </a:spcBef>
              <a:spcAft>
                <a:spcPct val="0"/>
              </a:spcAft>
            </a:pPr>
            <a:r>
              <a:rPr lang="en-ZA" sz="3200" dirty="0" smtClean="0">
                <a:latin typeface="Times New Roman" pitchFamily="18" charset="0"/>
                <a:ea typeface="Calibri" pitchFamily="34" charset="0"/>
                <a:cs typeface="Times New Roman" pitchFamily="18" charset="0"/>
              </a:rPr>
              <a:t> 	-a </a:t>
            </a:r>
            <a:r>
              <a:rPr lang="en-ZA" sz="3200" u="sng" dirty="0" smtClean="0">
                <a:latin typeface="Times New Roman" pitchFamily="18" charset="0"/>
                <a:ea typeface="Calibri" pitchFamily="34" charset="0"/>
                <a:cs typeface="Times New Roman" pitchFamily="18" charset="0"/>
              </a:rPr>
              <a:t>fume chamber</a:t>
            </a:r>
            <a:r>
              <a:rPr lang="en-ZA" sz="3200" dirty="0" smtClean="0">
                <a:latin typeface="Times New Roman" pitchFamily="18" charset="0"/>
                <a:ea typeface="Calibri" pitchFamily="34" charset="0"/>
                <a:cs typeface="Times New Roman" pitchFamily="18" charset="0"/>
              </a:rPr>
              <a:t> </a:t>
            </a:r>
          </a:p>
          <a:p>
            <a:pPr lvl="0" fontAlgn="base">
              <a:spcBef>
                <a:spcPct val="0"/>
              </a:spcBef>
              <a:spcAft>
                <a:spcPct val="0"/>
              </a:spcAft>
            </a:pPr>
            <a:r>
              <a:rPr lang="en-ZA" sz="3200" dirty="0" smtClean="0">
                <a:latin typeface="Times New Roman" pitchFamily="18" charset="0"/>
                <a:ea typeface="Calibri" pitchFamily="34" charset="0"/>
                <a:cs typeface="Times New Roman" pitchFamily="18" charset="0"/>
              </a:rPr>
              <a:t> 	-very small amounts.</a:t>
            </a:r>
            <a:endParaRPr lang="en-ZA" sz="32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ZA"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7" presetClass="entr" presetSubtype="1" fill="hold" nodeType="afterEffect">
                                  <p:stCondLst>
                                    <p:cond delay="0"/>
                                  </p:stCondLst>
                                  <p:childTnLst>
                                    <p:set>
                                      <p:cBhvr>
                                        <p:cTn id="6" dur="1" fill="hold">
                                          <p:stCondLst>
                                            <p:cond delay="0"/>
                                          </p:stCondLst>
                                        </p:cTn>
                                        <p:tgtEl>
                                          <p:spTgt spid="18433">
                                            <p:txEl>
                                              <p:pRg st="0" end="0"/>
                                            </p:txEl>
                                          </p:spTgt>
                                        </p:tgtEl>
                                        <p:attrNameLst>
                                          <p:attrName>style.visibility</p:attrName>
                                        </p:attrNameLst>
                                      </p:cBhvr>
                                      <p:to>
                                        <p:strVal val="visible"/>
                                      </p:to>
                                    </p:set>
                                    <p:anim calcmode="lin" valueType="num">
                                      <p:cBhvr additive="base">
                                        <p:cTn id="7" dur="2000" fill="hold"/>
                                        <p:tgtEl>
                                          <p:spTgt spid="18433">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18433">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7" presetClass="entr" presetSubtype="1" fill="hold" nodeType="afterEffect">
                                  <p:stCondLst>
                                    <p:cond delay="0"/>
                                  </p:stCondLst>
                                  <p:childTnLst>
                                    <p:set>
                                      <p:cBhvr>
                                        <p:cTn id="11" dur="1" fill="hold">
                                          <p:stCondLst>
                                            <p:cond delay="0"/>
                                          </p:stCondLst>
                                        </p:cTn>
                                        <p:tgtEl>
                                          <p:spTgt spid="18433">
                                            <p:txEl>
                                              <p:pRg st="1" end="1"/>
                                            </p:txEl>
                                          </p:spTgt>
                                        </p:tgtEl>
                                        <p:attrNameLst>
                                          <p:attrName>style.visibility</p:attrName>
                                        </p:attrNameLst>
                                      </p:cBhvr>
                                      <p:to>
                                        <p:strVal val="visible"/>
                                      </p:to>
                                    </p:set>
                                    <p:anim calcmode="lin" valueType="num">
                                      <p:cBhvr additive="base">
                                        <p:cTn id="12" dur="2000" fill="hold"/>
                                        <p:tgtEl>
                                          <p:spTgt spid="18433">
                                            <p:txEl>
                                              <p:pRg st="1" end="1"/>
                                            </p:txEl>
                                          </p:spTgt>
                                        </p:tgtEl>
                                        <p:attrNameLst>
                                          <p:attrName>ppt_x</p:attrName>
                                        </p:attrNameLst>
                                      </p:cBhvr>
                                      <p:tavLst>
                                        <p:tav tm="0">
                                          <p:val>
                                            <p:strVal val="#ppt_x"/>
                                          </p:val>
                                        </p:tav>
                                        <p:tav tm="100000">
                                          <p:val>
                                            <p:strVal val="#ppt_x"/>
                                          </p:val>
                                        </p:tav>
                                      </p:tavLst>
                                    </p:anim>
                                    <p:anim calcmode="lin" valueType="num">
                                      <p:cBhvr additive="base">
                                        <p:cTn id="13" dur="2000" fill="hold"/>
                                        <p:tgtEl>
                                          <p:spTgt spid="18433">
                                            <p:txEl>
                                              <p:pRg st="1" end="1"/>
                                            </p:txEl>
                                          </p:spTgt>
                                        </p:tgtEl>
                                        <p:attrNameLst>
                                          <p:attrName>ppt_y</p:attrName>
                                        </p:attrNameLst>
                                      </p:cBhvr>
                                      <p:tavLst>
                                        <p:tav tm="0">
                                          <p:val>
                                            <p:strVal val="0-#ppt_h/2"/>
                                          </p:val>
                                        </p:tav>
                                        <p:tav tm="100000">
                                          <p:val>
                                            <p:strVal val="#ppt_y"/>
                                          </p:val>
                                        </p:tav>
                                      </p:tavLst>
                                    </p:anim>
                                  </p:childTnLst>
                                </p:cTn>
                              </p:par>
                            </p:childTnLst>
                          </p:cTn>
                        </p:par>
                        <p:par>
                          <p:cTn id="14" fill="hold">
                            <p:stCondLst>
                              <p:cond delay="4000"/>
                            </p:stCondLst>
                            <p:childTnLst>
                              <p:par>
                                <p:cTn id="15" presetID="7" presetClass="entr" presetSubtype="1" fill="hold" nodeType="afterEffect">
                                  <p:stCondLst>
                                    <p:cond delay="0"/>
                                  </p:stCondLst>
                                  <p:childTnLst>
                                    <p:set>
                                      <p:cBhvr>
                                        <p:cTn id="16" dur="1" fill="hold">
                                          <p:stCondLst>
                                            <p:cond delay="0"/>
                                          </p:stCondLst>
                                        </p:cTn>
                                        <p:tgtEl>
                                          <p:spTgt spid="18433">
                                            <p:txEl>
                                              <p:pRg st="2" end="2"/>
                                            </p:txEl>
                                          </p:spTgt>
                                        </p:tgtEl>
                                        <p:attrNameLst>
                                          <p:attrName>style.visibility</p:attrName>
                                        </p:attrNameLst>
                                      </p:cBhvr>
                                      <p:to>
                                        <p:strVal val="visible"/>
                                      </p:to>
                                    </p:set>
                                    <p:anim calcmode="lin" valueType="num">
                                      <p:cBhvr additive="base">
                                        <p:cTn id="17" dur="2000" fill="hold"/>
                                        <p:tgtEl>
                                          <p:spTgt spid="18433">
                                            <p:txEl>
                                              <p:pRg st="2" end="2"/>
                                            </p:txEl>
                                          </p:spTgt>
                                        </p:tgtEl>
                                        <p:attrNameLst>
                                          <p:attrName>ppt_x</p:attrName>
                                        </p:attrNameLst>
                                      </p:cBhvr>
                                      <p:tavLst>
                                        <p:tav tm="0">
                                          <p:val>
                                            <p:strVal val="#ppt_x"/>
                                          </p:val>
                                        </p:tav>
                                        <p:tav tm="100000">
                                          <p:val>
                                            <p:strVal val="#ppt_x"/>
                                          </p:val>
                                        </p:tav>
                                      </p:tavLst>
                                    </p:anim>
                                    <p:anim calcmode="lin" valueType="num">
                                      <p:cBhvr additive="base">
                                        <p:cTn id="18" dur="2000" fill="hold"/>
                                        <p:tgtEl>
                                          <p:spTgt spid="18433">
                                            <p:txEl>
                                              <p:pRg st="2" end="2"/>
                                            </p:txEl>
                                          </p:spTgt>
                                        </p:tgtEl>
                                        <p:attrNameLst>
                                          <p:attrName>ppt_y</p:attrName>
                                        </p:attrNameLst>
                                      </p:cBhvr>
                                      <p:tavLst>
                                        <p:tav tm="0">
                                          <p:val>
                                            <p:strVal val="0-#ppt_h/2"/>
                                          </p:val>
                                        </p:tav>
                                        <p:tav tm="100000">
                                          <p:val>
                                            <p:strVal val="#ppt_y"/>
                                          </p:val>
                                        </p:tav>
                                      </p:tavLst>
                                    </p:anim>
                                  </p:childTnLst>
                                </p:cTn>
                              </p:par>
                            </p:childTnLst>
                          </p:cTn>
                        </p:par>
                        <p:par>
                          <p:cTn id="19" fill="hold">
                            <p:stCondLst>
                              <p:cond delay="6000"/>
                            </p:stCondLst>
                            <p:childTnLst>
                              <p:par>
                                <p:cTn id="20" presetID="7" presetClass="entr" presetSubtype="1" fill="hold" nodeType="afterEffect">
                                  <p:stCondLst>
                                    <p:cond delay="0"/>
                                  </p:stCondLst>
                                  <p:childTnLst>
                                    <p:set>
                                      <p:cBhvr>
                                        <p:cTn id="21" dur="1" fill="hold">
                                          <p:stCondLst>
                                            <p:cond delay="0"/>
                                          </p:stCondLst>
                                        </p:cTn>
                                        <p:tgtEl>
                                          <p:spTgt spid="18433">
                                            <p:txEl>
                                              <p:pRg st="3" end="3"/>
                                            </p:txEl>
                                          </p:spTgt>
                                        </p:tgtEl>
                                        <p:attrNameLst>
                                          <p:attrName>style.visibility</p:attrName>
                                        </p:attrNameLst>
                                      </p:cBhvr>
                                      <p:to>
                                        <p:strVal val="visible"/>
                                      </p:to>
                                    </p:set>
                                    <p:anim calcmode="lin" valueType="num">
                                      <p:cBhvr additive="base">
                                        <p:cTn id="22" dur="2000" fill="hold"/>
                                        <p:tgtEl>
                                          <p:spTgt spid="18433">
                                            <p:txEl>
                                              <p:pRg st="3" end="3"/>
                                            </p:txEl>
                                          </p:spTgt>
                                        </p:tgtEl>
                                        <p:attrNameLst>
                                          <p:attrName>ppt_x</p:attrName>
                                        </p:attrNameLst>
                                      </p:cBhvr>
                                      <p:tavLst>
                                        <p:tav tm="0">
                                          <p:val>
                                            <p:strVal val="#ppt_x"/>
                                          </p:val>
                                        </p:tav>
                                        <p:tav tm="100000">
                                          <p:val>
                                            <p:strVal val="#ppt_x"/>
                                          </p:val>
                                        </p:tav>
                                      </p:tavLst>
                                    </p:anim>
                                    <p:anim calcmode="lin" valueType="num">
                                      <p:cBhvr additive="base">
                                        <p:cTn id="23" dur="2000" fill="hold"/>
                                        <p:tgtEl>
                                          <p:spTgt spid="18433">
                                            <p:txEl>
                                              <p:pRg st="3" end="3"/>
                                            </p:txEl>
                                          </p:spTgt>
                                        </p:tgtEl>
                                        <p:attrNameLst>
                                          <p:attrName>ppt_y</p:attrName>
                                        </p:attrNameLst>
                                      </p:cBhvr>
                                      <p:tavLst>
                                        <p:tav tm="0">
                                          <p:val>
                                            <p:strVal val="0-#ppt_h/2"/>
                                          </p:val>
                                        </p:tav>
                                        <p:tav tm="100000">
                                          <p:val>
                                            <p:strVal val="#ppt_y"/>
                                          </p:val>
                                        </p:tav>
                                      </p:tavLst>
                                    </p:anim>
                                  </p:childTnLst>
                                </p:cTn>
                              </p:par>
                            </p:childTnLst>
                          </p:cTn>
                        </p:par>
                        <p:par>
                          <p:cTn id="24" fill="hold">
                            <p:stCondLst>
                              <p:cond delay="8000"/>
                            </p:stCondLst>
                            <p:childTnLst>
                              <p:par>
                                <p:cTn id="25" presetID="7" presetClass="entr" presetSubtype="1" fill="hold" nodeType="afterEffect">
                                  <p:stCondLst>
                                    <p:cond delay="0"/>
                                  </p:stCondLst>
                                  <p:childTnLst>
                                    <p:set>
                                      <p:cBhvr>
                                        <p:cTn id="26" dur="1" fill="hold">
                                          <p:stCondLst>
                                            <p:cond delay="0"/>
                                          </p:stCondLst>
                                        </p:cTn>
                                        <p:tgtEl>
                                          <p:spTgt spid="18433">
                                            <p:txEl>
                                              <p:pRg st="4" end="4"/>
                                            </p:txEl>
                                          </p:spTgt>
                                        </p:tgtEl>
                                        <p:attrNameLst>
                                          <p:attrName>style.visibility</p:attrName>
                                        </p:attrNameLst>
                                      </p:cBhvr>
                                      <p:to>
                                        <p:strVal val="visible"/>
                                      </p:to>
                                    </p:set>
                                    <p:anim calcmode="lin" valueType="num">
                                      <p:cBhvr additive="base">
                                        <p:cTn id="27" dur="2000" fill="hold"/>
                                        <p:tgtEl>
                                          <p:spTgt spid="18433">
                                            <p:txEl>
                                              <p:pRg st="4" end="4"/>
                                            </p:txEl>
                                          </p:spTgt>
                                        </p:tgtEl>
                                        <p:attrNameLst>
                                          <p:attrName>ppt_x</p:attrName>
                                        </p:attrNameLst>
                                      </p:cBhvr>
                                      <p:tavLst>
                                        <p:tav tm="0">
                                          <p:val>
                                            <p:strVal val="#ppt_x"/>
                                          </p:val>
                                        </p:tav>
                                        <p:tav tm="100000">
                                          <p:val>
                                            <p:strVal val="#ppt_x"/>
                                          </p:val>
                                        </p:tav>
                                      </p:tavLst>
                                    </p:anim>
                                    <p:anim calcmode="lin" valueType="num">
                                      <p:cBhvr additive="base">
                                        <p:cTn id="28" dur="2000" fill="hold"/>
                                        <p:tgtEl>
                                          <p:spTgt spid="18433">
                                            <p:txEl>
                                              <p:pRg st="4" end="4"/>
                                            </p:txEl>
                                          </p:spTgt>
                                        </p:tgtEl>
                                        <p:attrNameLst>
                                          <p:attrName>ppt_y</p:attrName>
                                        </p:attrNameLst>
                                      </p:cBhvr>
                                      <p:tavLst>
                                        <p:tav tm="0">
                                          <p:val>
                                            <p:strVal val="0-#ppt_h/2"/>
                                          </p:val>
                                        </p:tav>
                                        <p:tav tm="100000">
                                          <p:val>
                                            <p:strVal val="#ppt_y"/>
                                          </p:val>
                                        </p:tav>
                                      </p:tavLst>
                                    </p:anim>
                                  </p:childTnLst>
                                </p:cTn>
                              </p:par>
                            </p:childTnLst>
                          </p:cTn>
                        </p:par>
                        <p:par>
                          <p:cTn id="29" fill="hold">
                            <p:stCondLst>
                              <p:cond delay="10000"/>
                            </p:stCondLst>
                            <p:childTnLst>
                              <p:par>
                                <p:cTn id="30" presetID="7" presetClass="entr" presetSubtype="1" fill="hold" nodeType="afterEffect">
                                  <p:stCondLst>
                                    <p:cond delay="0"/>
                                  </p:stCondLst>
                                  <p:childTnLst>
                                    <p:set>
                                      <p:cBhvr>
                                        <p:cTn id="31" dur="1" fill="hold">
                                          <p:stCondLst>
                                            <p:cond delay="0"/>
                                          </p:stCondLst>
                                        </p:cTn>
                                        <p:tgtEl>
                                          <p:spTgt spid="18433">
                                            <p:txEl>
                                              <p:pRg st="5" end="5"/>
                                            </p:txEl>
                                          </p:spTgt>
                                        </p:tgtEl>
                                        <p:attrNameLst>
                                          <p:attrName>style.visibility</p:attrName>
                                        </p:attrNameLst>
                                      </p:cBhvr>
                                      <p:to>
                                        <p:strVal val="visible"/>
                                      </p:to>
                                    </p:set>
                                    <p:anim calcmode="lin" valueType="num">
                                      <p:cBhvr additive="base">
                                        <p:cTn id="32" dur="2000" fill="hold"/>
                                        <p:tgtEl>
                                          <p:spTgt spid="18433">
                                            <p:txEl>
                                              <p:pRg st="5" end="5"/>
                                            </p:txEl>
                                          </p:spTgt>
                                        </p:tgtEl>
                                        <p:attrNameLst>
                                          <p:attrName>ppt_x</p:attrName>
                                        </p:attrNameLst>
                                      </p:cBhvr>
                                      <p:tavLst>
                                        <p:tav tm="0">
                                          <p:val>
                                            <p:strVal val="#ppt_x"/>
                                          </p:val>
                                        </p:tav>
                                        <p:tav tm="100000">
                                          <p:val>
                                            <p:strVal val="#ppt_x"/>
                                          </p:val>
                                        </p:tav>
                                      </p:tavLst>
                                    </p:anim>
                                    <p:anim calcmode="lin" valueType="num">
                                      <p:cBhvr additive="base">
                                        <p:cTn id="33" dur="2000" fill="hold"/>
                                        <p:tgtEl>
                                          <p:spTgt spid="18433">
                                            <p:txEl>
                                              <p:pRg st="5" end="5"/>
                                            </p:txEl>
                                          </p:spTgt>
                                        </p:tgtEl>
                                        <p:attrNameLst>
                                          <p:attrName>ppt_y</p:attrName>
                                        </p:attrNameLst>
                                      </p:cBhvr>
                                      <p:tavLst>
                                        <p:tav tm="0">
                                          <p:val>
                                            <p:strVal val="0-#ppt_h/2"/>
                                          </p:val>
                                        </p:tav>
                                        <p:tav tm="100000">
                                          <p:val>
                                            <p:strVal val="#ppt_y"/>
                                          </p:val>
                                        </p:tav>
                                      </p:tavLst>
                                    </p:anim>
                                  </p:childTnLst>
                                </p:cTn>
                              </p:par>
                            </p:childTnLst>
                          </p:cTn>
                        </p:par>
                        <p:par>
                          <p:cTn id="34" fill="hold">
                            <p:stCondLst>
                              <p:cond delay="12000"/>
                            </p:stCondLst>
                            <p:childTnLst>
                              <p:par>
                                <p:cTn id="35" presetID="7" presetClass="entr" presetSubtype="1" fill="hold" nodeType="afterEffect">
                                  <p:stCondLst>
                                    <p:cond delay="0"/>
                                  </p:stCondLst>
                                  <p:childTnLst>
                                    <p:set>
                                      <p:cBhvr>
                                        <p:cTn id="36" dur="1" fill="hold">
                                          <p:stCondLst>
                                            <p:cond delay="0"/>
                                          </p:stCondLst>
                                        </p:cTn>
                                        <p:tgtEl>
                                          <p:spTgt spid="18433">
                                            <p:txEl>
                                              <p:pRg st="6" end="6"/>
                                            </p:txEl>
                                          </p:spTgt>
                                        </p:tgtEl>
                                        <p:attrNameLst>
                                          <p:attrName>style.visibility</p:attrName>
                                        </p:attrNameLst>
                                      </p:cBhvr>
                                      <p:to>
                                        <p:strVal val="visible"/>
                                      </p:to>
                                    </p:set>
                                    <p:anim calcmode="lin" valueType="num">
                                      <p:cBhvr additive="base">
                                        <p:cTn id="37" dur="2000" fill="hold"/>
                                        <p:tgtEl>
                                          <p:spTgt spid="18433">
                                            <p:txEl>
                                              <p:pRg st="6" end="6"/>
                                            </p:txEl>
                                          </p:spTgt>
                                        </p:tgtEl>
                                        <p:attrNameLst>
                                          <p:attrName>ppt_x</p:attrName>
                                        </p:attrNameLst>
                                      </p:cBhvr>
                                      <p:tavLst>
                                        <p:tav tm="0">
                                          <p:val>
                                            <p:strVal val="#ppt_x"/>
                                          </p:val>
                                        </p:tav>
                                        <p:tav tm="100000">
                                          <p:val>
                                            <p:strVal val="#ppt_x"/>
                                          </p:val>
                                        </p:tav>
                                      </p:tavLst>
                                    </p:anim>
                                    <p:anim calcmode="lin" valueType="num">
                                      <p:cBhvr additive="base">
                                        <p:cTn id="38" dur="2000" fill="hold"/>
                                        <p:tgtEl>
                                          <p:spTgt spid="18433">
                                            <p:txEl>
                                              <p:pRg st="6" end="6"/>
                                            </p:txEl>
                                          </p:spTgt>
                                        </p:tgtEl>
                                        <p:attrNameLst>
                                          <p:attrName>ppt_y</p:attrName>
                                        </p:attrNameLst>
                                      </p:cBhvr>
                                      <p:tavLst>
                                        <p:tav tm="0">
                                          <p:val>
                                            <p:strVal val="0-#ppt_h/2"/>
                                          </p:val>
                                        </p:tav>
                                        <p:tav tm="100000">
                                          <p:val>
                                            <p:strVal val="#ppt_y"/>
                                          </p:val>
                                        </p:tav>
                                      </p:tavLst>
                                    </p:anim>
                                  </p:childTnLst>
                                </p:cTn>
                              </p:par>
                            </p:childTnLst>
                          </p:cTn>
                        </p:par>
                        <p:par>
                          <p:cTn id="39" fill="hold">
                            <p:stCondLst>
                              <p:cond delay="14000"/>
                            </p:stCondLst>
                            <p:childTnLst>
                              <p:par>
                                <p:cTn id="40" presetID="7" presetClass="entr" presetSubtype="1" fill="hold" nodeType="afterEffect">
                                  <p:stCondLst>
                                    <p:cond delay="0"/>
                                  </p:stCondLst>
                                  <p:childTnLst>
                                    <p:set>
                                      <p:cBhvr>
                                        <p:cTn id="41" dur="1" fill="hold">
                                          <p:stCondLst>
                                            <p:cond delay="0"/>
                                          </p:stCondLst>
                                        </p:cTn>
                                        <p:tgtEl>
                                          <p:spTgt spid="18433">
                                            <p:txEl>
                                              <p:pRg st="7" end="7"/>
                                            </p:txEl>
                                          </p:spTgt>
                                        </p:tgtEl>
                                        <p:attrNameLst>
                                          <p:attrName>style.visibility</p:attrName>
                                        </p:attrNameLst>
                                      </p:cBhvr>
                                      <p:to>
                                        <p:strVal val="visible"/>
                                      </p:to>
                                    </p:set>
                                    <p:anim calcmode="lin" valueType="num">
                                      <p:cBhvr additive="base">
                                        <p:cTn id="42" dur="2000" fill="hold"/>
                                        <p:tgtEl>
                                          <p:spTgt spid="18433">
                                            <p:txEl>
                                              <p:pRg st="7" end="7"/>
                                            </p:txEl>
                                          </p:spTgt>
                                        </p:tgtEl>
                                        <p:attrNameLst>
                                          <p:attrName>ppt_x</p:attrName>
                                        </p:attrNameLst>
                                      </p:cBhvr>
                                      <p:tavLst>
                                        <p:tav tm="0">
                                          <p:val>
                                            <p:strVal val="#ppt_x"/>
                                          </p:val>
                                        </p:tav>
                                        <p:tav tm="100000">
                                          <p:val>
                                            <p:strVal val="#ppt_x"/>
                                          </p:val>
                                        </p:tav>
                                      </p:tavLst>
                                    </p:anim>
                                    <p:anim calcmode="lin" valueType="num">
                                      <p:cBhvr additive="base">
                                        <p:cTn id="43" dur="2000" fill="hold"/>
                                        <p:tgtEl>
                                          <p:spTgt spid="18433">
                                            <p:txEl>
                                              <p:pRg st="7" end="7"/>
                                            </p:txEl>
                                          </p:spTgt>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30</a:t>
            </a:fld>
            <a:endParaRPr lang="en-US"/>
          </a:p>
        </p:txBody>
      </p:sp>
      <p:sp>
        <p:nvSpPr>
          <p:cNvPr id="45057" name="Rectangle 1"/>
          <p:cNvSpPr>
            <a:spLocks noChangeArrowheads="1"/>
          </p:cNvSpPr>
          <p:nvPr/>
        </p:nvSpPr>
        <p:spPr bwMode="auto">
          <a:xfrm>
            <a:off x="381000" y="0"/>
            <a:ext cx="8763000" cy="69249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3. Na</a:t>
            </a:r>
            <a:r>
              <a:rPr kumimoji="0" lang="en-US" sz="2800" b="1"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Cr</a:t>
            </a:r>
            <a:r>
              <a:rPr kumimoji="0" lang="en-US" sz="2800" b="1"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O</a:t>
            </a:r>
            <a:r>
              <a:rPr kumimoji="0" lang="en-US" sz="2800" b="1"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7</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(s)</a:t>
            </a:r>
            <a:r>
              <a:rPr kumimoji="0" lang="en-US" sz="2800" b="1"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+ 14HCl(</a:t>
            </a:r>
            <a:r>
              <a:rPr kumimoji="0" lang="en-US" sz="28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aq</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2NaCl(</a:t>
            </a:r>
            <a:r>
              <a:rPr kumimoji="0" lang="en-US" sz="28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aq</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CrCl</a:t>
            </a:r>
            <a:r>
              <a:rPr kumimoji="0" lang="en-US" sz="2800" b="1"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3 </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aq</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)+ 7H</a:t>
            </a:r>
            <a:r>
              <a:rPr kumimoji="0" lang="en-US" sz="2800" b="1"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O(l) + 3Cl</a:t>
            </a:r>
            <a:r>
              <a:rPr kumimoji="0" lang="en-US" sz="2800" b="1" i="0" u="none" strike="noStrike" cap="none" normalizeH="0" baseline="-30000" dirty="0" smtClean="0">
                <a:ln>
                  <a:noFill/>
                </a:ln>
                <a:solidFill>
                  <a:srgbClr val="00B05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4.PbO</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+ 4HCl(</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PbCl</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Cl</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2H</a:t>
            </a:r>
            <a:r>
              <a:rPr kumimoji="0" lang="en-US" sz="28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5.MnO</a:t>
            </a:r>
            <a:r>
              <a:rPr kumimoji="0" lang="en-US" sz="28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(s)+  4HCl (</a:t>
            </a:r>
            <a:r>
              <a:rPr kumimoji="0" lang="en-US" sz="28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aq</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a:t>
            </a:r>
          </a:p>
          <a:p>
            <a:pPr marL="0" marR="0" lvl="0" indent="0" algn="l" defTabSz="914400" rtl="0" eaLnBrk="0" fontAlgn="base" latinLnBrk="0" hangingPunct="0">
              <a:lnSpc>
                <a:spcPct val="100000"/>
              </a:lnSpc>
              <a:spcBef>
                <a:spcPct val="0"/>
              </a:spcBef>
              <a:spcAft>
                <a:spcPct val="0"/>
              </a:spcAft>
              <a:buClrTx/>
              <a:buSzTx/>
              <a:buFontTx/>
              <a:buNone/>
              <a:tabLst/>
            </a:pPr>
            <a:r>
              <a:rPr lang="en-US" sz="2800" b="1" dirty="0" smtClean="0">
                <a:solidFill>
                  <a:srgbClr val="002060"/>
                </a:solidFill>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MnCl</a:t>
            </a:r>
            <a:r>
              <a:rPr kumimoji="0" lang="en-US" sz="28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aq</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  Cl</a:t>
            </a:r>
            <a:r>
              <a:rPr kumimoji="0" lang="en-US" sz="2800" b="1" i="0" u="none" strike="noStrike" cap="none" normalizeH="0" baseline="0" dirty="0" smtClean="0">
                <a:ln>
                  <a:noFill/>
                </a:ln>
                <a:solidFill>
                  <a:srgbClr val="002060"/>
                </a:solidFill>
                <a:effectLst/>
                <a:latin typeface="Calibri"/>
                <a:ea typeface="Calibri" pitchFamily="34" charset="0"/>
                <a:cs typeface="Times New Roman" pitchFamily="18" charset="0"/>
              </a:rPr>
              <a:t>­</a:t>
            </a:r>
            <a:r>
              <a:rPr kumimoji="0" lang="en-US" sz="28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(g) + 2H</a:t>
            </a:r>
            <a:r>
              <a:rPr kumimoji="0" lang="en-US" sz="2800" b="1" i="0" u="none" strike="noStrike" cap="none" normalizeH="0" baseline="-30000" dirty="0" smtClean="0">
                <a:ln>
                  <a:noFill/>
                </a:ln>
                <a:solidFill>
                  <a:srgbClr val="002060"/>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O(l)</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endParaRPr>
          </a:p>
          <a:p>
            <a:pPr lvl="0" fontAlgn="base">
              <a:spcBef>
                <a:spcPct val="0"/>
              </a:spcBef>
              <a:spcAft>
                <a:spcPct val="0"/>
              </a:spcAft>
            </a:pPr>
            <a:r>
              <a:rPr lang="en-US" sz="2800" dirty="0" smtClean="0">
                <a:latin typeface="Times New Roman" pitchFamily="18" charset="0"/>
                <a:ea typeface="Calibri" pitchFamily="34" charset="0"/>
                <a:cs typeface="Times New Roman" pitchFamily="18" charset="0"/>
              </a:rPr>
              <a:t> (b) Why is Hydrochloric acid used in all the above cases?</a:t>
            </a:r>
          </a:p>
          <a:p>
            <a:pPr lvl="0" fontAlgn="base">
              <a:spcBef>
                <a:spcPct val="0"/>
              </a:spcBef>
              <a:spcAft>
                <a:spcPct val="0"/>
              </a:spcAft>
            </a:pPr>
            <a:endParaRPr lang="en-US" sz="8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n-US" sz="2800" b="1" dirty="0" smtClean="0">
                <a:latin typeface="Times New Roman" pitchFamily="18" charset="0"/>
                <a:ea typeface="Calibri" pitchFamily="34" charset="0"/>
                <a:cs typeface="Times New Roman" pitchFamily="18" charset="0"/>
              </a:rPr>
              <a:t>Oxidizing agents KMnO</a:t>
            </a:r>
            <a:r>
              <a:rPr lang="en-US" sz="2800" b="1" baseline="-30000" dirty="0" smtClean="0">
                <a:latin typeface="Times New Roman" pitchFamily="18" charset="0"/>
                <a:ea typeface="Calibri" pitchFamily="34" charset="0"/>
                <a:cs typeface="Times New Roman" pitchFamily="18" charset="0"/>
              </a:rPr>
              <a:t>4 </a:t>
            </a:r>
            <a:r>
              <a:rPr lang="en-US" sz="2800" b="1" dirty="0" smtClean="0">
                <a:latin typeface="Times New Roman" pitchFamily="18" charset="0"/>
                <a:ea typeface="Calibri" pitchFamily="34" charset="0"/>
                <a:cs typeface="Times New Roman" pitchFamily="18" charset="0"/>
              </a:rPr>
              <a:t>/PbO</a:t>
            </a:r>
            <a:r>
              <a:rPr lang="en-US" sz="2800" b="1" baseline="-30000" dirty="0" smtClean="0">
                <a:latin typeface="Times New Roman" pitchFamily="18" charset="0"/>
                <a:ea typeface="Calibri" pitchFamily="34" charset="0"/>
                <a:cs typeface="Times New Roman" pitchFamily="18" charset="0"/>
              </a:rPr>
              <a:t>2 </a:t>
            </a:r>
            <a:r>
              <a:rPr lang="en-US" sz="2800" b="1" dirty="0" smtClean="0">
                <a:latin typeface="Times New Roman" pitchFamily="18" charset="0"/>
                <a:ea typeface="Calibri" pitchFamily="34" charset="0"/>
                <a:cs typeface="Times New Roman" pitchFamily="18" charset="0"/>
              </a:rPr>
              <a:t>/MnO</a:t>
            </a:r>
            <a:r>
              <a:rPr lang="en-US" sz="2800" b="1" baseline="-30000" dirty="0" smtClean="0">
                <a:latin typeface="Times New Roman" pitchFamily="18" charset="0"/>
                <a:ea typeface="Calibri" pitchFamily="34" charset="0"/>
                <a:cs typeface="Times New Roman" pitchFamily="18" charset="0"/>
              </a:rPr>
              <a:t>2 </a:t>
            </a:r>
            <a:r>
              <a:rPr lang="en-US" sz="2800" b="1" dirty="0" smtClean="0">
                <a:latin typeface="Times New Roman" pitchFamily="18" charset="0"/>
                <a:ea typeface="Calibri" pitchFamily="34" charset="0"/>
                <a:cs typeface="Times New Roman" pitchFamily="18" charset="0"/>
              </a:rPr>
              <a:t>/K</a:t>
            </a:r>
            <a:r>
              <a:rPr lang="en-US" sz="2800" b="1" baseline="-30000" dirty="0" smtClean="0">
                <a:latin typeface="Times New Roman" pitchFamily="18" charset="0"/>
                <a:ea typeface="Calibri" pitchFamily="34" charset="0"/>
                <a:cs typeface="Times New Roman" pitchFamily="18" charset="0"/>
              </a:rPr>
              <a:t>2</a:t>
            </a:r>
            <a:r>
              <a:rPr lang="en-US" sz="2800" b="1" dirty="0" smtClean="0">
                <a:latin typeface="Times New Roman" pitchFamily="18" charset="0"/>
                <a:ea typeface="Calibri" pitchFamily="34" charset="0"/>
                <a:cs typeface="Times New Roman" pitchFamily="18" charset="0"/>
              </a:rPr>
              <a:t>Cr</a:t>
            </a:r>
            <a:r>
              <a:rPr lang="en-US" sz="2800" b="1" baseline="-30000" dirty="0" smtClean="0">
                <a:latin typeface="Times New Roman" pitchFamily="18" charset="0"/>
                <a:ea typeface="Calibri" pitchFamily="34" charset="0"/>
                <a:cs typeface="Times New Roman" pitchFamily="18" charset="0"/>
              </a:rPr>
              <a:t>2</a:t>
            </a:r>
            <a:r>
              <a:rPr lang="en-US" sz="2800" b="1" dirty="0" smtClean="0">
                <a:latin typeface="Times New Roman" pitchFamily="18" charset="0"/>
                <a:ea typeface="Calibri" pitchFamily="34" charset="0"/>
                <a:cs typeface="Times New Roman" pitchFamily="18" charset="0"/>
              </a:rPr>
              <a:t>O</a:t>
            </a:r>
            <a:r>
              <a:rPr lang="en-US" sz="2800" b="1" baseline="-30000" dirty="0" smtClean="0">
                <a:latin typeface="Times New Roman" pitchFamily="18" charset="0"/>
                <a:ea typeface="Calibri" pitchFamily="34" charset="0"/>
                <a:cs typeface="Times New Roman" pitchFamily="18" charset="0"/>
              </a:rPr>
              <a:t>7 </a:t>
            </a:r>
            <a:r>
              <a:rPr lang="en-US" sz="2800" b="1" dirty="0" smtClean="0">
                <a:latin typeface="Times New Roman" pitchFamily="18" charset="0"/>
                <a:ea typeface="Calibri" pitchFamily="34" charset="0"/>
                <a:cs typeface="Times New Roman" pitchFamily="18" charset="0"/>
              </a:rPr>
              <a:t> /Na</a:t>
            </a:r>
            <a:r>
              <a:rPr lang="en-US" sz="2800" b="1" baseline="-30000" dirty="0" smtClean="0">
                <a:latin typeface="Times New Roman" pitchFamily="18" charset="0"/>
                <a:ea typeface="Calibri" pitchFamily="34" charset="0"/>
                <a:cs typeface="Times New Roman" pitchFamily="18" charset="0"/>
              </a:rPr>
              <a:t>2</a:t>
            </a:r>
            <a:r>
              <a:rPr lang="en-US" sz="2800" b="1" dirty="0" smtClean="0">
                <a:latin typeface="Times New Roman" pitchFamily="18" charset="0"/>
                <a:ea typeface="Calibri" pitchFamily="34" charset="0"/>
                <a:cs typeface="Times New Roman" pitchFamily="18" charset="0"/>
              </a:rPr>
              <a:t>Cr</a:t>
            </a:r>
            <a:r>
              <a:rPr lang="en-US" sz="2800" b="1" baseline="-30000" dirty="0" smtClean="0">
                <a:latin typeface="Times New Roman" pitchFamily="18" charset="0"/>
                <a:ea typeface="Calibri" pitchFamily="34" charset="0"/>
                <a:cs typeface="Times New Roman" pitchFamily="18" charset="0"/>
              </a:rPr>
              <a:t>2</a:t>
            </a:r>
            <a:r>
              <a:rPr lang="en-US" sz="2800" b="1" dirty="0" smtClean="0">
                <a:latin typeface="Times New Roman" pitchFamily="18" charset="0"/>
                <a:ea typeface="Calibri" pitchFamily="34" charset="0"/>
                <a:cs typeface="Times New Roman" pitchFamily="18" charset="0"/>
              </a:rPr>
              <a:t>O</a:t>
            </a:r>
            <a:r>
              <a:rPr lang="en-US" sz="2800" b="1" baseline="-30000" dirty="0" smtClean="0">
                <a:latin typeface="Times New Roman" pitchFamily="18" charset="0"/>
                <a:ea typeface="Calibri" pitchFamily="34" charset="0"/>
                <a:cs typeface="Times New Roman" pitchFamily="18" charset="0"/>
              </a:rPr>
              <a:t>7  </a:t>
            </a:r>
            <a:r>
              <a:rPr lang="en-US" sz="2800" b="1" dirty="0" smtClean="0">
                <a:latin typeface="Times New Roman" pitchFamily="18" charset="0"/>
                <a:ea typeface="Calibri" pitchFamily="34" charset="0"/>
                <a:cs typeface="Times New Roman" pitchFamily="18" charset="0"/>
              </a:rPr>
              <a:t>readily oxidize hydrochloric acid to chlorine themselves reduced to their chlorides. </a:t>
            </a:r>
            <a:endParaRPr lang="en-US" sz="2800" dirty="0" smtClean="0">
              <a:latin typeface="Times New Roman" pitchFamily="18" charset="0"/>
              <a:cs typeface="Times New Roman" pitchFamily="18" charset="0"/>
            </a:endParaRPr>
          </a:p>
          <a:p>
            <a:pPr lvl="0" eaLnBrk="0" fontAlgn="base" hangingPunct="0">
              <a:spcBef>
                <a:spcPct val="0"/>
              </a:spcBef>
              <a:spcAft>
                <a:spcPct val="0"/>
              </a:spcAft>
            </a:pPr>
            <a:r>
              <a:rPr lang="en-US" sz="2800" b="1" dirty="0" smtClean="0">
                <a:latin typeface="Times New Roman" pitchFamily="18" charset="0"/>
                <a:ea typeface="Calibri" pitchFamily="34" charset="0"/>
                <a:cs typeface="Times New Roman" pitchFamily="18" charset="0"/>
              </a:rPr>
              <a:t>Generally:</a:t>
            </a:r>
            <a:endParaRPr lang="en-US" sz="2800" dirty="0" smtClean="0">
              <a:latin typeface="Times New Roman" pitchFamily="18" charset="0"/>
              <a:cs typeface="Times New Roman" pitchFamily="18" charset="0"/>
            </a:endParaRPr>
          </a:p>
          <a:p>
            <a:pPr lvl="0" eaLnBrk="0" fontAlgn="base" hangingPunct="0">
              <a:spcBef>
                <a:spcPct val="0"/>
              </a:spcBef>
              <a:spcAft>
                <a:spcPct val="0"/>
              </a:spcAft>
            </a:pPr>
            <a:r>
              <a:rPr lang="en-US" sz="2800" b="1" dirty="0" smtClean="0">
                <a:latin typeface="Times New Roman" pitchFamily="18" charset="0"/>
                <a:ea typeface="Calibri" pitchFamily="34" charset="0"/>
                <a:cs typeface="Times New Roman" pitchFamily="18" charset="0"/>
              </a:rPr>
              <a:t>2HCl (</a:t>
            </a:r>
            <a:r>
              <a:rPr lang="en-US" sz="2800" b="1" dirty="0" err="1" smtClean="0">
                <a:latin typeface="Times New Roman" pitchFamily="18" charset="0"/>
                <a:ea typeface="Calibri" pitchFamily="34" charset="0"/>
                <a:cs typeface="Times New Roman" pitchFamily="18" charset="0"/>
              </a:rPr>
              <a:t>aq</a:t>
            </a:r>
            <a:r>
              <a:rPr lang="en-US" sz="2800" b="1" dirty="0" smtClean="0">
                <a:latin typeface="Times New Roman" pitchFamily="18" charset="0"/>
                <a:ea typeface="Calibri" pitchFamily="34" charset="0"/>
                <a:cs typeface="Times New Roman" pitchFamily="18" charset="0"/>
              </a:rPr>
              <a:t>) 	   +      [O]         → 	Cl</a:t>
            </a:r>
            <a:r>
              <a:rPr lang="en-US" sz="2800" b="1" baseline="-30000" dirty="0" smtClean="0">
                <a:latin typeface="Times New Roman" pitchFamily="18" charset="0"/>
                <a:ea typeface="Calibri" pitchFamily="34" charset="0"/>
                <a:cs typeface="Times New Roman" pitchFamily="18" charset="0"/>
              </a:rPr>
              <a:t>2</a:t>
            </a:r>
            <a:r>
              <a:rPr lang="en-US" sz="2800" b="1" dirty="0" smtClean="0">
                <a:latin typeface="Times New Roman" pitchFamily="18" charset="0"/>
                <a:ea typeface="Calibri" pitchFamily="34" charset="0"/>
                <a:cs typeface="Times New Roman" pitchFamily="18" charset="0"/>
              </a:rPr>
              <a:t> (g)    +H</a:t>
            </a:r>
            <a:r>
              <a:rPr lang="en-US" sz="2800" b="1" baseline="-30000" dirty="0" smtClean="0">
                <a:latin typeface="Times New Roman" pitchFamily="18" charset="0"/>
                <a:ea typeface="Calibri" pitchFamily="34" charset="0"/>
                <a:cs typeface="Times New Roman" pitchFamily="18" charset="0"/>
              </a:rPr>
              <a:t>2</a:t>
            </a:r>
            <a:r>
              <a:rPr lang="en-US" sz="2800" b="1" dirty="0" smtClean="0">
                <a:latin typeface="Times New Roman" pitchFamily="18" charset="0"/>
                <a:ea typeface="Calibri" pitchFamily="34" charset="0"/>
                <a:cs typeface="Times New Roman" pitchFamily="18" charset="0"/>
              </a:rPr>
              <a:t>O (l)</a:t>
            </a:r>
            <a:endParaRPr lang="en-US" sz="2800" dirty="0" smtClean="0">
              <a:latin typeface="Times New Roman" pitchFamily="18" charset="0"/>
              <a:cs typeface="Times New Roman" pitchFamily="18" charset="0"/>
            </a:endParaRPr>
          </a:p>
          <a:p>
            <a:pPr lvl="0" eaLnBrk="0" fontAlgn="base" hangingPunct="0">
              <a:spcBef>
                <a:spcPct val="0"/>
              </a:spcBef>
              <a:spcAft>
                <a:spcPct val="0"/>
              </a:spcAft>
            </a:pPr>
            <a:r>
              <a:rPr lang="en-US" sz="2800" b="1" dirty="0" smtClean="0">
                <a:latin typeface="Times New Roman" pitchFamily="18" charset="0"/>
                <a:ea typeface="Calibri" pitchFamily="34" charset="0"/>
                <a:cs typeface="Times New Roman" pitchFamily="18" charset="0"/>
              </a:rPr>
              <a:t>	           (from oxidizing agent)</a:t>
            </a:r>
            <a:endParaRPr lang="en-US" sz="28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rgbClr val="002060"/>
              </a:solidFill>
              <a:effectLst/>
              <a:latin typeface="Times New Roman" pitchFamily="18" charset="0"/>
              <a:cs typeface="Times New Roman" pitchFamily="18" charset="0"/>
            </a:endParaRPr>
          </a:p>
        </p:txBody>
      </p:sp>
    </p:spTree>
  </p:cSld>
  <p:clrMapOvr>
    <a:masterClrMapping/>
  </p:clrMapOvr>
  <p:transition spd="slow" advClick="0" advTm="5000">
    <p:newsflash/>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31</a:t>
            </a:fld>
            <a:endParaRPr lang="en-US"/>
          </a:p>
        </p:txBody>
      </p:sp>
      <p:sp>
        <p:nvSpPr>
          <p:cNvPr id="40961" name="Rectangle 1"/>
          <p:cNvSpPr>
            <a:spLocks noChangeArrowheads="1"/>
          </p:cNvSpPr>
          <p:nvPr/>
        </p:nvSpPr>
        <p:spPr bwMode="auto">
          <a:xfrm>
            <a:off x="381000" y="381000"/>
            <a:ext cx="845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6. State and explain  the observation made when chlorine is bubbled in water..</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lang="en-US" sz="3200" b="1" dirty="0" smtClean="0">
                <a:latin typeface="Times New Roman" pitchFamily="18" charset="0"/>
                <a:ea typeface="Calibri" pitchFamily="34" charset="0"/>
                <a:cs typeface="Times New Roman" pitchFamily="18" charset="0"/>
              </a:rPr>
              <a:t>Observation: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-Pale yellow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chlorine fades.</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-yellow solution formed.</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dissolves then reacts with water to form yellow chlorine water. Chlorine water is chemically a mixture of hydrochloric acid and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chloric</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(I)acid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hypochlorus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acid)</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Cl</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H</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HClO</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32</a:t>
            </a:fld>
            <a:endParaRPr lang="en-US"/>
          </a:p>
        </p:txBody>
      </p:sp>
      <p:sp>
        <p:nvSpPr>
          <p:cNvPr id="50177" name="Rectangle 1"/>
          <p:cNvSpPr>
            <a:spLocks noChangeArrowheads="1"/>
          </p:cNvSpPr>
          <p:nvPr/>
        </p:nvSpPr>
        <p:spPr bwMode="auto">
          <a:xfrm>
            <a:off x="304800" y="457200"/>
            <a:ext cx="8458200" cy="550920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7. Chlorine water was exposed to sunlight for two hours.</a:t>
            </a:r>
          </a:p>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Draw a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diagram</a:t>
            </a:r>
            <a:r>
              <a:rPr kumimoji="0" lang="en-US"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to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show the set up of</a:t>
            </a:r>
            <a:r>
              <a:rPr kumimoji="0" lang="en-US"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the apparatus at </a:t>
            </a:r>
            <a:r>
              <a:rPr lang="en-US" sz="3200" dirty="0" smtClean="0">
                <a:latin typeface="Times New Roman" pitchFamily="18" charset="0"/>
                <a:ea typeface="Calibri" pitchFamily="34" charset="0"/>
                <a:cs typeface="Times New Roman" pitchFamily="18" charset="0"/>
              </a:rPr>
              <a:t>the beginning</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a:t>
            </a:r>
            <a:r>
              <a:rPr lang="en-US" sz="3200" dirty="0" smtClean="0">
                <a:latin typeface="Times New Roman" pitchFamily="18" charset="0"/>
                <a:ea typeface="Calibri" pitchFamily="34" charset="0"/>
                <a:cs typeface="Times New Roman" pitchFamily="18" charset="0"/>
              </a:rPr>
              <a:t> after two hours.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E</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xplain the observations made.</a:t>
            </a: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(I) acid is an unstable compound.</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After two hours the </a:t>
            </a:r>
            <a:r>
              <a:rPr kumimoji="0" lang="en-US"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chloric</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 acid in chlorine water decomposes to hydrochloric acid and releases oxygen gas.</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This reaction takes place in sunlight.</a:t>
            </a:r>
            <a:endParaRPr kumimoji="0" lang="en-US" sz="32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33</a:t>
            </a:fld>
            <a:endParaRPr lang="en-US"/>
          </a:p>
        </p:txBody>
      </p:sp>
      <p:sp>
        <p:nvSpPr>
          <p:cNvPr id="34817" name="Rectangle 1"/>
          <p:cNvSpPr>
            <a:spLocks noChangeArrowheads="1"/>
          </p:cNvSpPr>
          <p:nvPr/>
        </p:nvSpPr>
        <p:spPr bwMode="auto">
          <a:xfrm>
            <a:off x="381000" y="381000"/>
            <a:ext cx="84582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8. State and explain the observation made when chlorine gas is bubbled in gas jar containing damp/wet/moist litmus papers.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Observations: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blue litmus turns red then both the red / blue litmus papers are bleached/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decolourized</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Explanations:</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reacts with water in the litmus papers to form acidic hydrochloric acid and </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chloric</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 acid that turns blue litmus papers red.</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34</a:t>
            </a:fld>
            <a:endParaRPr lang="en-US"/>
          </a:p>
        </p:txBody>
      </p:sp>
      <p:sp>
        <p:nvSpPr>
          <p:cNvPr id="4" name="Rectangle 3"/>
          <p:cNvSpPr/>
          <p:nvPr/>
        </p:nvSpPr>
        <p:spPr>
          <a:xfrm>
            <a:off x="304800" y="304800"/>
            <a:ext cx="8534400" cy="6370975"/>
          </a:xfrm>
          <a:prstGeom prst="rect">
            <a:avLst/>
          </a:prstGeom>
        </p:spPr>
        <p:txBody>
          <a:bodyPr wrap="square">
            <a:spAutoFit/>
          </a:bodyPr>
          <a:lstStyle/>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Chemical Equation</a:t>
            </a:r>
            <a:r>
              <a:rPr lang="en-US" sz="3200" b="1" dirty="0" smtClean="0">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lang="en-US" sz="3200" b="1" dirty="0" smtClean="0">
                <a:latin typeface="Times New Roman" pitchFamily="18" charset="0"/>
                <a:ea typeface="Calibri" pitchFamily="34" charset="0"/>
                <a:cs typeface="Times New Roman" pitchFamily="18" charset="0"/>
              </a:rPr>
              <a:t>   </a:t>
            </a:r>
            <a:r>
              <a:rPr lang="en-US" sz="3200" dirty="0" smtClean="0">
                <a:latin typeface="Times New Roman" pitchFamily="18" charset="0"/>
                <a:ea typeface="Calibri" pitchFamily="34" charset="0"/>
                <a:cs typeface="Times New Roman" pitchFamily="18" charset="0"/>
              </a:rPr>
              <a:t>Cl</a:t>
            </a:r>
            <a:r>
              <a:rPr lang="en-US" sz="3200" baseline="-30000" dirty="0" smtClean="0">
                <a:latin typeface="Times New Roman" pitchFamily="18" charset="0"/>
                <a:ea typeface="Calibri" pitchFamily="34" charset="0"/>
                <a:cs typeface="Times New Roman" pitchFamily="18" charset="0"/>
              </a:rPr>
              <a:t>2</a:t>
            </a:r>
            <a:r>
              <a:rPr lang="en-US" sz="3200" dirty="0" smtClean="0">
                <a:latin typeface="Times New Roman" pitchFamily="18" charset="0"/>
                <a:ea typeface="Calibri" pitchFamily="34" charset="0"/>
                <a:cs typeface="Times New Roman" pitchFamily="18" charset="0"/>
              </a:rPr>
              <a:t>(g)  +  H</a:t>
            </a:r>
            <a:r>
              <a:rPr lang="en-US" sz="3200" baseline="-30000" dirty="0" smtClean="0">
                <a:latin typeface="Times New Roman" pitchFamily="18" charset="0"/>
                <a:ea typeface="Calibri" pitchFamily="34" charset="0"/>
                <a:cs typeface="Times New Roman" pitchFamily="18" charset="0"/>
              </a:rPr>
              <a:t>2</a:t>
            </a:r>
            <a:r>
              <a:rPr lang="en-US" sz="3200" dirty="0" smtClean="0">
                <a:latin typeface="Times New Roman" pitchFamily="18" charset="0"/>
                <a:ea typeface="Calibri" pitchFamily="34" charset="0"/>
                <a:cs typeface="Times New Roman" pitchFamily="18" charset="0"/>
              </a:rPr>
              <a:t>O(l)  →  </a:t>
            </a:r>
            <a:r>
              <a:rPr lang="en-US" sz="3200" dirty="0" err="1" smtClean="0">
                <a:latin typeface="Times New Roman" pitchFamily="18" charset="0"/>
                <a:ea typeface="Calibri" pitchFamily="34" charset="0"/>
                <a:cs typeface="Times New Roman" pitchFamily="18" charset="0"/>
              </a:rPr>
              <a:t>HCl</a:t>
            </a:r>
            <a:r>
              <a:rPr lang="en-US" sz="3200" dirty="0" smtClean="0">
                <a:latin typeface="Times New Roman" pitchFamily="18" charset="0"/>
                <a:ea typeface="Calibri" pitchFamily="34" charset="0"/>
                <a:cs typeface="Times New Roman" pitchFamily="18" charset="0"/>
              </a:rPr>
              <a:t>(</a:t>
            </a:r>
            <a:r>
              <a:rPr lang="en-US" sz="3200" dirty="0" err="1" smtClean="0">
                <a:latin typeface="Times New Roman" pitchFamily="18" charset="0"/>
                <a:ea typeface="Calibri" pitchFamily="34" charset="0"/>
                <a:cs typeface="Times New Roman" pitchFamily="18" charset="0"/>
              </a:rPr>
              <a:t>aq</a:t>
            </a:r>
            <a:r>
              <a:rPr lang="en-US" sz="3200" dirty="0" smtClean="0">
                <a:latin typeface="Times New Roman" pitchFamily="18" charset="0"/>
                <a:ea typeface="Calibri" pitchFamily="34" charset="0"/>
                <a:cs typeface="Times New Roman" pitchFamily="18" charset="0"/>
              </a:rPr>
              <a:t>)  +  </a:t>
            </a:r>
            <a:r>
              <a:rPr lang="en-US" sz="3200" dirty="0" err="1" smtClean="0">
                <a:latin typeface="Times New Roman" pitchFamily="18" charset="0"/>
                <a:ea typeface="Calibri" pitchFamily="34" charset="0"/>
                <a:cs typeface="Times New Roman" pitchFamily="18" charset="0"/>
              </a:rPr>
              <a:t>HClO</a:t>
            </a:r>
            <a:r>
              <a:rPr lang="en-US" sz="3200" dirty="0" smtClean="0">
                <a:latin typeface="Times New Roman" pitchFamily="18" charset="0"/>
                <a:ea typeface="Calibri" pitchFamily="34" charset="0"/>
                <a:cs typeface="Times New Roman" pitchFamily="18" charset="0"/>
              </a:rPr>
              <a:t>(</a:t>
            </a:r>
            <a:r>
              <a:rPr lang="en-US" sz="3200" dirty="0" err="1" smtClean="0">
                <a:latin typeface="Times New Roman" pitchFamily="18" charset="0"/>
                <a:ea typeface="Calibri" pitchFamily="34" charset="0"/>
                <a:cs typeface="Times New Roman" pitchFamily="18" charset="0"/>
              </a:rPr>
              <a:t>aq</a:t>
            </a:r>
            <a:r>
              <a:rPr lang="en-US" sz="3200" dirty="0" smtClean="0">
                <a:latin typeface="Times New Roman" pitchFamily="18" charset="0"/>
                <a:ea typeface="Calibri" pitchFamily="34" charset="0"/>
                <a:cs typeface="Times New Roman" pitchFamily="18" charset="0"/>
              </a:rPr>
              <a:t>)</a:t>
            </a:r>
            <a:endParaRPr lang="en-US" sz="3200" dirty="0" smtClean="0">
              <a:latin typeface="Arial" pitchFamily="34" charset="0"/>
              <a:cs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Explanations</a:t>
            </a:r>
            <a:r>
              <a:rPr lang="en-US" sz="3200" b="1"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Unstable </a:t>
            </a:r>
            <a:r>
              <a:rPr lang="en-US" sz="3200" dirty="0" err="1" smtClean="0">
                <a:latin typeface="Times New Roman" pitchFamily="18" charset="0"/>
                <a:ea typeface="Calibri" pitchFamily="34" charset="0"/>
                <a:cs typeface="Times New Roman" pitchFamily="18" charset="0"/>
              </a:rPr>
              <a:t>chloric</a:t>
            </a:r>
            <a:r>
              <a:rPr lang="en-US" sz="3200" dirty="0" smtClean="0">
                <a:latin typeface="Times New Roman" pitchFamily="18" charset="0"/>
                <a:ea typeface="Calibri" pitchFamily="34" charset="0"/>
                <a:cs typeface="Times New Roman" pitchFamily="18" charset="0"/>
              </a:rPr>
              <a:t> (I) acid oxidizes the dye/</a:t>
            </a:r>
            <a:r>
              <a:rPr lang="en-US" sz="3200" dirty="0" err="1" smtClean="0">
                <a:latin typeface="Times New Roman" pitchFamily="18" charset="0"/>
                <a:ea typeface="Calibri" pitchFamily="34" charset="0"/>
                <a:cs typeface="Times New Roman" pitchFamily="18" charset="0"/>
              </a:rPr>
              <a:t>colured</a:t>
            </a:r>
            <a:r>
              <a:rPr lang="en-US" sz="3200" dirty="0" smtClean="0">
                <a:latin typeface="Times New Roman" pitchFamily="18" charset="0"/>
                <a:ea typeface="Calibri" pitchFamily="34" charset="0"/>
                <a:cs typeface="Times New Roman" pitchFamily="18" charset="0"/>
              </a:rPr>
              <a:t> litmus paper to </a:t>
            </a:r>
            <a:r>
              <a:rPr lang="en-US" sz="3200" dirty="0" err="1" smtClean="0">
                <a:latin typeface="Times New Roman" pitchFamily="18" charset="0"/>
                <a:ea typeface="Calibri" pitchFamily="34" charset="0"/>
                <a:cs typeface="Times New Roman" pitchFamily="18" charset="0"/>
              </a:rPr>
              <a:t>colourless</a:t>
            </a:r>
            <a:r>
              <a:rPr lang="en-US" sz="3200" dirty="0" smtClean="0">
                <a:latin typeface="Times New Roman" pitchFamily="18" charset="0"/>
                <a:ea typeface="Calibri" pitchFamily="34" charset="0"/>
                <a:cs typeface="Times New Roman" pitchFamily="18" charset="0"/>
              </a:rPr>
              <a:t> material</a:t>
            </a:r>
            <a:endParaRPr lang="en-US" sz="3200" dirty="0" smtClean="0">
              <a:latin typeface="Arial" pitchFamily="34" charset="0"/>
              <a:cs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Chemical Equation</a:t>
            </a:r>
            <a:r>
              <a:rPr lang="en-US" sz="3200" b="1" dirty="0" smtClean="0">
                <a:latin typeface="Times New Roman" pitchFamily="18" charset="0"/>
                <a:ea typeface="Calibri" pitchFamily="34" charset="0"/>
                <a:cs typeface="Times New Roman" pitchFamily="18" charset="0"/>
              </a:rPr>
              <a:t>- </a:t>
            </a: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     </a:t>
            </a:r>
            <a:r>
              <a:rPr lang="en-US" sz="3200" dirty="0" err="1" smtClean="0">
                <a:latin typeface="Times New Roman" pitchFamily="18" charset="0"/>
                <a:ea typeface="Calibri" pitchFamily="34" charset="0"/>
                <a:cs typeface="Times New Roman" pitchFamily="18" charset="0"/>
              </a:rPr>
              <a:t>HClO</a:t>
            </a:r>
            <a:r>
              <a:rPr lang="en-US" sz="3200" dirty="0" smtClean="0">
                <a:latin typeface="Times New Roman" pitchFamily="18" charset="0"/>
                <a:ea typeface="Calibri" pitchFamily="34" charset="0"/>
                <a:cs typeface="Times New Roman" pitchFamily="18" charset="0"/>
              </a:rPr>
              <a:t>(</a:t>
            </a:r>
            <a:r>
              <a:rPr lang="en-US" sz="3200" dirty="0" err="1" smtClean="0">
                <a:latin typeface="Times New Roman" pitchFamily="18" charset="0"/>
                <a:ea typeface="Calibri" pitchFamily="34" charset="0"/>
                <a:cs typeface="Times New Roman" pitchFamily="18" charset="0"/>
              </a:rPr>
              <a:t>aq</a:t>
            </a:r>
            <a:r>
              <a:rPr lang="en-US" sz="3200" dirty="0" smtClean="0">
                <a:latin typeface="Times New Roman" pitchFamily="18" charset="0"/>
                <a:ea typeface="Calibri" pitchFamily="34" charset="0"/>
                <a:cs typeface="Times New Roman" pitchFamily="18" charset="0"/>
              </a:rPr>
              <a:t>   +       dye   -&gt;  </a:t>
            </a:r>
            <a:r>
              <a:rPr lang="en-US" sz="3200" dirty="0" err="1" smtClean="0">
                <a:latin typeface="Times New Roman" pitchFamily="18" charset="0"/>
                <a:ea typeface="Calibri" pitchFamily="34" charset="0"/>
                <a:cs typeface="Times New Roman" pitchFamily="18" charset="0"/>
              </a:rPr>
              <a:t>HCl</a:t>
            </a:r>
            <a:r>
              <a:rPr lang="en-US" sz="3200" dirty="0" smtClean="0">
                <a:latin typeface="Times New Roman" pitchFamily="18" charset="0"/>
                <a:ea typeface="Calibri" pitchFamily="34" charset="0"/>
                <a:cs typeface="Times New Roman" pitchFamily="18" charset="0"/>
              </a:rPr>
              <a:t>(</a:t>
            </a:r>
            <a:r>
              <a:rPr lang="en-US" sz="3200" dirty="0" err="1" smtClean="0">
                <a:latin typeface="Times New Roman" pitchFamily="18" charset="0"/>
                <a:ea typeface="Calibri" pitchFamily="34" charset="0"/>
                <a:cs typeface="Times New Roman" pitchFamily="18" charset="0"/>
              </a:rPr>
              <a:t>aq</a:t>
            </a:r>
            <a:r>
              <a:rPr lang="en-US" sz="3200" dirty="0" smtClean="0">
                <a:latin typeface="Times New Roman" pitchFamily="18" charset="0"/>
                <a:ea typeface="Calibri" pitchFamily="34" charset="0"/>
                <a:cs typeface="Times New Roman" pitchFamily="18" charset="0"/>
              </a:rPr>
              <a:t>)  +  (dye+ O)</a:t>
            </a:r>
            <a:r>
              <a:rPr lang="en-US" sz="3200" b="1" dirty="0" smtClean="0">
                <a:latin typeface="Times New Roman" pitchFamily="18" charset="0"/>
                <a:ea typeface="Calibri" pitchFamily="34" charset="0"/>
                <a:cs typeface="Times New Roman" pitchFamily="18" charset="0"/>
              </a:rPr>
              <a:t> </a:t>
            </a:r>
            <a:endParaRPr lang="en-US" sz="3200" dirty="0" smtClean="0">
              <a:latin typeface="Arial" pitchFamily="34" charset="0"/>
              <a:cs typeface="Arial" pitchFamily="34" charset="0"/>
            </a:endParaRPr>
          </a:p>
          <a:p>
            <a:pPr lvl="0" eaLnBrk="0" fontAlgn="base" hangingPunct="0">
              <a:spcBef>
                <a:spcPct val="0"/>
              </a:spcBef>
              <a:spcAft>
                <a:spcPct val="0"/>
              </a:spcAft>
            </a:pP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coloured</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colourless</a:t>
            </a:r>
            <a:r>
              <a:rPr lang="en-US" sz="3200" b="1" dirty="0" smtClean="0">
                <a:latin typeface="Times New Roman" pitchFamily="18" charset="0"/>
                <a:ea typeface="Calibri" pitchFamily="34" charset="0"/>
                <a:cs typeface="Times New Roman" pitchFamily="18" charset="0"/>
              </a:rPr>
              <a:t>)</a:t>
            </a:r>
            <a:endParaRPr lang="en-US" sz="3200" dirty="0" smtClean="0">
              <a:latin typeface="Arial" pitchFamily="34" charset="0"/>
              <a:cs typeface="Arial" pitchFamily="34"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  </a:t>
            </a:r>
            <a:r>
              <a:rPr lang="en-US" sz="3200" dirty="0" err="1" smtClean="0">
                <a:latin typeface="Times New Roman" pitchFamily="18" charset="0"/>
                <a:ea typeface="Calibri" pitchFamily="34" charset="0"/>
                <a:cs typeface="Times New Roman" pitchFamily="18" charset="0"/>
              </a:rPr>
              <a:t>HClO</a:t>
            </a:r>
            <a:r>
              <a:rPr lang="en-US" sz="3200" dirty="0" smtClean="0">
                <a:latin typeface="Times New Roman" pitchFamily="18" charset="0"/>
                <a:ea typeface="Calibri" pitchFamily="34" charset="0"/>
                <a:cs typeface="Times New Roman" pitchFamily="18" charset="0"/>
              </a:rPr>
              <a:t>(</a:t>
            </a:r>
            <a:r>
              <a:rPr lang="en-US" sz="3200" dirty="0" err="1" smtClean="0">
                <a:latin typeface="Times New Roman" pitchFamily="18" charset="0"/>
                <a:ea typeface="Calibri" pitchFamily="34" charset="0"/>
                <a:cs typeface="Times New Roman" pitchFamily="18" charset="0"/>
              </a:rPr>
              <a:t>aq</a:t>
            </a:r>
            <a:r>
              <a:rPr lang="en-US" sz="3200" dirty="0" smtClean="0">
                <a:latin typeface="Times New Roman" pitchFamily="18" charset="0"/>
                <a:ea typeface="Calibri" pitchFamily="34" charset="0"/>
                <a:cs typeface="Times New Roman" pitchFamily="18" charset="0"/>
              </a:rPr>
              <a:t>    +   (dye-O)  -&gt;  </a:t>
            </a:r>
            <a:r>
              <a:rPr lang="en-US" sz="3200" dirty="0" err="1" smtClean="0">
                <a:latin typeface="Times New Roman" pitchFamily="18" charset="0"/>
                <a:ea typeface="Calibri" pitchFamily="34" charset="0"/>
                <a:cs typeface="Times New Roman" pitchFamily="18" charset="0"/>
              </a:rPr>
              <a:t>HCl</a:t>
            </a:r>
            <a:r>
              <a:rPr lang="en-US" sz="3200" dirty="0" smtClean="0">
                <a:latin typeface="Times New Roman" pitchFamily="18" charset="0"/>
                <a:ea typeface="Calibri" pitchFamily="34" charset="0"/>
                <a:cs typeface="Times New Roman" pitchFamily="18" charset="0"/>
              </a:rPr>
              <a:t>(</a:t>
            </a:r>
            <a:r>
              <a:rPr lang="en-US" sz="3200" dirty="0" err="1" smtClean="0">
                <a:latin typeface="Times New Roman" pitchFamily="18" charset="0"/>
                <a:ea typeface="Calibri" pitchFamily="34" charset="0"/>
                <a:cs typeface="Times New Roman" pitchFamily="18" charset="0"/>
              </a:rPr>
              <a:t>aq</a:t>
            </a:r>
            <a:r>
              <a:rPr lang="en-US" sz="3200" dirty="0" smtClean="0">
                <a:latin typeface="Times New Roman" pitchFamily="18" charset="0"/>
                <a:ea typeface="Calibri" pitchFamily="34" charset="0"/>
                <a:cs typeface="Times New Roman" pitchFamily="18" charset="0"/>
              </a:rPr>
              <a:t>)  +	 dye</a:t>
            </a:r>
            <a:endParaRPr lang="en-US" sz="3200" dirty="0" smtClean="0">
              <a:latin typeface="Arial" pitchFamily="34" charset="0"/>
              <a:cs typeface="Arial" pitchFamily="34" charset="0"/>
            </a:endParaRPr>
          </a:p>
          <a:p>
            <a:pPr lvl="0" eaLnBrk="0" fontAlgn="base" hangingPunct="0">
              <a:spcBef>
                <a:spcPct val="0"/>
              </a:spcBef>
              <a:spcAft>
                <a:spcPct val="0"/>
              </a:spcAft>
            </a:pP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coloured</a:t>
            </a:r>
            <a:r>
              <a:rPr lang="en-US" sz="3200" b="1" dirty="0" smtClean="0">
                <a:latin typeface="Times New Roman" pitchFamily="18" charset="0"/>
                <a:ea typeface="Calibri" pitchFamily="34" charset="0"/>
                <a:cs typeface="Times New Roman" pitchFamily="18" charset="0"/>
              </a:rPr>
              <a:t>)	    	        (</a:t>
            </a:r>
            <a:r>
              <a:rPr lang="en-US" sz="3200" b="1" dirty="0" err="1" smtClean="0">
                <a:latin typeface="Times New Roman" pitchFamily="18" charset="0"/>
                <a:ea typeface="Calibri" pitchFamily="34" charset="0"/>
                <a:cs typeface="Times New Roman" pitchFamily="18" charset="0"/>
              </a:rPr>
              <a:t>colourless</a:t>
            </a:r>
            <a:r>
              <a:rPr lang="en-US" sz="3200" b="1"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pPr>
            <a:r>
              <a:rPr lang="en-US" sz="3200" u="sng" dirty="0" smtClean="0">
                <a:latin typeface="Times New Roman" pitchFamily="18" charset="0"/>
                <a:ea typeface="Calibri" pitchFamily="34" charset="0"/>
                <a:cs typeface="Times New Roman" pitchFamily="18" charset="0"/>
              </a:rPr>
              <a:t>NB</a:t>
            </a:r>
            <a:r>
              <a:rPr lang="en-US" sz="3200" b="1" dirty="0" smtClean="0">
                <a:latin typeface="Times New Roman" pitchFamily="18" charset="0"/>
                <a:ea typeface="Calibri" pitchFamily="34" charset="0"/>
                <a:cs typeface="Times New Roman" pitchFamily="18" charset="0"/>
              </a:rPr>
              <a:t> </a:t>
            </a:r>
            <a:r>
              <a:rPr lang="en-US" sz="2800" b="1" dirty="0" smtClean="0">
                <a:solidFill>
                  <a:srgbClr val="002060"/>
                </a:solidFill>
                <a:latin typeface="Times New Roman" pitchFamily="18" charset="0"/>
                <a:ea typeface="Calibri" pitchFamily="34" charset="0"/>
                <a:cs typeface="Times New Roman" pitchFamily="18" charset="0"/>
              </a:rPr>
              <a:t>Chlorine does not therefore bleach/</a:t>
            </a:r>
            <a:r>
              <a:rPr lang="en-US" sz="2800" b="1" dirty="0" err="1" smtClean="0">
                <a:solidFill>
                  <a:srgbClr val="002060"/>
                </a:solidFill>
                <a:latin typeface="Times New Roman" pitchFamily="18" charset="0"/>
                <a:ea typeface="Calibri" pitchFamily="34" charset="0"/>
                <a:cs typeface="Times New Roman" pitchFamily="18" charset="0"/>
              </a:rPr>
              <a:t>decolourize</a:t>
            </a:r>
            <a:r>
              <a:rPr lang="en-US" sz="2800" b="1" dirty="0" smtClean="0">
                <a:solidFill>
                  <a:srgbClr val="002060"/>
                </a:solidFill>
                <a:latin typeface="Times New Roman" pitchFamily="18" charset="0"/>
                <a:ea typeface="Calibri" pitchFamily="34" charset="0"/>
                <a:cs typeface="Times New Roman" pitchFamily="18" charset="0"/>
              </a:rPr>
              <a:t> </a:t>
            </a:r>
            <a:r>
              <a:rPr lang="en-US" sz="2800" b="1" u="sng" dirty="0" smtClean="0">
                <a:solidFill>
                  <a:srgbClr val="002060"/>
                </a:solidFill>
                <a:latin typeface="Times New Roman" pitchFamily="18" charset="0"/>
                <a:ea typeface="Calibri" pitchFamily="34" charset="0"/>
                <a:cs typeface="Times New Roman" pitchFamily="18" charset="0"/>
              </a:rPr>
              <a:t>dry</a:t>
            </a:r>
            <a:r>
              <a:rPr lang="en-US" sz="2800" b="1" dirty="0" smtClean="0">
                <a:solidFill>
                  <a:srgbClr val="002060"/>
                </a:solidFill>
                <a:latin typeface="Times New Roman" pitchFamily="18" charset="0"/>
                <a:ea typeface="Calibri" pitchFamily="34" charset="0"/>
                <a:cs typeface="Times New Roman" pitchFamily="18" charset="0"/>
              </a:rPr>
              <a:t> litmus paper/dye because </a:t>
            </a:r>
            <a:r>
              <a:rPr lang="en-US" sz="2800" b="1" dirty="0" err="1" smtClean="0">
                <a:solidFill>
                  <a:srgbClr val="002060"/>
                </a:solidFill>
                <a:latin typeface="Times New Roman" pitchFamily="18" charset="0"/>
                <a:ea typeface="Calibri" pitchFamily="34" charset="0"/>
                <a:cs typeface="Times New Roman" pitchFamily="18" charset="0"/>
              </a:rPr>
              <a:t>chloric</a:t>
            </a:r>
            <a:r>
              <a:rPr lang="en-US" sz="2800" b="1" dirty="0" smtClean="0">
                <a:solidFill>
                  <a:srgbClr val="002060"/>
                </a:solidFill>
                <a:latin typeface="Times New Roman" pitchFamily="18" charset="0"/>
                <a:ea typeface="Calibri" pitchFamily="34" charset="0"/>
                <a:cs typeface="Times New Roman" pitchFamily="18" charset="0"/>
              </a:rPr>
              <a:t>(I) acid </a:t>
            </a:r>
            <a:r>
              <a:rPr lang="en-US" sz="2800" b="1" u="sng" dirty="0" smtClean="0">
                <a:solidFill>
                  <a:srgbClr val="002060"/>
                </a:solidFill>
                <a:latin typeface="Times New Roman" pitchFamily="18" charset="0"/>
                <a:ea typeface="Calibri" pitchFamily="34" charset="0"/>
                <a:cs typeface="Times New Roman" pitchFamily="18" charset="0"/>
              </a:rPr>
              <a:t>cannot</a:t>
            </a:r>
            <a:r>
              <a:rPr lang="en-US" sz="2800" b="1" dirty="0" smtClean="0">
                <a:solidFill>
                  <a:srgbClr val="002060"/>
                </a:solidFill>
                <a:latin typeface="Times New Roman" pitchFamily="18" charset="0"/>
                <a:ea typeface="Calibri" pitchFamily="34" charset="0"/>
                <a:cs typeface="Times New Roman" pitchFamily="18" charset="0"/>
              </a:rPr>
              <a:t> be formed in absence of water.</a:t>
            </a:r>
            <a:endParaRPr lang="en-US" sz="2800" dirty="0" smtClean="0">
              <a:solidFill>
                <a:srgbClr val="002060"/>
              </a:solidFill>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35</a:t>
            </a:fld>
            <a:endParaRPr lang="en-US"/>
          </a:p>
        </p:txBody>
      </p:sp>
      <p:graphicFrame>
        <p:nvGraphicFramePr>
          <p:cNvPr id="33794" name="Object 2"/>
          <p:cNvGraphicFramePr>
            <a:graphicFrameLocks noChangeAspect="1"/>
          </p:cNvGraphicFramePr>
          <p:nvPr/>
        </p:nvGraphicFramePr>
        <p:xfrm>
          <a:off x="3962400" y="228600"/>
          <a:ext cx="4343400" cy="1329111"/>
        </p:xfrm>
        <a:graphic>
          <a:graphicData uri="http://schemas.openxmlformats.org/presentationml/2006/ole">
            <mc:AlternateContent xmlns:mc="http://schemas.openxmlformats.org/markup-compatibility/2006">
              <mc:Choice xmlns:v="urn:schemas-microsoft-com:vml" Requires="v">
                <p:oleObj spid="_x0000_s33797" name="Packager Shell Object" showAsIcon="1" r:id="rId3" imgW="2756520" imgH="685800" progId="Package">
                  <p:embed/>
                </p:oleObj>
              </mc:Choice>
              <mc:Fallback>
                <p:oleObj name="Packager Shell Object" showAsIcon="1" r:id="rId3" imgW="2756520" imgH="68580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228600"/>
                        <a:ext cx="4343400" cy="1329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5" name="TextBox 4"/>
          <p:cNvSpPr txBox="1"/>
          <p:nvPr/>
        </p:nvSpPr>
        <p:spPr>
          <a:xfrm>
            <a:off x="1905000" y="381000"/>
            <a:ext cx="1667444" cy="523220"/>
          </a:xfrm>
          <a:prstGeom prst="rect">
            <a:avLst/>
          </a:prstGeom>
          <a:noFill/>
        </p:spPr>
        <p:txBody>
          <a:bodyPr wrap="none" rtlCol="0">
            <a:spAutoFit/>
          </a:bodyPr>
          <a:lstStyle/>
          <a:p>
            <a:r>
              <a:rPr lang="en-US" sz="2800" dirty="0" smtClean="0">
                <a:solidFill>
                  <a:srgbClr val="FF0000"/>
                </a:solidFill>
                <a:latin typeface="Times New Roman" pitchFamily="18" charset="0"/>
                <a:cs typeface="Times New Roman" pitchFamily="18" charset="0"/>
              </a:rPr>
              <a:t>Click here</a:t>
            </a:r>
            <a:endParaRPr lang="en-US" sz="2800" dirty="0">
              <a:solidFill>
                <a:srgbClr val="FF0000"/>
              </a:solidFill>
              <a:latin typeface="Times New Roman" pitchFamily="18" charset="0"/>
              <a:cs typeface="Times New Roman" pitchFamily="18" charset="0"/>
            </a:endParaRPr>
          </a:p>
        </p:txBody>
      </p:sp>
      <p:cxnSp>
        <p:nvCxnSpPr>
          <p:cNvPr id="7" name="Straight Arrow Connector 6"/>
          <p:cNvCxnSpPr>
            <a:stCxn id="5" idx="3"/>
          </p:cNvCxnSpPr>
          <p:nvPr/>
        </p:nvCxnSpPr>
        <p:spPr>
          <a:xfrm flipV="1">
            <a:off x="3572444" y="609600"/>
            <a:ext cx="2218756" cy="3301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1000" y="1600200"/>
            <a:ext cx="8458201" cy="5262979"/>
          </a:xfrm>
          <a:prstGeom prst="rect">
            <a:avLst/>
          </a:prstGeom>
          <a:noFill/>
        </p:spPr>
        <p:txBody>
          <a:bodyPr wrap="square" rtlCol="0">
            <a:spAutoFit/>
          </a:bodyPr>
          <a:lstStyle/>
          <a:p>
            <a:pPr lvl="0" indent="457200" fontAlgn="base">
              <a:spcBef>
                <a:spcPct val="0"/>
              </a:spcBef>
              <a:spcAft>
                <a:spcPct val="0"/>
              </a:spcAft>
            </a:pPr>
            <a:r>
              <a:rPr lang="en-US" sz="2800" dirty="0" smtClean="0">
                <a:latin typeface="Times New Roman" pitchFamily="18" charset="0"/>
                <a:ea typeface="Calibri" pitchFamily="34" charset="0"/>
                <a:cs typeface="Times New Roman" pitchFamily="18" charset="0"/>
              </a:rPr>
              <a:t>9. Blue litmus papers were put in a flask containing cold dilute sodium hydroxide. </a:t>
            </a:r>
          </a:p>
          <a:p>
            <a:pPr lvl="0" indent="457200" fontAlgn="base">
              <a:spcBef>
                <a:spcPct val="0"/>
              </a:spcBef>
              <a:spcAft>
                <a:spcPct val="0"/>
              </a:spcAft>
            </a:pPr>
            <a:r>
              <a:rPr lang="en-US" sz="2800" dirty="0" smtClean="0">
                <a:latin typeface="Times New Roman" pitchFamily="18" charset="0"/>
                <a:ea typeface="Calibri" pitchFamily="34" charset="0"/>
                <a:cs typeface="Times New Roman" pitchFamily="18" charset="0"/>
              </a:rPr>
              <a:t>Chlorine gas was bubbled into the solution. State and explain the observations made.</a:t>
            </a:r>
            <a:endParaRPr lang="en-US" sz="2800" dirty="0" smtClean="0">
              <a:latin typeface="Arial" pitchFamily="34" charset="0"/>
              <a:ea typeface="Calibri" pitchFamily="34" charset="0"/>
              <a:cs typeface="Arial" pitchFamily="34" charset="0"/>
            </a:endParaRPr>
          </a:p>
          <a:p>
            <a:pPr lvl="0" indent="457200" fontAlgn="base">
              <a:spcBef>
                <a:spcPct val="0"/>
              </a:spcBef>
              <a:spcAft>
                <a:spcPct val="0"/>
              </a:spcAft>
            </a:pPr>
            <a:r>
              <a:rPr lang="en-US" sz="2800" dirty="0" smtClean="0">
                <a:latin typeface="Times New Roman" pitchFamily="18" charset="0"/>
                <a:ea typeface="Calibri" pitchFamily="34" charset="0"/>
                <a:cs typeface="Times New Roman" pitchFamily="18" charset="0"/>
              </a:rPr>
              <a:t>Observations</a:t>
            </a:r>
          </a:p>
          <a:p>
            <a:pPr lvl="0" indent="45720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 	-blue litmus papers were bleached /decolorized.</a:t>
            </a:r>
            <a:endParaRPr lang="en-US" sz="2800" dirty="0" smtClean="0">
              <a:latin typeface="Arial" pitchFamily="34" charset="0"/>
              <a:cs typeface="Arial" pitchFamily="34" charset="0"/>
            </a:endParaRPr>
          </a:p>
          <a:p>
            <a:pPr lvl="0" indent="45720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	-Pale green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chlorine fades.</a:t>
            </a:r>
            <a:endParaRPr lang="en-US" sz="2800" dirty="0" smtClean="0">
              <a:latin typeface="Arial" pitchFamily="34" charset="0"/>
              <a:cs typeface="Arial" pitchFamily="34" charset="0"/>
            </a:endParaRPr>
          </a:p>
          <a:p>
            <a:pPr lvl="0" indent="45720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Explanations</a:t>
            </a:r>
          </a:p>
          <a:p>
            <a:pPr lvl="0" indent="45720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-Sodium hydroxide reacts with chlorine to form sodium chloride and sodium   hypochlorite.</a:t>
            </a:r>
            <a:endParaRPr lang="en-US" sz="2800" dirty="0" smtClean="0">
              <a:latin typeface="Arial" pitchFamily="34" charset="0"/>
              <a:cs typeface="Arial" pitchFamily="34" charset="0"/>
            </a:endParaRPr>
          </a:p>
          <a:p>
            <a:pPr lvl="0" indent="45720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-Sodium hypochlorite bleaches dyes by oxidation.</a:t>
            </a:r>
            <a:endParaRPr lang="en-US" sz="2800" dirty="0" smtClean="0">
              <a:latin typeface="Arial" pitchFamily="34" charset="0"/>
              <a:cs typeface="Arial" pitchFamily="34" charset="0"/>
            </a:endParaRPr>
          </a:p>
          <a:p>
            <a:r>
              <a:rPr lang="en-US" sz="2800" b="1" baseline="-30000" dirty="0" smtClean="0">
                <a:latin typeface="Times New Roman" pitchFamily="18" charset="0"/>
                <a:ea typeface="Calibri" pitchFamily="34" charset="0"/>
                <a:cs typeface="Times New Roman" pitchFamily="18" charset="0"/>
              </a:rPr>
              <a:t> </a:t>
            </a:r>
            <a:endParaRPr lang="en-US" sz="2800" dirty="0"/>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5">
                                            <p:txEl>
                                              <p:pRg st="0" end="0"/>
                                            </p:txEl>
                                          </p:spTgt>
                                        </p:tgtEl>
                                        <p:attrNameLst>
                                          <p:attrName>style.visibility</p:attrName>
                                        </p:attrNameLst>
                                      </p:cBhvr>
                                      <p:to>
                                        <p:strVal val="visible"/>
                                      </p:to>
                                    </p:set>
                                    <p:anim calcmode="discrete" valueType="clr">
                                      <p:cBhvr override="childStyle">
                                        <p:cTn id="7" dur="500"/>
                                        <p:tgtEl>
                                          <p:spTgt spid="5">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5">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5">
                                            <p:txEl>
                                              <p:pRg st="0" end="0"/>
                                            </p:txEl>
                                          </p:spTgt>
                                        </p:tgtEl>
                                        <p:attrNameLst>
                                          <p:attrName>fill.type</p:attrName>
                                        </p:attrNameLst>
                                      </p:cBhvr>
                                      <p:to>
                                        <p:strVal val="solid"/>
                                      </p:to>
                                    </p:set>
                                  </p:childTnLst>
                                </p:cTn>
                              </p:par>
                            </p:childTnLst>
                          </p:cTn>
                        </p:par>
                        <p:par>
                          <p:cTn id="10" fill="hold">
                            <p:stCondLst>
                              <p:cond delay="2500"/>
                            </p:stCondLst>
                            <p:childTnLst>
                              <p:par>
                                <p:cTn id="11" presetID="1" presetClass="entr" presetSubtype="0" fill="hold" nodeType="afterEffect">
                                  <p:stCondLst>
                                    <p:cond delay="100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36</a:t>
            </a:fld>
            <a:endParaRPr lang="en-US"/>
          </a:p>
        </p:txBody>
      </p:sp>
      <p:sp>
        <p:nvSpPr>
          <p:cNvPr id="51201" name="Rectangle 1"/>
          <p:cNvSpPr>
            <a:spLocks noChangeArrowheads="1"/>
          </p:cNvSpPr>
          <p:nvPr/>
        </p:nvSpPr>
        <p:spPr bwMode="auto">
          <a:xfrm>
            <a:off x="304800" y="304800"/>
            <a:ext cx="84582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Cl</a:t>
            </a:r>
            <a:r>
              <a:rPr kumimoji="0" lang="en-US" sz="2800" i="0" u="none" strike="noStrike" cap="none" normalizeH="0" baseline="-3000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  2NaOH  →  </a:t>
            </a:r>
            <a:r>
              <a:rPr kumimoji="0" lang="en-US" sz="2800" i="0"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NaCl</a:t>
            </a:r>
            <a:r>
              <a:rPr kumimoji="0" lang="en-US" sz="280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NaClO</a:t>
            </a:r>
            <a:r>
              <a:rPr kumimoji="0" lang="en-US" sz="280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rgbClr val="FF0000"/>
                </a:solidFill>
                <a:effectLst>
                  <a:outerShdw blurRad="38100" dist="38100" dir="2700000" algn="tl">
                    <a:srgbClr val="000000">
                      <a:alpha val="43137"/>
                    </a:srgbClr>
                  </a:outerShdw>
                </a:effectLst>
                <a:latin typeface="Times New Roman" pitchFamily="18" charset="0"/>
                <a:ea typeface="Calibri" pitchFamily="34" charset="0"/>
                <a:cs typeface="Times New Roman" pitchFamily="18" charset="0"/>
              </a:rPr>
              <a:t>O</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NaClO</a:t>
            </a:r>
            <a:r>
              <a:rPr kumimoji="0" lang="en-US" sz="28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dye          →       </a:t>
            </a:r>
            <a:r>
              <a:rPr kumimoji="0" lang="en-US" sz="280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NaCl</a:t>
            </a:r>
            <a:r>
              <a:rPr kumimoji="0" lang="en-US" sz="28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(dye + O)</a:t>
            </a:r>
            <a:endParaRPr kumimoji="0" lang="en-US" sz="280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coloured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Colourless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NaClO</a:t>
            </a:r>
            <a:r>
              <a:rPr kumimoji="0" lang="en-US" sz="28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(dye-O)  	→ 	</a:t>
            </a:r>
            <a:r>
              <a:rPr kumimoji="0" lang="en-US" sz="280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NaCl</a:t>
            </a:r>
            <a:r>
              <a:rPr kumimoji="0" lang="en-US" sz="28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 		 + 	dye</a:t>
            </a:r>
            <a:endParaRPr kumimoji="0" lang="en-US" sz="2800" i="0" u="none" strike="noStrike" cap="none" normalizeH="0" baseline="0" dirty="0" smtClean="0">
              <a:ln>
                <a:noFill/>
              </a:ln>
              <a:solidFill>
                <a:srgbClr val="00B05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Coloured</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Colourless</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fontAlgn="base">
              <a:spcBef>
                <a:spcPct val="0"/>
              </a:spcBef>
              <a:spcAft>
                <a:spcPct val="0"/>
              </a:spcAft>
            </a:pPr>
            <a:r>
              <a:rPr lang="en-US" sz="2800" dirty="0" smtClean="0">
                <a:latin typeface="Times New Roman" pitchFamily="18" charset="0"/>
                <a:ea typeface="Calibri" pitchFamily="34" charset="0"/>
                <a:cs typeface="Times New Roman" pitchFamily="18" charset="0"/>
              </a:rPr>
              <a:t>10.Blue litmus papers were put in flask containing hot concentrated sodium hydroxide. Chlorine gas was bubbled into the solution. State and explain the observations made.</a:t>
            </a: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Observations. blue litmus papers were bleached.</a:t>
            </a:r>
            <a:endParaRPr lang="en-US" sz="2800" dirty="0" smtClean="0">
              <a:latin typeface="Arial" pitchFamily="34" charset="0"/>
              <a:cs typeface="Arial" pitchFamily="34" charset="0"/>
            </a:endParaRPr>
          </a:p>
          <a:p>
            <a:pPr lvl="0" eaLnBrk="0" fontAlgn="base" hangingPunct="0">
              <a:spcBef>
                <a:spcPct val="0"/>
              </a:spcBef>
              <a:spcAft>
                <a:spcPct val="0"/>
              </a:spcAft>
            </a:pPr>
            <a:r>
              <a:rPr lang="en-US" sz="2800" dirty="0" smtClean="0">
                <a:latin typeface="Times New Roman" pitchFamily="18" charset="0"/>
                <a:ea typeface="Calibri" pitchFamily="34" charset="0"/>
                <a:cs typeface="Times New Roman" pitchFamily="18" charset="0"/>
              </a:rPr>
              <a:t>	      	   Pale green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chlorine fades.</a:t>
            </a:r>
          </a:p>
          <a:p>
            <a:r>
              <a:rPr lang="en-US" sz="2800" dirty="0" smtClean="0">
                <a:latin typeface="Times New Roman" pitchFamily="18" charset="0"/>
                <a:cs typeface="Times New Roman" pitchFamily="18" charset="0"/>
              </a:rPr>
              <a:t>Explanations:</a:t>
            </a:r>
          </a:p>
          <a:p>
            <a:pPr lvl="0" eaLnBrk="0" fontAlgn="base" hangingPunct="0">
              <a:spcBef>
                <a:spcPct val="0"/>
              </a:spcBef>
              <a:spcAft>
                <a:spcPct val="0"/>
              </a:spcAft>
            </a:pPr>
            <a:endParaRPr lang="en-US" sz="28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pPr>
            <a:endParaRPr lang="en-US" sz="28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37</a:t>
            </a:fld>
            <a:endParaRPr lang="en-US"/>
          </a:p>
        </p:txBody>
      </p:sp>
      <p:sp>
        <p:nvSpPr>
          <p:cNvPr id="57345" name="Rectangle 1"/>
          <p:cNvSpPr>
            <a:spLocks noChangeArrowheads="1"/>
          </p:cNvSpPr>
          <p:nvPr/>
        </p:nvSpPr>
        <p:spPr bwMode="auto">
          <a:xfrm>
            <a:off x="304800" y="381000"/>
            <a:ext cx="8534400" cy="846385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lang="en-US" sz="3200" dirty="0" smtClean="0">
                <a:latin typeface="Times New Roman" pitchFamily="18" charset="0"/>
                <a:cs typeface="Times New Roman" pitchFamily="18" charset="0"/>
              </a:rPr>
              <a:t>Hot concentrated sodium hydroxide reacts with chlorine to form sodium chloride and sodium chloride (V)</a:t>
            </a:r>
          </a:p>
          <a:p>
            <a:r>
              <a:rPr lang="en-US" sz="3200" dirty="0" smtClean="0">
                <a:latin typeface="Times New Roman" pitchFamily="18" charset="0"/>
                <a:cs typeface="Times New Roman" pitchFamily="18" charset="0"/>
              </a:rPr>
              <a:t> - Sodium chlorate (V) bleaches by oxidation.</a:t>
            </a:r>
          </a:p>
          <a:p>
            <a:pPr lvl="0" fontAlgn="base">
              <a:spcBef>
                <a:spcPct val="0"/>
              </a:spcBef>
              <a:spcAft>
                <a:spcPct val="0"/>
              </a:spcAft>
            </a:pPr>
            <a:r>
              <a:rPr lang="en-US" sz="3200" dirty="0" smtClean="0">
                <a:latin typeface="Times New Roman" pitchFamily="18" charset="0"/>
                <a:ea typeface="Calibri" pitchFamily="34" charset="0"/>
                <a:cs typeface="Times New Roman" pitchFamily="18" charset="0"/>
              </a:rPr>
              <a:t>Chemical equations: </a:t>
            </a:r>
          </a:p>
          <a:p>
            <a:pPr lvl="0" fontAlgn="base">
              <a:spcBef>
                <a:spcPct val="0"/>
              </a:spcBef>
              <a:spcAft>
                <a:spcPct val="0"/>
              </a:spcAft>
            </a:pPr>
            <a:r>
              <a:rPr lang="en-US" sz="3200" dirty="0" smtClean="0">
                <a:solidFill>
                  <a:srgbClr val="002060"/>
                </a:solidFill>
                <a:latin typeface="Times New Roman" pitchFamily="18" charset="0"/>
                <a:ea typeface="Calibri" pitchFamily="34" charset="0"/>
                <a:cs typeface="Times New Roman" pitchFamily="18" charset="0"/>
              </a:rPr>
              <a:t>2Cl</a:t>
            </a:r>
            <a:r>
              <a:rPr lang="en-US" sz="3200" baseline="-30000" dirty="0" smtClean="0">
                <a:solidFill>
                  <a:srgbClr val="002060"/>
                </a:solidFill>
                <a:latin typeface="Times New Roman" pitchFamily="18" charset="0"/>
                <a:ea typeface="Calibri" pitchFamily="34" charset="0"/>
                <a:cs typeface="Times New Roman" pitchFamily="18" charset="0"/>
              </a:rPr>
              <a:t>2</a:t>
            </a:r>
            <a:r>
              <a:rPr lang="en-US" sz="3200" dirty="0" smtClean="0">
                <a:solidFill>
                  <a:srgbClr val="002060"/>
                </a:solidFill>
                <a:latin typeface="Times New Roman" pitchFamily="18" charset="0"/>
                <a:ea typeface="Calibri" pitchFamily="34" charset="0"/>
                <a:cs typeface="Times New Roman" pitchFamily="18" charset="0"/>
              </a:rPr>
              <a:t>(g) + 4NaOH(</a:t>
            </a:r>
            <a:r>
              <a:rPr lang="en-US" sz="3200" dirty="0" err="1" smtClean="0">
                <a:solidFill>
                  <a:srgbClr val="002060"/>
                </a:solidFill>
                <a:latin typeface="Times New Roman" pitchFamily="18" charset="0"/>
                <a:ea typeface="Calibri" pitchFamily="34" charset="0"/>
                <a:cs typeface="Times New Roman" pitchFamily="18" charset="0"/>
              </a:rPr>
              <a:t>aq</a:t>
            </a:r>
            <a:r>
              <a:rPr lang="en-US" sz="3200" dirty="0" smtClean="0">
                <a:solidFill>
                  <a:srgbClr val="002060"/>
                </a:solidFill>
                <a:latin typeface="Times New Roman" pitchFamily="18" charset="0"/>
                <a:ea typeface="Calibri" pitchFamily="34" charset="0"/>
                <a:cs typeface="Times New Roman" pitchFamily="18" charset="0"/>
              </a:rPr>
              <a:t>)  → </a:t>
            </a:r>
          </a:p>
          <a:p>
            <a:pPr lvl="0" fontAlgn="base">
              <a:spcBef>
                <a:spcPct val="0"/>
              </a:spcBef>
              <a:spcAft>
                <a:spcPct val="0"/>
              </a:spcAft>
            </a:pPr>
            <a:r>
              <a:rPr lang="en-US" sz="3200" dirty="0" smtClean="0">
                <a:solidFill>
                  <a:srgbClr val="002060"/>
                </a:solidFill>
                <a:latin typeface="Times New Roman" pitchFamily="18" charset="0"/>
                <a:ea typeface="Calibri" pitchFamily="34" charset="0"/>
                <a:cs typeface="Times New Roman" pitchFamily="18" charset="0"/>
              </a:rPr>
              <a:t>	 3NaCl   +  NaClO</a:t>
            </a:r>
            <a:r>
              <a:rPr lang="en-US" sz="3200" baseline="-30000" dirty="0" smtClean="0">
                <a:solidFill>
                  <a:srgbClr val="002060"/>
                </a:solidFill>
                <a:latin typeface="Times New Roman" pitchFamily="18" charset="0"/>
                <a:ea typeface="Calibri" pitchFamily="34" charset="0"/>
                <a:cs typeface="Times New Roman" pitchFamily="18" charset="0"/>
              </a:rPr>
              <a:t>3</a:t>
            </a:r>
            <a:r>
              <a:rPr lang="en-US" sz="3200" dirty="0" smtClean="0">
                <a:solidFill>
                  <a:srgbClr val="002060"/>
                </a:solidFill>
                <a:latin typeface="Times New Roman" pitchFamily="18" charset="0"/>
                <a:ea typeface="Calibri" pitchFamily="34" charset="0"/>
                <a:cs typeface="Times New Roman" pitchFamily="18" charset="0"/>
              </a:rPr>
              <a:t>(</a:t>
            </a:r>
            <a:r>
              <a:rPr lang="en-US" sz="3200" dirty="0" err="1" smtClean="0">
                <a:solidFill>
                  <a:srgbClr val="002060"/>
                </a:solidFill>
                <a:latin typeface="Times New Roman" pitchFamily="18" charset="0"/>
                <a:ea typeface="Calibri" pitchFamily="34" charset="0"/>
                <a:cs typeface="Times New Roman" pitchFamily="18" charset="0"/>
              </a:rPr>
              <a:t>aq</a:t>
            </a:r>
            <a:r>
              <a:rPr lang="en-US" sz="3200" dirty="0" smtClean="0">
                <a:solidFill>
                  <a:srgbClr val="002060"/>
                </a:solidFill>
                <a:latin typeface="Times New Roman" pitchFamily="18" charset="0"/>
                <a:ea typeface="Calibri" pitchFamily="34" charset="0"/>
                <a:cs typeface="Times New Roman" pitchFamily="18" charset="0"/>
              </a:rPr>
              <a:t>)  + H</a:t>
            </a:r>
            <a:r>
              <a:rPr lang="en-US" sz="3200" baseline="-30000" dirty="0" smtClean="0">
                <a:solidFill>
                  <a:srgbClr val="002060"/>
                </a:solidFill>
                <a:latin typeface="Times New Roman" pitchFamily="18" charset="0"/>
                <a:ea typeface="Calibri" pitchFamily="34" charset="0"/>
                <a:cs typeface="Times New Roman" pitchFamily="18" charset="0"/>
              </a:rPr>
              <a:t>2</a:t>
            </a:r>
            <a:r>
              <a:rPr lang="en-US" sz="3200" dirty="0" smtClean="0">
                <a:solidFill>
                  <a:srgbClr val="002060"/>
                </a:solidFill>
                <a:latin typeface="Times New Roman" pitchFamily="18" charset="0"/>
                <a:ea typeface="Calibri" pitchFamily="34" charset="0"/>
                <a:cs typeface="Times New Roman" pitchFamily="18" charset="0"/>
              </a:rPr>
              <a:t>O(l)</a:t>
            </a:r>
            <a:endParaRPr lang="en-US" sz="3200" dirty="0" smtClean="0">
              <a:solidFill>
                <a:srgbClr val="002060"/>
              </a:solidFill>
              <a:latin typeface="Arial" pitchFamily="34" charset="0"/>
              <a:cs typeface="Arial" pitchFamily="34" charset="0"/>
            </a:endParaRPr>
          </a:p>
          <a:p>
            <a:pPr lvl="0" eaLnBrk="0" fontAlgn="base" hangingPunct="0">
              <a:spcBef>
                <a:spcPct val="0"/>
              </a:spcBef>
              <a:spcAft>
                <a:spcPct val="0"/>
              </a:spcAft>
            </a:pPr>
            <a:r>
              <a:rPr lang="en-US" sz="3200" dirty="0" smtClean="0">
                <a:solidFill>
                  <a:srgbClr val="7030A0"/>
                </a:solidFill>
                <a:latin typeface="Times New Roman" pitchFamily="18" charset="0"/>
                <a:ea typeface="Calibri" pitchFamily="34" charset="0"/>
                <a:cs typeface="Times New Roman" pitchFamily="18" charset="0"/>
              </a:rPr>
              <a:t>NaClO</a:t>
            </a:r>
            <a:r>
              <a:rPr lang="en-US" sz="3200" baseline="-30000" dirty="0" smtClean="0">
                <a:solidFill>
                  <a:srgbClr val="7030A0"/>
                </a:solidFill>
                <a:latin typeface="Times New Roman" pitchFamily="18" charset="0"/>
                <a:ea typeface="Calibri" pitchFamily="34" charset="0"/>
                <a:cs typeface="Times New Roman" pitchFamily="18" charset="0"/>
              </a:rPr>
              <a:t>3  </a:t>
            </a:r>
            <a:r>
              <a:rPr lang="en-US" sz="3200" dirty="0" smtClean="0">
                <a:solidFill>
                  <a:srgbClr val="7030A0"/>
                </a:solidFill>
                <a:latin typeface="Times New Roman" pitchFamily="18" charset="0"/>
                <a:ea typeface="Calibri" pitchFamily="34" charset="0"/>
                <a:cs typeface="Times New Roman" pitchFamily="18" charset="0"/>
              </a:rPr>
              <a:t>(</a:t>
            </a:r>
            <a:r>
              <a:rPr lang="en-US" sz="3200" dirty="0" err="1" smtClean="0">
                <a:solidFill>
                  <a:srgbClr val="7030A0"/>
                </a:solidFill>
                <a:latin typeface="Times New Roman" pitchFamily="18" charset="0"/>
                <a:ea typeface="Calibri" pitchFamily="34" charset="0"/>
                <a:cs typeface="Times New Roman" pitchFamily="18" charset="0"/>
              </a:rPr>
              <a:t>aq</a:t>
            </a:r>
            <a:r>
              <a:rPr lang="en-US" sz="3200" dirty="0" smtClean="0">
                <a:solidFill>
                  <a:srgbClr val="7030A0"/>
                </a:solidFill>
                <a:latin typeface="Times New Roman" pitchFamily="18" charset="0"/>
                <a:ea typeface="Calibri" pitchFamily="34" charset="0"/>
                <a:cs typeface="Times New Roman" pitchFamily="18" charset="0"/>
              </a:rPr>
              <a:t>)</a:t>
            </a:r>
            <a:r>
              <a:rPr lang="en-US" sz="3200" baseline="-30000" dirty="0" smtClean="0">
                <a:solidFill>
                  <a:srgbClr val="7030A0"/>
                </a:solidFill>
                <a:latin typeface="Times New Roman" pitchFamily="18" charset="0"/>
                <a:ea typeface="Calibri" pitchFamily="34" charset="0"/>
                <a:cs typeface="Times New Roman" pitchFamily="18" charset="0"/>
              </a:rPr>
              <a:t>  </a:t>
            </a:r>
            <a:r>
              <a:rPr lang="en-US" sz="3200" dirty="0" smtClean="0">
                <a:solidFill>
                  <a:srgbClr val="7030A0"/>
                </a:solidFill>
                <a:latin typeface="Times New Roman" pitchFamily="18" charset="0"/>
                <a:ea typeface="Calibri" pitchFamily="34" charset="0"/>
                <a:cs typeface="Times New Roman" pitchFamily="18" charset="0"/>
              </a:rPr>
              <a:t>+    3(dyes)    → </a:t>
            </a:r>
          </a:p>
          <a:p>
            <a:pPr lvl="0" eaLnBrk="0" fontAlgn="base" hangingPunct="0">
              <a:spcBef>
                <a:spcPct val="0"/>
              </a:spcBef>
              <a:spcAft>
                <a:spcPct val="0"/>
              </a:spcAft>
            </a:pPr>
            <a:r>
              <a:rPr lang="en-US" sz="3200" dirty="0" smtClean="0">
                <a:solidFill>
                  <a:srgbClr val="7030A0"/>
                </a:solidFill>
                <a:latin typeface="Times New Roman" pitchFamily="18" charset="0"/>
                <a:ea typeface="Calibri" pitchFamily="34" charset="0"/>
                <a:cs typeface="Times New Roman" pitchFamily="18" charset="0"/>
              </a:rPr>
              <a:t>	 </a:t>
            </a:r>
            <a:r>
              <a:rPr lang="en-US" sz="3200" dirty="0" err="1" smtClean="0">
                <a:solidFill>
                  <a:srgbClr val="7030A0"/>
                </a:solidFill>
                <a:latin typeface="Times New Roman" pitchFamily="18" charset="0"/>
                <a:ea typeface="Calibri" pitchFamily="34" charset="0"/>
                <a:cs typeface="Times New Roman" pitchFamily="18" charset="0"/>
              </a:rPr>
              <a:t>NaCl</a:t>
            </a:r>
            <a:r>
              <a:rPr lang="en-US" sz="3200" dirty="0" smtClean="0">
                <a:solidFill>
                  <a:srgbClr val="7030A0"/>
                </a:solidFill>
                <a:latin typeface="Times New Roman" pitchFamily="18" charset="0"/>
                <a:ea typeface="Calibri" pitchFamily="34" charset="0"/>
                <a:cs typeface="Times New Roman" pitchFamily="18" charset="0"/>
              </a:rPr>
              <a:t> (</a:t>
            </a:r>
            <a:r>
              <a:rPr lang="en-US" sz="3200" dirty="0" err="1" smtClean="0">
                <a:solidFill>
                  <a:srgbClr val="7030A0"/>
                </a:solidFill>
                <a:latin typeface="Times New Roman" pitchFamily="18" charset="0"/>
                <a:ea typeface="Calibri" pitchFamily="34" charset="0"/>
                <a:cs typeface="Times New Roman" pitchFamily="18" charset="0"/>
              </a:rPr>
              <a:t>aq</a:t>
            </a:r>
            <a:r>
              <a:rPr lang="en-US" sz="3200" dirty="0" smtClean="0">
                <a:solidFill>
                  <a:srgbClr val="7030A0"/>
                </a:solidFill>
                <a:latin typeface="Times New Roman" pitchFamily="18" charset="0"/>
                <a:ea typeface="Calibri" pitchFamily="34" charset="0"/>
                <a:cs typeface="Times New Roman" pitchFamily="18" charset="0"/>
              </a:rPr>
              <a:t>)   +   3(dye + O)</a:t>
            </a:r>
          </a:p>
          <a:p>
            <a:pPr lvl="0" eaLnBrk="0" fontAlgn="base" hangingPunct="0">
              <a:spcBef>
                <a:spcPct val="0"/>
              </a:spcBef>
              <a:spcAft>
                <a:spcPct val="0"/>
              </a:spcAft>
            </a:pPr>
            <a:endParaRPr lang="en-US" sz="8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pPr>
            <a:r>
              <a:rPr lang="en-US" sz="3200" dirty="0" smtClean="0">
                <a:latin typeface="Times New Roman" pitchFamily="18" charset="0"/>
                <a:ea typeface="Calibri" pitchFamily="34" charset="0"/>
                <a:cs typeface="Times New Roman" pitchFamily="18" charset="0"/>
              </a:rPr>
              <a:t>NaClO</a:t>
            </a:r>
            <a:r>
              <a:rPr lang="en-US" sz="3200" baseline="-30000" dirty="0" smtClean="0">
                <a:latin typeface="Times New Roman" pitchFamily="18" charset="0"/>
                <a:ea typeface="Calibri" pitchFamily="34" charset="0"/>
                <a:cs typeface="Times New Roman" pitchFamily="18" charset="0"/>
              </a:rPr>
              <a:t>3</a:t>
            </a:r>
            <a:r>
              <a:rPr lang="en-US" sz="3200" dirty="0" smtClean="0">
                <a:latin typeface="Times New Roman" pitchFamily="18" charset="0"/>
                <a:ea typeface="Calibri" pitchFamily="34" charset="0"/>
                <a:cs typeface="Times New Roman" pitchFamily="18" charset="0"/>
              </a:rPr>
              <a:t> is also a </a:t>
            </a:r>
            <a:r>
              <a:rPr lang="en-US" sz="3200" u="sng" dirty="0" smtClean="0">
                <a:solidFill>
                  <a:srgbClr val="00B050"/>
                </a:solidFill>
                <a:latin typeface="Times New Roman" pitchFamily="18" charset="0"/>
                <a:ea typeface="Calibri" pitchFamily="34" charset="0"/>
                <a:cs typeface="Times New Roman" pitchFamily="18" charset="0"/>
              </a:rPr>
              <a:t>weed killer</a:t>
            </a:r>
          </a:p>
          <a:p>
            <a:pPr lvl="0" eaLnBrk="0" fontAlgn="base" hangingPunct="0">
              <a:spcBef>
                <a:spcPct val="0"/>
              </a:spcBef>
              <a:spcAft>
                <a:spcPct val="0"/>
              </a:spcAft>
            </a:pPr>
            <a:endParaRPr lang="en-US" sz="800" u="sng" dirty="0" smtClean="0">
              <a:solidFill>
                <a:srgbClr val="00B050"/>
              </a:solidFill>
              <a:latin typeface="Times New Roman" pitchFamily="18" charset="0"/>
              <a:ea typeface="Calibri" pitchFamily="34" charset="0"/>
              <a:cs typeface="Times New Roman" pitchFamily="18" charset="0"/>
            </a:endParaRPr>
          </a:p>
          <a:p>
            <a:r>
              <a:rPr lang="en-US" sz="3200" dirty="0" smtClean="0">
                <a:latin typeface="Times New Roman" pitchFamily="18" charset="0"/>
                <a:cs typeface="Times New Roman" pitchFamily="18" charset="0"/>
              </a:rPr>
              <a:t>11. State three main use of chlorine gas.</a:t>
            </a:r>
          </a:p>
          <a:p>
            <a:endParaRPr lang="en-US" sz="28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8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0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en-US" sz="24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38</a:t>
            </a:fld>
            <a:endParaRPr lang="en-US"/>
          </a:p>
        </p:txBody>
      </p:sp>
      <p:sp>
        <p:nvSpPr>
          <p:cNvPr id="56321" name="Rectangle 1"/>
          <p:cNvSpPr>
            <a:spLocks noChangeArrowheads="1"/>
          </p:cNvSpPr>
          <p:nvPr/>
        </p:nvSpPr>
        <p:spPr bwMode="auto">
          <a:xfrm>
            <a:off x="381000" y="228600"/>
            <a:ext cx="8305800" cy="812381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endParaRPr lang="en-US" sz="800" dirty="0" smtClean="0">
              <a:latin typeface="Times New Roman" pitchFamily="18" charset="0"/>
              <a:cs typeface="Times New Roman" pitchFamily="18" charset="0"/>
            </a:endParaRPr>
          </a:p>
          <a:p>
            <a:r>
              <a:rPr lang="en-US" sz="2800" dirty="0" smtClean="0"/>
              <a:t>	</a:t>
            </a:r>
            <a:r>
              <a:rPr lang="en-US" sz="2800" dirty="0" smtClean="0">
                <a:latin typeface="Times New Roman" pitchFamily="18" charset="0"/>
                <a:cs typeface="Times New Roman" pitchFamily="18" charset="0"/>
              </a:rPr>
              <a:t>-Manufacture of polyvinyl chloride (P.V.C) //   	</a:t>
            </a:r>
            <a:r>
              <a:rPr lang="en-US" sz="2800" dirty="0" err="1" smtClean="0">
                <a:latin typeface="Times New Roman" pitchFamily="18" charset="0"/>
                <a:cs typeface="Times New Roman" pitchFamily="18" charset="0"/>
              </a:rPr>
              <a:t>polychloroethene</a:t>
            </a:r>
            <a:r>
              <a:rPr lang="en-US" sz="2800" dirty="0" smtClean="0">
                <a:latin typeface="Times New Roman" pitchFamily="18" charset="0"/>
                <a:cs typeface="Times New Roman" pitchFamily="18" charset="0"/>
              </a:rPr>
              <a:t> pipes.</a:t>
            </a:r>
          </a:p>
          <a:p>
            <a:r>
              <a:rPr lang="en-US" sz="2800" dirty="0" smtClean="0">
                <a:latin typeface="Times New Roman" pitchFamily="18" charset="0"/>
                <a:cs typeface="Times New Roman" pitchFamily="18" charset="0"/>
              </a:rPr>
              <a:t>	-Manufacture of hydrochloric acid used in “Pickling” of   metals.</a:t>
            </a:r>
          </a:p>
          <a:p>
            <a:r>
              <a:rPr lang="en-US" sz="2800" dirty="0" smtClean="0">
                <a:latin typeface="Times New Roman" pitchFamily="18" charset="0"/>
                <a:cs typeface="Times New Roman" pitchFamily="18" charset="0"/>
              </a:rPr>
              <a:t>	-Manufacture of bleaching agents</a:t>
            </a:r>
          </a:p>
          <a:p>
            <a:r>
              <a:rPr lang="en-US" sz="2800" dirty="0" smtClean="0">
                <a:latin typeface="Times New Roman" pitchFamily="18" charset="0"/>
                <a:cs typeface="Times New Roman" pitchFamily="18" charset="0"/>
              </a:rPr>
              <a:t>	-Chlorination of water to kill germs.</a:t>
            </a:r>
          </a:p>
          <a:p>
            <a:pPr lvl="0" fontAlgn="base">
              <a:spcBef>
                <a:spcPct val="0"/>
              </a:spcBef>
              <a:spcAft>
                <a:spcPct val="0"/>
              </a:spcAft>
              <a:tabLst>
                <a:tab pos="45720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13. (a)State and explain the observation made when  a piece of burning magnesium ribbon is lowered in a gas jar containing chlorine gas.</a:t>
            </a:r>
            <a:endParaRPr lang="en-US" sz="2800" b="1"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Observation</a:t>
            </a: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Magnesium ribbon contains burning with a bright flame.</a:t>
            </a:r>
            <a:endParaRPr lang="en-US" sz="28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-White solid formed.</a:t>
            </a:r>
            <a:endParaRPr lang="en-US" sz="28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-Pale yellow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chlorine fades</a:t>
            </a:r>
            <a:endParaRPr lang="en-US" sz="2800" dirty="0" smtClean="0">
              <a:latin typeface="Arial" pitchFamily="34" charset="0"/>
              <a:cs typeface="Arial" pitchFamily="34" charset="0"/>
            </a:endParaRPr>
          </a:p>
          <a:p>
            <a:endParaRPr lang="en-US" sz="2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39</a:t>
            </a:fld>
            <a:endParaRPr lang="en-US"/>
          </a:p>
        </p:txBody>
      </p:sp>
      <p:pic>
        <p:nvPicPr>
          <p:cNvPr id="4" name="Picture 3" descr="chem 002"/>
          <p:cNvPicPr/>
          <p:nvPr/>
        </p:nvPicPr>
        <p:blipFill>
          <a:blip r:embed="rId2" cstate="print"/>
          <a:srcRect/>
          <a:stretch>
            <a:fillRect/>
          </a:stretch>
        </p:blipFill>
        <p:spPr bwMode="auto">
          <a:xfrm>
            <a:off x="381000" y="1905000"/>
            <a:ext cx="8229600" cy="4495800"/>
          </a:xfrm>
          <a:prstGeom prst="rect">
            <a:avLst/>
          </a:prstGeom>
          <a:noFill/>
          <a:ln w="9525">
            <a:noFill/>
            <a:miter lim="800000"/>
            <a:headEnd/>
            <a:tailEnd/>
          </a:ln>
        </p:spPr>
      </p:pic>
      <p:sp>
        <p:nvSpPr>
          <p:cNvPr id="5" name="TextBox 4"/>
          <p:cNvSpPr txBox="1"/>
          <p:nvPr/>
        </p:nvSpPr>
        <p:spPr>
          <a:xfrm>
            <a:off x="685800" y="838200"/>
            <a:ext cx="7868629" cy="646331"/>
          </a:xfrm>
          <a:prstGeom prst="rect">
            <a:avLst/>
          </a:prstGeom>
          <a:noFill/>
        </p:spPr>
        <p:txBody>
          <a:bodyPr wrap="none" rtlCol="0">
            <a:spAutoFit/>
          </a:bodyPr>
          <a:lstStyle/>
          <a:p>
            <a:r>
              <a:rPr lang="en-US" dirty="0" smtClean="0"/>
              <a:t>Study the </a:t>
            </a:r>
            <a:r>
              <a:rPr lang="en-US" dirty="0" err="1" smtClean="0"/>
              <a:t>digram</a:t>
            </a:r>
            <a:r>
              <a:rPr lang="en-US" dirty="0" smtClean="0"/>
              <a:t> below showing the reaction of chlorine </a:t>
            </a:r>
            <a:r>
              <a:rPr lang="en-US" smtClean="0"/>
              <a:t>with iron</a:t>
            </a:r>
          </a:p>
          <a:p>
            <a:r>
              <a:rPr lang="en-US" smtClean="0"/>
              <a:t> fillings</a:t>
            </a:r>
            <a:endParaRPr lang="en-US"/>
          </a:p>
        </p:txBody>
      </p:sp>
    </p:spTree>
  </p:cSld>
  <p:clrMapOvr>
    <a:masterClrMapping/>
  </p:clrMapOvr>
  <p:transition spd="slow" advClick="0" advTm="5000">
    <p:newsflash/>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4</a:t>
            </a:fld>
            <a:endParaRPr lang="en-US"/>
          </a:p>
        </p:txBody>
      </p:sp>
      <p:graphicFrame>
        <p:nvGraphicFramePr>
          <p:cNvPr id="5" name="Table 4"/>
          <p:cNvGraphicFramePr>
            <a:graphicFrameLocks noGrp="1"/>
          </p:cNvGraphicFramePr>
          <p:nvPr/>
        </p:nvGraphicFramePr>
        <p:xfrm>
          <a:off x="304799" y="2743201"/>
          <a:ext cx="8381999" cy="3230879"/>
        </p:xfrm>
        <a:graphic>
          <a:graphicData uri="http://schemas.openxmlformats.org/drawingml/2006/table">
            <a:tbl>
              <a:tblPr/>
              <a:tblGrid>
                <a:gridCol w="990601"/>
                <a:gridCol w="990600"/>
                <a:gridCol w="1066800"/>
                <a:gridCol w="1600200"/>
                <a:gridCol w="990600"/>
                <a:gridCol w="1219200"/>
                <a:gridCol w="1523998"/>
              </a:tblGrid>
              <a:tr h="761999">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b="1" dirty="0">
                          <a:latin typeface="Times New Roman"/>
                          <a:ea typeface="Calibri"/>
                          <a:cs typeface="Times New Roman"/>
                        </a:rPr>
                        <a:t>Element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b="1">
                          <a:latin typeface="Times New Roman"/>
                          <a:ea typeface="Calibri"/>
                          <a:cs typeface="Times New Roman"/>
                        </a:rPr>
                        <a:t>Symbol</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b="1">
                          <a:latin typeface="Times New Roman"/>
                          <a:ea typeface="Calibri"/>
                          <a:cs typeface="Times New Roman"/>
                        </a:rPr>
                        <a:t>Atomic number</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b="1">
                          <a:latin typeface="Times New Roman"/>
                          <a:ea typeface="Calibri"/>
                          <a:cs typeface="Times New Roman"/>
                        </a:rPr>
                        <a:t>Electric configuration</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b="1">
                          <a:latin typeface="Times New Roman"/>
                          <a:ea typeface="Calibri"/>
                          <a:cs typeface="Times New Roman"/>
                        </a:rPr>
                        <a:t>Charge of ion </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b="1">
                          <a:latin typeface="Times New Roman"/>
                          <a:ea typeface="Calibri"/>
                          <a:cs typeface="Times New Roman"/>
                        </a:rPr>
                        <a:t>Valency</a:t>
                      </a:r>
                      <a:endParaRPr lang="en-US" sz="180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b="1" dirty="0">
                          <a:latin typeface="Times New Roman"/>
                          <a:ea typeface="Calibri"/>
                          <a:cs typeface="Times New Roman"/>
                        </a:rPr>
                        <a:t>State at Room Temperature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299062">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Fluorine</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Chlorine</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Bromine</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Iodine</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Astatine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F</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err="1" smtClean="0">
                          <a:latin typeface="Times New Roman"/>
                          <a:ea typeface="Calibri"/>
                          <a:cs typeface="Times New Roman"/>
                        </a:rPr>
                        <a:t>Cl</a:t>
                      </a:r>
                      <a:endParaRPr lang="en-US" sz="1800" dirty="0" smtClean="0">
                        <a:latin typeface="Times New Roman"/>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Br</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I</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At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9</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17</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35</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53</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85</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2:7</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2:8:7</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2:8:18:7</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2:8:18:18:7</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2:8:18:32:18:7</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F</a:t>
                      </a:r>
                      <a:r>
                        <a:rPr lang="en-US" sz="1800" baseline="30000" dirty="0" smtClean="0">
                          <a:latin typeface="Times New Roman"/>
                          <a:ea typeface="Calibri"/>
                          <a:cs typeface="Times New Roman"/>
                        </a:rPr>
                        <a:t>-</a:t>
                      </a:r>
                      <a:endParaRPr lang="en-US" sz="1800" dirty="0" smtClean="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endParaRPr lang="en-US" sz="1800" dirty="0" smtClean="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err="1" smtClean="0">
                          <a:latin typeface="Times New Roman"/>
                          <a:ea typeface="Calibri"/>
                          <a:cs typeface="Times New Roman"/>
                        </a:rPr>
                        <a:t>Cl</a:t>
                      </a:r>
                      <a:r>
                        <a:rPr lang="en-US" sz="1800" baseline="30000" dirty="0" smtClean="0">
                          <a:latin typeface="Times New Roman"/>
                          <a:ea typeface="Calibri"/>
                          <a:cs typeface="Times New Roman"/>
                        </a:rPr>
                        <a:t>-</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Br</a:t>
                      </a:r>
                      <a:r>
                        <a:rPr lang="en-US" sz="1800" baseline="30000" dirty="0" smtClean="0">
                          <a:latin typeface="Times New Roman"/>
                          <a:ea typeface="Calibri"/>
                          <a:cs typeface="Times New Roman"/>
                        </a:rPr>
                        <a:t>-</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I</a:t>
                      </a:r>
                      <a:r>
                        <a:rPr lang="en-US" sz="1800" baseline="30000" dirty="0" smtClean="0">
                          <a:latin typeface="Times New Roman"/>
                          <a:ea typeface="Calibri"/>
                          <a:cs typeface="Times New Roman"/>
                        </a:rPr>
                        <a:t>-</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At</a:t>
                      </a:r>
                      <a:r>
                        <a:rPr lang="en-US" sz="1800" baseline="30000" dirty="0">
                          <a:latin typeface="Times New Roman"/>
                          <a:ea typeface="Calibri"/>
                          <a:cs typeface="Times New Roman"/>
                        </a:rPr>
                        <a:t>-</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1</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1</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1</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1</a:t>
                      </a:r>
                    </a:p>
                    <a:p>
                      <a:pPr marL="0" marR="0">
                        <a:spcBef>
                          <a:spcPts val="0"/>
                        </a:spcBef>
                        <a:spcAft>
                          <a:spcPts val="0"/>
                        </a:spcAft>
                        <a:tabLst>
                          <a:tab pos="457200" algn="l"/>
                          <a:tab pos="914400" algn="l"/>
                          <a:tab pos="1371600" algn="l"/>
                          <a:tab pos="1828800" algn="l"/>
                          <a:tab pos="2286000" algn="l"/>
                          <a:tab pos="2971800" algn="ctr"/>
                        </a:tabLst>
                      </a:pP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1</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Pale yellow </a:t>
                      </a:r>
                      <a:endParaRPr lang="en-US" sz="18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smtClean="0">
                          <a:latin typeface="Times New Roman"/>
                          <a:ea typeface="Calibri"/>
                          <a:cs typeface="Times New Roman"/>
                        </a:rPr>
                        <a:t>Gas</a:t>
                      </a:r>
                    </a:p>
                    <a:p>
                      <a:pPr marL="0" marR="0">
                        <a:spcBef>
                          <a:spcPts val="0"/>
                        </a:spcBef>
                        <a:spcAft>
                          <a:spcPts val="0"/>
                        </a:spcAft>
                        <a:tabLst>
                          <a:tab pos="457200" algn="l"/>
                          <a:tab pos="914400" algn="l"/>
                          <a:tab pos="1371600" algn="l"/>
                          <a:tab pos="1828800" algn="l"/>
                          <a:tab pos="2286000" algn="l"/>
                          <a:tab pos="2971800" algn="ctr"/>
                        </a:tabLst>
                      </a:pPr>
                      <a:endParaRPr lang="en-US" sz="9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Pale green </a:t>
                      </a:r>
                      <a:r>
                        <a:rPr lang="en-US" sz="1800" dirty="0" smtClean="0">
                          <a:latin typeface="Times New Roman"/>
                          <a:ea typeface="Calibri"/>
                          <a:cs typeface="Times New Roman"/>
                        </a:rPr>
                        <a:t>gas</a:t>
                      </a:r>
                    </a:p>
                    <a:p>
                      <a:pPr marL="0" marR="0">
                        <a:spcBef>
                          <a:spcPts val="0"/>
                        </a:spcBef>
                        <a:spcAft>
                          <a:spcPts val="0"/>
                        </a:spcAft>
                        <a:tabLst>
                          <a:tab pos="457200" algn="l"/>
                          <a:tab pos="914400" algn="l"/>
                          <a:tab pos="1371600" algn="l"/>
                          <a:tab pos="1828800" algn="l"/>
                          <a:tab pos="2286000" algn="l"/>
                          <a:tab pos="2971800" algn="ctr"/>
                        </a:tabLst>
                      </a:pPr>
                      <a:endParaRPr lang="en-US" sz="9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Red </a:t>
                      </a:r>
                      <a:r>
                        <a:rPr lang="en-US" sz="1800" dirty="0" smtClean="0">
                          <a:latin typeface="Times New Roman"/>
                          <a:ea typeface="Calibri"/>
                          <a:cs typeface="Times New Roman"/>
                        </a:rPr>
                        <a:t>liquid</a:t>
                      </a:r>
                    </a:p>
                    <a:p>
                      <a:pPr marL="0" marR="0">
                        <a:spcBef>
                          <a:spcPts val="0"/>
                        </a:spcBef>
                        <a:spcAft>
                          <a:spcPts val="0"/>
                        </a:spcAft>
                        <a:tabLst>
                          <a:tab pos="457200" algn="l"/>
                          <a:tab pos="914400" algn="l"/>
                          <a:tab pos="1371600" algn="l"/>
                          <a:tab pos="1828800" algn="l"/>
                          <a:tab pos="2286000" algn="l"/>
                          <a:tab pos="2971800" algn="ctr"/>
                        </a:tabLst>
                      </a:pPr>
                      <a:endParaRPr lang="en-US" sz="900" dirty="0" smtClean="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endParaRPr lang="en-US" sz="9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Grey </a:t>
                      </a:r>
                      <a:r>
                        <a:rPr lang="en-US" sz="1800" dirty="0" smtClean="0">
                          <a:latin typeface="Times New Roman"/>
                          <a:ea typeface="Calibri"/>
                          <a:cs typeface="Times New Roman"/>
                        </a:rPr>
                        <a:t>Solid</a:t>
                      </a:r>
                    </a:p>
                    <a:p>
                      <a:pPr marL="0" marR="0">
                        <a:spcBef>
                          <a:spcPts val="0"/>
                        </a:spcBef>
                        <a:spcAft>
                          <a:spcPts val="0"/>
                        </a:spcAft>
                        <a:tabLst>
                          <a:tab pos="457200" algn="l"/>
                          <a:tab pos="914400" algn="l"/>
                          <a:tab pos="1371600" algn="l"/>
                          <a:tab pos="1828800" algn="l"/>
                          <a:tab pos="2286000" algn="l"/>
                          <a:tab pos="2971800" algn="ctr"/>
                        </a:tabLst>
                      </a:pPr>
                      <a:endParaRPr lang="en-US" sz="900" dirty="0" smtClean="0">
                        <a:latin typeface="Times New Roman"/>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endParaRPr lang="en-US" sz="900" dirty="0">
                        <a:latin typeface="Calibri"/>
                        <a:ea typeface="Calibri"/>
                        <a:cs typeface="Times New Roman"/>
                      </a:endParaRPr>
                    </a:p>
                    <a:p>
                      <a:pPr marL="0" marR="0">
                        <a:spcBef>
                          <a:spcPts val="0"/>
                        </a:spcBef>
                        <a:spcAft>
                          <a:spcPts val="0"/>
                        </a:spcAft>
                        <a:tabLst>
                          <a:tab pos="457200" algn="l"/>
                          <a:tab pos="914400" algn="l"/>
                          <a:tab pos="1371600" algn="l"/>
                          <a:tab pos="1828800" algn="l"/>
                          <a:tab pos="2286000" algn="l"/>
                          <a:tab pos="2971800" algn="ctr"/>
                        </a:tabLst>
                      </a:pPr>
                      <a:r>
                        <a:rPr lang="en-US" sz="1800" dirty="0">
                          <a:latin typeface="Times New Roman"/>
                          <a:ea typeface="Calibri"/>
                          <a:cs typeface="Times New Roman"/>
                        </a:rPr>
                        <a:t>Radioactive</a:t>
                      </a:r>
                      <a:endParaRPr lang="en-US" sz="18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6" name="Rectangle 5"/>
          <p:cNvSpPr/>
          <p:nvPr/>
        </p:nvSpPr>
        <p:spPr>
          <a:xfrm>
            <a:off x="381000" y="381000"/>
            <a:ext cx="8382000" cy="2223686"/>
          </a:xfrm>
          <a:prstGeom prst="rect">
            <a:avLst/>
          </a:prstGeom>
        </p:spPr>
        <p:txBody>
          <a:bodyPr wrap="square">
            <a:spAutoFit/>
          </a:bodyPr>
          <a:lstStyle/>
          <a:p>
            <a:pPr lvl="0" fontAlgn="base">
              <a:spcBef>
                <a:spcPct val="0"/>
              </a:spcBef>
              <a:spcAft>
                <a:spcPct val="0"/>
              </a:spcAft>
              <a:tabLst>
                <a:tab pos="457200" algn="l"/>
                <a:tab pos="914400" algn="l"/>
                <a:tab pos="1371600" algn="l"/>
                <a:tab pos="1828800" algn="l"/>
                <a:tab pos="2286000" algn="l"/>
                <a:tab pos="2971800" algn="ctr"/>
              </a:tabLst>
            </a:pPr>
            <a:r>
              <a:rPr lang="en-US" sz="4000" b="1" dirty="0" smtClean="0">
                <a:solidFill>
                  <a:srgbClr val="FF0000"/>
                </a:solidFill>
                <a:latin typeface="Times New Roman" pitchFamily="18" charset="0"/>
                <a:ea typeface="Calibri" pitchFamily="34" charset="0"/>
                <a:cs typeface="Times New Roman" pitchFamily="18" charset="0"/>
              </a:rPr>
              <a:t>A:THE HOLOGENS</a:t>
            </a:r>
            <a:endParaRPr lang="en-US" sz="4000" dirty="0" smtClean="0">
              <a:solidFill>
                <a:srgbClr val="FF0000"/>
              </a:solidFill>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endParaRPr lang="en-US" sz="105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3200" dirty="0" smtClean="0">
                <a:latin typeface="Times New Roman" pitchFamily="18" charset="0"/>
                <a:ea typeface="Calibri" pitchFamily="34" charset="0"/>
                <a:cs typeface="Times New Roman" pitchFamily="18" charset="0"/>
              </a:rPr>
              <a:t>a) What are halogens?</a:t>
            </a:r>
            <a:endParaRPr lang="en-US" sz="32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These are elements in group VII(17) of the periodic </a:t>
            </a:r>
            <a:r>
              <a:rPr lang="en-US" sz="2800" b="1" dirty="0" err="1" smtClean="0">
                <a:latin typeface="Times New Roman" pitchFamily="18" charset="0"/>
                <a:ea typeface="Calibri" pitchFamily="34" charset="0"/>
                <a:cs typeface="Times New Roman" pitchFamily="18" charset="0"/>
              </a:rPr>
              <a:t>table.They</a:t>
            </a:r>
            <a:r>
              <a:rPr lang="en-US" sz="2800" b="1" dirty="0" smtClean="0">
                <a:latin typeface="Times New Roman" pitchFamily="18" charset="0"/>
                <a:ea typeface="Calibri" pitchFamily="34" charset="0"/>
                <a:cs typeface="Times New Roman" pitchFamily="18" charset="0"/>
              </a:rPr>
              <a:t> include…</a:t>
            </a:r>
          </a:p>
        </p:txBody>
      </p:sp>
    </p:spTree>
  </p:cSld>
  <p:clrMapOvr>
    <a:masterClrMapping/>
  </p:clrMapOvr>
  <p:transition spd="slow" advClick="0" advTm="5000">
    <p:newsflash/>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40</a:t>
            </a:fld>
            <a:endParaRPr lang="en-US"/>
          </a:p>
        </p:txBody>
      </p:sp>
      <p:sp>
        <p:nvSpPr>
          <p:cNvPr id="55297" name="Rectangle 1"/>
          <p:cNvSpPr>
            <a:spLocks noChangeArrowheads="1"/>
          </p:cNvSpPr>
          <p:nvPr/>
        </p:nvSpPr>
        <p:spPr bwMode="auto">
          <a:xfrm>
            <a:off x="304800" y="381000"/>
            <a:ext cx="8534400" cy="615553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 </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Magnesium reacts with chlorine forming a white solid of   	magnesium chloride.</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Mg(s)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MgCl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14.  Burning phosphorus was lowered in a gas jar containing chlorine gas using a deflagrating spoon with lid/cover</a:t>
            </a:r>
            <a:endParaRPr lang="en-US" sz="28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a) State the observations made.</a:t>
            </a:r>
            <a:endParaRPr lang="en-US" sz="28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-Phosphorus continues to burn.</a:t>
            </a:r>
            <a:endParaRPr lang="en-US" sz="28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-Dense white fumes formed.</a:t>
            </a:r>
            <a:endParaRPr lang="en-US" sz="28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-Pale green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chlorine fades.</a:t>
            </a: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41</a:t>
            </a:fld>
            <a:endParaRPr lang="en-US"/>
          </a:p>
        </p:txBody>
      </p:sp>
      <p:sp>
        <p:nvSpPr>
          <p:cNvPr id="54273" name="Rectangle 1"/>
          <p:cNvSpPr>
            <a:spLocks noChangeArrowheads="1"/>
          </p:cNvSpPr>
          <p:nvPr/>
        </p:nvSpPr>
        <p:spPr bwMode="auto">
          <a:xfrm>
            <a:off x="381000" y="381000"/>
            <a:ext cx="83820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Write two possible equations that take place.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+ 6Cl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4 PCl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+ 10Cl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4 PCl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a:t>
            </a:r>
          </a:p>
          <a:p>
            <a:pPr lvl="0" fontAlgn="base">
              <a:spcBef>
                <a:spcPct val="0"/>
              </a:spcBef>
              <a:spcAft>
                <a:spcPct val="0"/>
              </a:spcAft>
              <a:tabLst>
                <a:tab pos="51435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(c) State two reasons why the deflagrating spoon has a lid/cover.</a:t>
            </a:r>
            <a:endParaRPr lang="en-US" sz="2800" dirty="0" smtClean="0">
              <a:latin typeface="Arial" pitchFamily="34" charset="0"/>
              <a:cs typeface="Arial" pitchFamily="34" charset="0"/>
            </a:endParaRPr>
          </a:p>
          <a:p>
            <a:pPr lvl="0" eaLnBrk="0" fontAlgn="base" hangingPunct="0">
              <a:spcBef>
                <a:spcPct val="0"/>
              </a:spcBef>
              <a:spcAft>
                <a:spcPct val="0"/>
              </a:spcAft>
              <a:tabLst>
                <a:tab pos="51435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-Chlorine in the gas jar is poisonous /toxic.</a:t>
            </a:r>
            <a:endParaRPr lang="en-US" sz="2800" dirty="0" smtClean="0">
              <a:latin typeface="Arial" pitchFamily="34" charset="0"/>
              <a:cs typeface="Arial" pitchFamily="34" charset="0"/>
            </a:endParaRPr>
          </a:p>
          <a:p>
            <a:pPr lvl="0" eaLnBrk="0" fontAlgn="base" hangingPunct="0">
              <a:spcBef>
                <a:spcPct val="0"/>
              </a:spcBef>
              <a:spcAft>
                <a:spcPct val="0"/>
              </a:spcAft>
              <a:tabLst>
                <a:tab pos="51435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	-Burning phosphorus produces poisonous/toxic phosphorus (III) chloride //phosphorus (V) chloride.</a:t>
            </a:r>
            <a:endParaRPr lang="en-US" sz="2800" dirty="0" smtClean="0">
              <a:latin typeface="Arial" pitchFamily="34" charset="0"/>
              <a:cs typeface="Arial" pitchFamily="34" charset="0"/>
            </a:endParaRPr>
          </a:p>
          <a:p>
            <a:pPr lvl="0" eaLnBrk="0" fontAlgn="base" hangingPunct="0">
              <a:spcBef>
                <a:spcPct val="0"/>
              </a:spcBef>
              <a:spcAft>
                <a:spcPct val="0"/>
              </a:spcAft>
              <a:tabLst>
                <a:tab pos="51435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	-Ensure the reaction is not affected by air/oxygen from the atmosphere.</a:t>
            </a:r>
            <a:endParaRPr lang="en-US" sz="2800" dirty="0" smtClean="0">
              <a:latin typeface="Arial" pitchFamily="34" charset="0"/>
              <a:cs typeface="Arial" pitchFamily="34" charset="0"/>
            </a:endParaRPr>
          </a:p>
          <a:p>
            <a:pPr lvl="0" eaLnBrk="0" fontAlgn="base" hangingPunct="0">
              <a:spcBef>
                <a:spcPct val="0"/>
              </a:spcBef>
              <a:spcAft>
                <a:spcPct val="0"/>
              </a:spcAft>
              <a:tabLst>
                <a:tab pos="51435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(d) After the reaction is complete, 2cm</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of distilled water were added. The solution formed was tested with both blue and red litmus papers.</a:t>
            </a:r>
            <a:endParaRPr lang="en-US" sz="2800" dirty="0" smtClean="0">
              <a:latin typeface="Arial" pitchFamily="34" charset="0"/>
              <a:cs typeface="Arial" pitchFamily="34" charset="0"/>
            </a:endParaRPr>
          </a:p>
          <a:p>
            <a:pPr lvl="0" eaLnBrk="0" fontAlgn="base" hangingPunct="0">
              <a:spcBef>
                <a:spcPct val="0"/>
              </a:spcBef>
              <a:spcAft>
                <a:spcPct val="0"/>
              </a:spcAft>
              <a:tabLst>
                <a:tab pos="51435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i</a:t>
            </a:r>
            <a:r>
              <a:rPr lang="en-US" sz="2800" dirty="0" smtClean="0">
                <a:latin typeface="Times New Roman" pitchFamily="18" charset="0"/>
                <a:ea typeface="Calibri" pitchFamily="34" charset="0"/>
                <a:cs typeface="Times New Roman" pitchFamily="18" charset="0"/>
              </a:rPr>
              <a:t>) State the observations made.</a:t>
            </a:r>
            <a:endParaRPr lang="en-US" sz="2800" dirty="0" smtClean="0">
              <a:latin typeface="Arial" pitchFamily="34" charset="0"/>
              <a:cs typeface="Arial" pitchFamily="34" charset="0"/>
            </a:endParaRPr>
          </a:p>
          <a:p>
            <a:pPr lvl="0" eaLnBrk="0" fontAlgn="base" hangingPunct="0">
              <a:spcBef>
                <a:spcPct val="0"/>
              </a:spcBef>
              <a:spcAft>
                <a:spcPct val="0"/>
              </a:spcAft>
              <a:tabLst>
                <a:tab pos="51435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42</a:t>
            </a:fld>
            <a:endParaRPr lang="en-US"/>
          </a:p>
        </p:txBody>
      </p:sp>
      <p:sp>
        <p:nvSpPr>
          <p:cNvPr id="59393" name="Rectangle 1"/>
          <p:cNvSpPr>
            <a:spLocks noChangeArrowheads="1"/>
          </p:cNvSpPr>
          <p:nvPr/>
        </p:nvSpPr>
        <p:spPr bwMode="auto">
          <a:xfrm>
            <a:off x="381000" y="457200"/>
            <a:ext cx="8382000" cy="638636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-Blue litmus paper turns red </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-Red litmus paper remain red</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 Explain the observation made in d(</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above</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-Phosphoric (V) Chloride hydrolyses in water to phosphoric (V) acid and produce hydrogen chloride gas. Both are acidic.</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5</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(l)+ 4H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+ 5HCl(g)</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9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2286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15. State and explain the observations made when gas jar containing chlorine is inverted over another containing hydrogen </a:t>
            </a:r>
            <a:r>
              <a:rPr lang="en-US" sz="2800" dirty="0" err="1" smtClean="0">
                <a:latin typeface="Times New Roman" pitchFamily="18" charset="0"/>
                <a:ea typeface="Calibri" pitchFamily="34" charset="0"/>
                <a:cs typeface="Times New Roman" pitchFamily="18" charset="0"/>
              </a:rPr>
              <a:t>sulphide</a:t>
            </a:r>
            <a:r>
              <a:rPr lang="en-US" sz="2800" dirty="0" smtClean="0">
                <a:latin typeface="Times New Roman" pitchFamily="18" charset="0"/>
                <a:ea typeface="Calibri" pitchFamily="34" charset="0"/>
                <a:cs typeface="Times New Roman" pitchFamily="18" charset="0"/>
              </a:rPr>
              <a:t> gas.</a:t>
            </a:r>
          </a:p>
          <a:p>
            <a:pPr lvl="0" fontAlgn="base">
              <a:spcBef>
                <a:spcPct val="0"/>
              </a:spcBef>
              <a:spcAft>
                <a:spcPct val="0"/>
              </a:spcAft>
              <a:tabLst>
                <a:tab pos="228600" algn="l"/>
                <a:tab pos="457200" algn="l"/>
                <a:tab pos="914400" algn="l"/>
                <a:tab pos="1371600" algn="l"/>
                <a:tab pos="1828800" algn="l"/>
                <a:tab pos="2286000" algn="l"/>
                <a:tab pos="2971800" algn="ctr"/>
              </a:tabLst>
            </a:pPr>
            <a:endParaRPr lang="en-US" sz="8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2286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Observation </a:t>
            </a:r>
            <a:r>
              <a:rPr lang="en-US" sz="2800" dirty="0" smtClean="0">
                <a:latin typeface="Calibri"/>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Yellow solid formed.</a:t>
            </a:r>
            <a:endParaRPr lang="en-US" sz="2800" dirty="0" smtClean="0">
              <a:latin typeface="Arial" pitchFamily="34" charset="0"/>
              <a:cs typeface="Arial" pitchFamily="34" charset="0"/>
            </a:endParaRPr>
          </a:p>
          <a:p>
            <a:pPr lvl="0" eaLnBrk="0" fontAlgn="base" hangingPunct="0">
              <a:spcBef>
                <a:spcPct val="0"/>
              </a:spcBef>
              <a:spcAft>
                <a:spcPct val="0"/>
              </a:spcAft>
              <a:tabLst>
                <a:tab pos="2286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-Pale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chlorine fades</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43</a:t>
            </a:fld>
            <a:endParaRPr lang="en-US"/>
          </a:p>
        </p:txBody>
      </p:sp>
      <p:sp>
        <p:nvSpPr>
          <p:cNvPr id="61441" name="Rectangle 1"/>
          <p:cNvSpPr>
            <a:spLocks noChangeArrowheads="1"/>
          </p:cNvSpPr>
          <p:nvPr/>
        </p:nvSpPr>
        <p:spPr bwMode="auto">
          <a:xfrm>
            <a:off x="381000" y="533400"/>
            <a:ext cx="84582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400050" algn="l"/>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Chlorine oxidizes hydrogen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sulphide</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sulphur</a:t>
            </a:r>
            <a:endParaRPr lang="en-US" sz="28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Itself reduced to hydrogen chloride gas.</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 little water catalyzes the reaction.</a:t>
            </a:r>
          </a:p>
          <a:p>
            <a:pPr marL="0" marR="0" lvl="0" indent="0" algn="l" defTabSz="914400" rtl="0" eaLnBrk="0" fontAlgn="base" latinLnBrk="0" hangingPunct="0">
              <a:lnSpc>
                <a:spcPct val="100000"/>
              </a:lnSpc>
              <a:spcBef>
                <a:spcPct val="0"/>
              </a:spcBef>
              <a:spcAft>
                <a:spcPct val="0"/>
              </a:spcAft>
              <a:buClrTx/>
              <a:buSzTx/>
              <a:buFontTx/>
              <a:buNone/>
              <a:tabLst>
                <a:tab pos="400050" algn="l"/>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p>
          <a:p>
            <a:pPr marL="0" marR="0" lvl="0" indent="0" algn="l" defTabSz="914400" rtl="0" eaLnBrk="0" fontAlgn="base" latinLnBrk="0" hangingPunct="0">
              <a:lnSpc>
                <a:spcPct val="100000"/>
              </a:lnSpc>
              <a:spcBef>
                <a:spcPct val="0"/>
              </a:spcBef>
              <a:spcAft>
                <a:spcPct val="0"/>
              </a:spcAft>
              <a:buClrTx/>
              <a:buSzTx/>
              <a:buFontTx/>
              <a:buNone/>
              <a:tabLst>
                <a:tab pos="400050" algn="l"/>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S(g)     +    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S(s)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t>
            </a:r>
            <a:endParaRPr lang="en-US" sz="28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742950" algn="l"/>
                <a:tab pos="914400" algn="l"/>
                <a:tab pos="1371600" algn="l"/>
                <a:tab pos="1828800" algn="l"/>
                <a:tab pos="2286000" algn="l"/>
                <a:tab pos="2971800" algn="ctr"/>
              </a:tabLst>
            </a:pPr>
            <a:r>
              <a:rPr kumimoji="0" lang="en-US" sz="2800" b="1" i="0" u="none" strike="noStrike" cap="none" normalizeH="0" baseline="0" dirty="0" smtClean="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dirty="0" smtClean="0">
                <a:ln>
                  <a:noFill/>
                </a:ln>
                <a:solidFill>
                  <a:schemeClr val="tx1"/>
                </a:solidFill>
                <a:effectLst/>
                <a:latin typeface="Arial" pitchFamily="34" charset="0"/>
                <a:ea typeface="Calibri" pitchFamily="34" charset="0"/>
                <a:cs typeface="Arial" pitchFamily="34"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(yellow solid)   (White Fumes)</a:t>
            </a:r>
          </a:p>
          <a:p>
            <a:pPr lvl="0" fontAlgn="base">
              <a:spcBef>
                <a:spcPct val="0"/>
              </a:spcBef>
              <a:spcAft>
                <a:spcPct val="0"/>
              </a:spcAft>
              <a:tabLst>
                <a:tab pos="74295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16. Chlorine was bubbled in aqueous ammonia solution in a beaker state and explain the observation made.</a:t>
            </a:r>
            <a:endParaRPr lang="en-US" sz="2800" dirty="0" smtClean="0">
              <a:latin typeface="Arial" pitchFamily="34" charset="0"/>
              <a:cs typeface="Arial" pitchFamily="34" charset="0"/>
            </a:endParaRPr>
          </a:p>
          <a:p>
            <a:pPr lvl="0" eaLnBrk="0" fontAlgn="base" hangingPunct="0">
              <a:spcBef>
                <a:spcPct val="0"/>
              </a:spcBef>
              <a:spcAft>
                <a:spcPct val="0"/>
              </a:spcAft>
              <a:tabLst>
                <a:tab pos="74295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Observation </a:t>
            </a:r>
            <a:endParaRPr lang="en-US" sz="2800" b="1" dirty="0" smtClean="0">
              <a:latin typeface="Calibri"/>
              <a:ea typeface="Calibri" pitchFamily="34" charset="0"/>
              <a:cs typeface="Times New Roman" pitchFamily="18" charset="0"/>
            </a:endParaRPr>
          </a:p>
          <a:p>
            <a:pPr lvl="0" eaLnBrk="0" fontAlgn="base" hangingPunct="0">
              <a:spcBef>
                <a:spcPct val="0"/>
              </a:spcBef>
              <a:spcAft>
                <a:spcPct val="0"/>
              </a:spcAft>
              <a:tabLst>
                <a:tab pos="74295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 White fumes evolved.</a:t>
            </a:r>
            <a:endParaRPr lang="en-US" sz="2800" dirty="0" smtClean="0">
              <a:latin typeface="Arial" pitchFamily="34" charset="0"/>
              <a:cs typeface="Arial" pitchFamily="34" charset="0"/>
            </a:endParaRPr>
          </a:p>
          <a:p>
            <a:pPr lvl="0" eaLnBrk="0" fontAlgn="base" hangingPunct="0">
              <a:spcBef>
                <a:spcPct val="0"/>
              </a:spcBef>
              <a:spcAft>
                <a:spcPct val="0"/>
              </a:spcAft>
              <a:buFontTx/>
              <a:buChar char="•"/>
              <a:tabLst>
                <a:tab pos="74295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Pale green </a:t>
            </a:r>
            <a:r>
              <a:rPr lang="en-US" sz="2800" b="1" dirty="0" err="1" smtClean="0">
                <a:latin typeface="Times New Roman" pitchFamily="18" charset="0"/>
                <a:ea typeface="Calibri" pitchFamily="34" charset="0"/>
                <a:cs typeface="Times New Roman" pitchFamily="18" charset="0"/>
              </a:rPr>
              <a:t>colour</a:t>
            </a:r>
            <a:r>
              <a:rPr lang="en-US" sz="2800" b="1" dirty="0" smtClean="0">
                <a:latin typeface="Times New Roman" pitchFamily="18" charset="0"/>
                <a:ea typeface="Calibri" pitchFamily="34" charset="0"/>
                <a:cs typeface="Times New Roman" pitchFamily="18" charset="0"/>
              </a:rPr>
              <a:t> of chlorine fades. </a:t>
            </a:r>
            <a:endParaRPr lang="en-US" sz="2800" dirty="0" smtClean="0">
              <a:latin typeface="Arial" pitchFamily="34" charset="0"/>
              <a:cs typeface="Arial" pitchFamily="34" charset="0"/>
            </a:endParaRPr>
          </a:p>
          <a:p>
            <a:pPr lvl="0" eaLnBrk="0" fontAlgn="base" hangingPunct="0">
              <a:spcBef>
                <a:spcPct val="0"/>
              </a:spcBef>
              <a:spcAft>
                <a:spcPct val="0"/>
              </a:spcAft>
              <a:tabLst>
                <a:tab pos="742950" algn="l"/>
                <a:tab pos="914400" algn="l"/>
                <a:tab pos="1371600" algn="l"/>
                <a:tab pos="1828800" algn="l"/>
                <a:tab pos="2286000" algn="l"/>
                <a:tab pos="2971800" algn="ctr"/>
              </a:tabLst>
            </a:pPr>
            <a:r>
              <a:rPr lang="en-US" sz="2800" b="1" dirty="0" smtClean="0">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44</a:t>
            </a:fld>
            <a:endParaRPr lang="en-US"/>
          </a:p>
        </p:txBody>
      </p:sp>
      <p:sp>
        <p:nvSpPr>
          <p:cNvPr id="60417" name="Rectangle 1"/>
          <p:cNvSpPr>
            <a:spLocks noChangeArrowheads="1"/>
          </p:cNvSpPr>
          <p:nvPr/>
        </p:nvSpPr>
        <p:spPr bwMode="auto">
          <a:xfrm>
            <a:off x="381000" y="533400"/>
            <a:ext cx="8382000" cy="512448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a:t>
            </a:r>
            <a:endParaRPr lang="en-US" sz="2800" dirty="0" smtClean="0">
              <a:latin typeface="Calibri"/>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Chlorine reacts with ammonia gas to form a dense white fume of ammonia chloride and Nitrogen gas is produced.</a:t>
            </a:r>
          </a:p>
          <a:p>
            <a:pPr marL="0" marR="0" lvl="0" indent="0" algn="l" defTabSz="914400" rtl="0" eaLnBrk="0" fontAlgn="base" latinLnBrk="0" hangingPunct="0">
              <a:lnSpc>
                <a:spcPct val="100000"/>
              </a:lnSpc>
              <a:spcBef>
                <a:spcPct val="0"/>
              </a:spcBef>
              <a:spcAft>
                <a:spcPct val="0"/>
              </a:spcAft>
              <a:buClrTx/>
              <a:buSzTx/>
              <a:buFontTx/>
              <a:buNone/>
              <a:tabLst>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 </a:t>
            </a:r>
          </a:p>
          <a:p>
            <a:pPr marL="0" marR="0" lvl="0" indent="0" algn="l" defTabSz="914400" rtl="0" eaLnBrk="0" fontAlgn="base" latinLnBrk="0" hangingPunct="0">
              <a:lnSpc>
                <a:spcPct val="100000"/>
              </a:lnSpc>
              <a:spcBef>
                <a:spcPct val="0"/>
              </a:spcBef>
              <a:spcAft>
                <a:spcPct val="0"/>
              </a:spcAft>
              <a:buClrTx/>
              <a:buSzTx/>
              <a:buFontTx/>
              <a:buNone/>
              <a:tabLst>
                <a:tab pos="74295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8NH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+ 3Cl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6NH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Cl(s) + N</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t>
            </a:r>
          </a:p>
          <a:p>
            <a:pPr marL="0" marR="0" lvl="0" indent="0" algn="l" defTabSz="914400" rtl="0" eaLnBrk="0" fontAlgn="base" latinLnBrk="0" hangingPunct="0">
              <a:lnSpc>
                <a:spcPct val="100000"/>
              </a:lnSpc>
              <a:spcBef>
                <a:spcPct val="0"/>
              </a:spcBef>
              <a:spcAft>
                <a:spcPct val="0"/>
              </a:spcAft>
              <a:buClrTx/>
              <a:buSzTx/>
              <a:buFontTx/>
              <a:buNone/>
              <a:tabLst>
                <a:tab pos="742950" algn="l"/>
                <a:tab pos="914400" algn="l"/>
                <a:tab pos="1371600" algn="l"/>
                <a:tab pos="1828800" algn="l"/>
                <a:tab pos="2286000" algn="l"/>
                <a:tab pos="2971800" algn="ctr"/>
              </a:tabLst>
            </a:pPr>
            <a:endParaRPr kumimoji="0" lang="en-US" sz="11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1143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17. (a) Dry chlorine gas was bubbled in cold dilute sodium hydroxide solution.</a:t>
            </a:r>
          </a:p>
          <a:p>
            <a:pPr lvl="0" fontAlgn="base">
              <a:spcBef>
                <a:spcPct val="0"/>
              </a:spcBef>
              <a:spcAft>
                <a:spcPct val="0"/>
              </a:spcAft>
              <a:tabLst>
                <a:tab pos="1143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Explain the observations made</a:t>
            </a:r>
          </a:p>
          <a:p>
            <a:pPr lvl="0" fontAlgn="base">
              <a:spcBef>
                <a:spcPct val="0"/>
              </a:spcBef>
              <a:spcAft>
                <a:spcPct val="0"/>
              </a:spcAft>
              <a:tabLst>
                <a:tab pos="114300" algn="l"/>
                <a:tab pos="457200" algn="l"/>
                <a:tab pos="914400" algn="l"/>
                <a:tab pos="1371600" algn="l"/>
                <a:tab pos="1828800" algn="l"/>
                <a:tab pos="2286000" algn="l"/>
                <a:tab pos="2971800" algn="ctr"/>
              </a:tabLst>
            </a:pPr>
            <a:endParaRPr lang="en-US" sz="800" dirty="0" smtClean="0">
              <a:latin typeface="Times New Roman" pitchFamily="18" charset="0"/>
              <a:cs typeface="Times New Roman" pitchFamily="18" charset="0"/>
            </a:endParaRPr>
          </a:p>
          <a:p>
            <a:pPr lvl="0" eaLnBrk="0" fontAlgn="base" hangingPunct="0">
              <a:spcBef>
                <a:spcPct val="0"/>
              </a:spcBef>
              <a:spcAft>
                <a:spcPct val="0"/>
              </a:spcAft>
              <a:tabLst>
                <a:tab pos="1143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Observation</a:t>
            </a: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 Pale green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chlorine fades.</a:t>
            </a:r>
            <a:endParaRPr lang="en-US" sz="2800" dirty="0" smtClean="0">
              <a:latin typeface="Times New Roman" pitchFamily="18" charset="0"/>
              <a:cs typeface="Times New Roman" pitchFamily="18" charset="0"/>
            </a:endParaRPr>
          </a:p>
          <a:p>
            <a:pPr lvl="0" eaLnBrk="0" fontAlgn="base" hangingPunct="0">
              <a:spcBef>
                <a:spcPct val="0"/>
              </a:spcBef>
              <a:spcAft>
                <a:spcPct val="0"/>
              </a:spcAft>
              <a:tabLst>
                <a:tab pos="1143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-Pale yellow solution is formed.</a:t>
            </a:r>
            <a:endParaRPr lang="en-US" sz="2800"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742950" algn="l"/>
                <a:tab pos="914400" algn="l"/>
                <a:tab pos="1371600" algn="l"/>
                <a:tab pos="1828800" algn="l"/>
                <a:tab pos="2286000" algn="l"/>
                <a:tab pos="2971800" algn="ctr"/>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45</a:t>
            </a:fld>
            <a:endParaRPr lang="en-US"/>
          </a:p>
        </p:txBody>
      </p:sp>
      <p:sp>
        <p:nvSpPr>
          <p:cNvPr id="33793" name="Rectangle 1"/>
          <p:cNvSpPr>
            <a:spLocks noChangeArrowheads="1"/>
          </p:cNvSpPr>
          <p:nvPr/>
        </p:nvSpPr>
        <p:spPr bwMode="auto">
          <a:xfrm>
            <a:off x="381000" y="381000"/>
            <a:ext cx="83058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114300" algn="l"/>
                <a:tab pos="457200" algn="l"/>
                <a:tab pos="914400" algn="l"/>
                <a:tab pos="1371600" algn="l"/>
                <a:tab pos="1828800" algn="l"/>
                <a:tab pos="2286000" algn="l"/>
                <a:tab pos="2971800" algn="ctr"/>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 Chlorine reacts with hot concentrated sodium hydroxide / Potassium hydroxide solution to form pale yellow solution of metal chlorate (V) and chlorides of the metal</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114300" algn="l"/>
                <a:tab pos="457200" algn="l"/>
                <a:tab pos="914400" algn="l"/>
                <a:tab pos="1371600" algn="l"/>
                <a:tab pos="1828800" algn="l"/>
                <a:tab pos="2286000" algn="l"/>
                <a:tab pos="2971800" algn="ctr"/>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Chemical equation</a:t>
            </a:r>
          </a:p>
          <a:p>
            <a:pPr marL="0" marR="0" lvl="0" indent="0" algn="l" defTabSz="914400" rtl="0" eaLnBrk="0" fontAlgn="base" latinLnBrk="0" hangingPunct="0">
              <a:lnSpc>
                <a:spcPct val="100000"/>
              </a:lnSpc>
              <a:spcBef>
                <a:spcPct val="0"/>
              </a:spcBef>
              <a:spcAft>
                <a:spcPct val="0"/>
              </a:spcAft>
              <a:buClrTx/>
              <a:buSzTx/>
              <a:buFontTx/>
              <a:buNone/>
              <a:tabLst>
                <a:tab pos="114300" algn="l"/>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2NaOH    →  </a:t>
            </a:r>
          </a:p>
          <a:p>
            <a:pPr marL="0" marR="0" lvl="0" indent="0" algn="l" defTabSz="914400" rtl="0" eaLnBrk="0" fontAlgn="base" latinLnBrk="0" hangingPunct="0">
              <a:lnSpc>
                <a:spcPct val="100000"/>
              </a:lnSpc>
              <a:spcBef>
                <a:spcPct val="0"/>
              </a:spcBef>
              <a:spcAft>
                <a:spcPct val="0"/>
              </a:spcAft>
              <a:buClrTx/>
              <a:buSzTx/>
              <a:buFontTx/>
              <a:buNone/>
              <a:tabLst>
                <a:tab pos="114300" algn="l"/>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NaClO</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p>
          <a:p>
            <a:pPr marL="0" marR="0" lvl="0" indent="0" algn="l" defTabSz="914400" rtl="0" eaLnBrk="0" fontAlgn="base" latinLnBrk="0" hangingPunct="0">
              <a:lnSpc>
                <a:spcPct val="100000"/>
              </a:lnSpc>
              <a:spcBef>
                <a:spcPct val="0"/>
              </a:spcBef>
              <a:spcAft>
                <a:spcPct val="0"/>
              </a:spcAft>
              <a:buClrTx/>
              <a:buSzTx/>
              <a:buFontTx/>
              <a:buNone/>
              <a:tabLst>
                <a:tab pos="114300" algn="l"/>
                <a:tab pos="457200" algn="l"/>
                <a:tab pos="914400" algn="l"/>
                <a:tab pos="1371600" algn="l"/>
                <a:tab pos="1828800" algn="l"/>
                <a:tab pos="2286000" algn="l"/>
                <a:tab pos="2971800" algn="ctr"/>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2KOH     →    </a:t>
            </a:r>
          </a:p>
          <a:p>
            <a:pPr marL="0" marR="0" lvl="0" indent="0" algn="l" defTabSz="914400" rtl="0" eaLnBrk="0" fontAlgn="base" latinLnBrk="0" hangingPunct="0">
              <a:lnSpc>
                <a:spcPct val="100000"/>
              </a:lnSpc>
              <a:spcBef>
                <a:spcPct val="0"/>
              </a:spcBef>
              <a:spcAft>
                <a:spcPct val="0"/>
              </a:spcAft>
              <a:buClrTx/>
              <a:buSzTx/>
              <a:buFontTx/>
              <a:buNone/>
              <a:tabLst>
                <a:tab pos="114300" algn="l"/>
                <a:tab pos="457200" algn="l"/>
                <a:tab pos="914400" algn="l"/>
                <a:tab pos="1371600" algn="l"/>
                <a:tab pos="1828800" algn="l"/>
                <a:tab pos="2286000" algn="l"/>
                <a:tab pos="2971800" algn="ctr"/>
              </a:tabLst>
            </a:pPr>
            <a:r>
              <a:rPr lang="en-US" sz="2800" dirty="0" smtClean="0">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KClO</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p>
          <a:p>
            <a:pPr lvl="0" fontAlgn="base">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(b)The experiment in 17(a) was repeated with hot concentrated sodium hydroxide solution. Explain the observation made.</a:t>
            </a:r>
          </a:p>
          <a:p>
            <a:pPr lvl="0" eaLnBrk="0" fontAlgn="base" hangingPunct="0">
              <a:spcBef>
                <a:spcPct val="0"/>
              </a:spcBef>
              <a:spcAft>
                <a:spcPct val="0"/>
              </a:spcAft>
              <a:tabLst>
                <a:tab pos="400050" algn="l"/>
              </a:tabLst>
            </a:pPr>
            <a:r>
              <a:rPr lang="en-US" sz="2800" dirty="0" smtClean="0">
                <a:solidFill>
                  <a:srgbClr val="002060"/>
                </a:solidFill>
                <a:latin typeface="Times New Roman" pitchFamily="18" charset="0"/>
                <a:ea typeface="Calibri" pitchFamily="34" charset="0"/>
                <a:cs typeface="Times New Roman" pitchFamily="18" charset="0"/>
              </a:rPr>
              <a:t>Observation </a:t>
            </a:r>
            <a:r>
              <a:rPr lang="en-US" sz="2800" dirty="0" smtClean="0">
                <a:solidFill>
                  <a:srgbClr val="002060"/>
                </a:solidFill>
                <a:latin typeface="Calibri"/>
                <a:ea typeface="Calibri" pitchFamily="34" charset="0"/>
                <a:cs typeface="Times New Roman" pitchFamily="18" charset="0"/>
              </a:rPr>
              <a:t>–</a:t>
            </a:r>
            <a:r>
              <a:rPr lang="en-US" sz="2800" dirty="0" smtClean="0">
                <a:solidFill>
                  <a:srgbClr val="002060"/>
                </a:solidFill>
                <a:latin typeface="Times New Roman" pitchFamily="18" charset="0"/>
                <a:ea typeface="Calibri" pitchFamily="34" charset="0"/>
                <a:cs typeface="Times New Roman" pitchFamily="18" charset="0"/>
              </a:rPr>
              <a:t> Pale green </a:t>
            </a:r>
            <a:r>
              <a:rPr lang="en-US" sz="2800" dirty="0" err="1" smtClean="0">
                <a:solidFill>
                  <a:srgbClr val="002060"/>
                </a:solidFill>
                <a:latin typeface="Times New Roman" pitchFamily="18" charset="0"/>
                <a:ea typeface="Calibri" pitchFamily="34" charset="0"/>
                <a:cs typeface="Times New Roman" pitchFamily="18" charset="0"/>
              </a:rPr>
              <a:t>colour</a:t>
            </a:r>
            <a:r>
              <a:rPr lang="en-US" sz="2800" dirty="0" smtClean="0">
                <a:solidFill>
                  <a:srgbClr val="002060"/>
                </a:solidFill>
                <a:latin typeface="Times New Roman" pitchFamily="18" charset="0"/>
                <a:ea typeface="Calibri" pitchFamily="34" charset="0"/>
                <a:cs typeface="Times New Roman" pitchFamily="18" charset="0"/>
              </a:rPr>
              <a:t> of chlorine </a:t>
            </a:r>
            <a:r>
              <a:rPr lang="en-US" sz="2800" dirty="0" err="1" smtClean="0">
                <a:solidFill>
                  <a:srgbClr val="002060"/>
                </a:solidFill>
                <a:latin typeface="Times New Roman" pitchFamily="18" charset="0"/>
                <a:ea typeface="Calibri" pitchFamily="34" charset="0"/>
                <a:cs typeface="Times New Roman" pitchFamily="18" charset="0"/>
              </a:rPr>
              <a:t>fades.Pale</a:t>
            </a:r>
            <a:r>
              <a:rPr lang="en-US" sz="2800" dirty="0" smtClean="0">
                <a:solidFill>
                  <a:srgbClr val="002060"/>
                </a:solidFill>
                <a:latin typeface="Times New Roman" pitchFamily="18" charset="0"/>
                <a:ea typeface="Calibri" pitchFamily="34" charset="0"/>
                <a:cs typeface="Times New Roman" pitchFamily="18" charset="0"/>
              </a:rPr>
              <a:t> yellow solution is formed.</a:t>
            </a:r>
          </a:p>
          <a:p>
            <a:pPr marL="0" marR="0" lvl="0" indent="0" algn="l" defTabSz="914400" rtl="0" eaLnBrk="0" fontAlgn="base" latinLnBrk="0" hangingPunct="0">
              <a:lnSpc>
                <a:spcPct val="100000"/>
              </a:lnSpc>
              <a:spcBef>
                <a:spcPct val="0"/>
              </a:spcBef>
              <a:spcAft>
                <a:spcPct val="0"/>
              </a:spcAft>
              <a:buClrTx/>
              <a:buSzTx/>
              <a:buFontTx/>
              <a:buNone/>
              <a:tabLst>
                <a:tab pos="114300" algn="l"/>
                <a:tab pos="457200" algn="l"/>
                <a:tab pos="914400" algn="l"/>
                <a:tab pos="1371600" algn="l"/>
                <a:tab pos="1828800" algn="l"/>
                <a:tab pos="2286000" algn="l"/>
                <a:tab pos="2971800" algn="ctr"/>
              </a:tabLst>
            </a:pP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p:txBody>
      </p:sp>
    </p:spTree>
  </p:cSld>
  <p:clrMapOvr>
    <a:masterClrMapping/>
  </p:clrMapOvr>
  <p:transition spd="slow" advClick="0" advTm="5000">
    <p:newsflash/>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46</a:t>
            </a:fld>
            <a:endParaRPr lang="en-US"/>
          </a:p>
        </p:txBody>
      </p:sp>
      <p:sp>
        <p:nvSpPr>
          <p:cNvPr id="32769" name="Rectangle 1"/>
          <p:cNvSpPr>
            <a:spLocks noChangeArrowheads="1"/>
          </p:cNvSpPr>
          <p:nvPr/>
        </p:nvSpPr>
        <p:spPr bwMode="auto">
          <a:xfrm>
            <a:off x="381000" y="304800"/>
            <a:ext cx="838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 reacts with hot concentrated sodium hydroxide/Potassium hydroxide solution to form pale yellow solution of metal chlorate (v) and chlorides of metals.</a:t>
            </a:r>
          </a:p>
          <a:p>
            <a:pPr lvl="0" eaLnBrk="0" fontAlgn="base" hangingPunct="0">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Chemical equation:</a:t>
            </a:r>
          </a:p>
          <a:p>
            <a:pPr lvl="0" eaLnBrk="0" fontAlgn="base" hangingPunct="0">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 6NaOH  + 3Cl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 →   </a:t>
            </a:r>
          </a:p>
          <a:p>
            <a:pPr lvl="0" eaLnBrk="0" fontAlgn="base" hangingPunct="0">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			  NaClO</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5NaCl(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+ 3H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a:t>
            </a:r>
            <a:r>
              <a:rPr lang="en-US" sz="2800" b="1"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Lst>
            </a:pPr>
            <a:r>
              <a:rPr lang="en-US" sz="2800" b="1" dirty="0" smtClean="0">
                <a:latin typeface="Times New Roman" pitchFamily="18" charset="0"/>
                <a:ea typeface="Calibri" pitchFamily="34" charset="0"/>
                <a:cs typeface="Times New Roman" pitchFamily="18" charset="0"/>
              </a:rPr>
              <a:t>		 (Sodium Chlorate (V)</a:t>
            </a:r>
          </a:p>
          <a:p>
            <a:pPr lvl="0" eaLnBrk="0" fontAlgn="base" hangingPunct="0">
              <a:spcBef>
                <a:spcPct val="0"/>
              </a:spcBef>
              <a:spcAft>
                <a:spcPct val="0"/>
              </a:spcAft>
              <a:tabLst>
                <a:tab pos="400050" algn="l"/>
              </a:tabLst>
            </a:pPr>
            <a:r>
              <a:rPr lang="en-US" sz="2800" u="sng" dirty="0" smtClean="0">
                <a:latin typeface="Times New Roman" pitchFamily="18" charset="0"/>
                <a:ea typeface="Calibri" pitchFamily="34" charset="0"/>
                <a:cs typeface="Times New Roman" pitchFamily="18" charset="0"/>
              </a:rPr>
              <a:t>NB </a:t>
            </a:r>
          </a:p>
          <a:p>
            <a:pPr lvl="0" eaLnBrk="0" fontAlgn="base" hangingPunct="0">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The products formed when chlorine reacts with alkalis depend thus on temperature and the concentration of alkalis.</a:t>
            </a: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47</a:t>
            </a:fld>
            <a:endParaRPr lang="en-US"/>
          </a:p>
        </p:txBody>
      </p:sp>
      <p:sp>
        <p:nvSpPr>
          <p:cNvPr id="67585" name="Rectangle 1"/>
          <p:cNvSpPr>
            <a:spLocks noChangeArrowheads="1"/>
          </p:cNvSpPr>
          <p:nvPr/>
        </p:nvSpPr>
        <p:spPr bwMode="auto">
          <a:xfrm>
            <a:off x="381000" y="533400"/>
            <a:ext cx="83820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Write the equation for the formation of calcium chlorate (I) and calcium chlorate (V).</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2Ca (OH)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2Cl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a:t>
            </a:r>
          </a:p>
          <a:p>
            <a:pPr lvl="0" eaLnBrk="0" fontAlgn="base" hangingPunct="0">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(Cold/dilute)</a:t>
            </a:r>
            <a:endPar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lang="en-US" sz="2800" dirty="0" smtClean="0">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CaOCl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(Calcium Chlorate(I))	</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 (OH)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a:t>
            </a:r>
          </a:p>
          <a:p>
            <a:pPr lvl="0" eaLnBrk="0" fontAlgn="base" hangingPunct="0">
              <a:spcBef>
                <a:spcPct val="0"/>
              </a:spcBef>
              <a:spcAft>
                <a:spcPct val="0"/>
              </a:spcAft>
              <a:tabLst>
                <a:tab pos="400050" algn="l"/>
              </a:tabLst>
            </a:pPr>
            <a:r>
              <a:rPr lang="en-US" sz="2800" dirty="0" smtClean="0">
                <a:latin typeface="Times New Roman" pitchFamily="18" charset="0"/>
                <a:ea typeface="Times New Roman" pitchFamily="18" charset="0"/>
                <a:cs typeface="Times New Roman" pitchFamily="18" charset="0"/>
              </a:rPr>
              <a:t>(Hot/Concentrated)</a:t>
            </a:r>
            <a:endParaRPr lang="en-US" sz="2800" dirty="0" smtClean="0">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Ca(ClO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80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(Calcium Chlorate(V))	</a:t>
            </a:r>
            <a:r>
              <a:rPr kumimoji="0" lang="en-US" sz="280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advClick="0" advTm="5000">
    <p:newsflash/>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48</a:t>
            </a:fld>
            <a:endParaRPr lang="en-US"/>
          </a:p>
        </p:txBody>
      </p:sp>
      <p:sp>
        <p:nvSpPr>
          <p:cNvPr id="33793" name="Rectangle 1"/>
          <p:cNvSpPr>
            <a:spLocks noChangeArrowheads="1"/>
          </p:cNvSpPr>
          <p:nvPr/>
        </p:nvSpPr>
        <p:spPr bwMode="auto">
          <a:xfrm>
            <a:off x="381000" y="381000"/>
            <a:ext cx="8229600" cy="51398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400050" algn="l" defTabSz="914400" rtl="0" eaLnBrk="1" fontAlgn="base" latinLnBrk="0" hangingPunct="1">
              <a:lnSpc>
                <a:spcPct val="100000"/>
              </a:lnSpc>
              <a:spcBef>
                <a:spcPct val="0"/>
              </a:spcBef>
              <a:spcAft>
                <a:spcPct val="0"/>
              </a:spcAft>
              <a:buClrTx/>
              <a:buSzTx/>
              <a:buFontTx/>
              <a:buNone/>
              <a:tabLst>
                <a:tab pos="-400050" algn="l"/>
                <a:tab pos="171450" algn="l"/>
              </a:tabLst>
            </a:pPr>
            <a:r>
              <a:rPr lang="en-US" sz="4000" b="1" u="sng" dirty="0" smtClean="0">
                <a:latin typeface="Times New Roman" pitchFamily="18" charset="0"/>
                <a:ea typeface="Calibri" pitchFamily="34" charset="0"/>
                <a:cs typeface="Times New Roman" pitchFamily="18" charset="0"/>
              </a:rPr>
              <a:t>B</a:t>
            </a:r>
            <a:r>
              <a:rPr kumimoji="0" lang="en-US" sz="4000" b="1"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HYDROGEN CHLORIDE </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Occurrence</a:t>
            </a:r>
          </a:p>
          <a:p>
            <a:pPr marL="0" marR="0" lvl="0" indent="0" algn="l" defTabSz="914400" rtl="0" eaLnBrk="0" fontAlgn="base" latinLnBrk="0" hangingPunct="0">
              <a:lnSpc>
                <a:spcPct val="100000"/>
              </a:lnSpc>
              <a:spcBef>
                <a:spcPct val="0"/>
              </a:spcBef>
              <a:spcAft>
                <a:spcPct val="0"/>
              </a:spcAft>
              <a:buClrTx/>
              <a:buSzTx/>
              <a:tabLst>
                <a:tab pos="-400050" algn="l"/>
                <a:tab pos="171450" algn="l"/>
              </a:tabLst>
            </a:pPr>
            <a:endParaRPr kumimoji="0" lang="en-US" sz="9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Hydrogen Chloride does not occur free in the atmosphere or in nature</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endParaRPr kumimoji="0" lang="en-US"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Preparation</a:t>
            </a:r>
            <a:endParaRPr kumimoji="0" lang="en-US" sz="36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Hydrogen chloride may be prepared by reacting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solid chloride</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crystals with </a:t>
            </a:r>
            <a:r>
              <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concentrated </a:t>
            </a:r>
            <a:r>
              <a:rPr kumimoji="0" lang="en-US" sz="36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sulphuric</a:t>
            </a: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 acid </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49</a:t>
            </a:fld>
            <a:endParaRPr lang="en-US"/>
          </a:p>
        </p:txBody>
      </p:sp>
      <p:pic>
        <p:nvPicPr>
          <p:cNvPr id="4" name="Picture 3" descr="234.jpeg"/>
          <p:cNvPicPr/>
          <p:nvPr/>
        </p:nvPicPr>
        <p:blipFill>
          <a:blip r:embed="rId2"/>
          <a:srcRect/>
          <a:stretch>
            <a:fillRect/>
          </a:stretch>
        </p:blipFill>
        <p:spPr bwMode="auto">
          <a:xfrm>
            <a:off x="228600" y="381000"/>
            <a:ext cx="8610600" cy="5791200"/>
          </a:xfrm>
          <a:prstGeom prst="rect">
            <a:avLst/>
          </a:prstGeom>
          <a:noFill/>
          <a:ln w="9525">
            <a:noFill/>
            <a:miter lim="800000"/>
            <a:headEnd/>
            <a:tailEnd/>
          </a:ln>
        </p:spPr>
      </p:pic>
    </p:spTree>
  </p:cSld>
  <p:clrMapOvr>
    <a:masterClrMapping/>
  </p:clrMapOvr>
  <p:transition spd="slow" advClick="0" advTm="5000">
    <p:newsflash/>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5</a:t>
            </a:fld>
            <a:endParaRPr lang="en-US"/>
          </a:p>
        </p:txBody>
      </p:sp>
      <p:sp>
        <p:nvSpPr>
          <p:cNvPr id="150529" name="Rectangle 1"/>
          <p:cNvSpPr>
            <a:spLocks noChangeArrowheads="1"/>
          </p:cNvSpPr>
          <p:nvPr/>
        </p:nvSpPr>
        <p:spPr bwMode="auto">
          <a:xfrm>
            <a:off x="304800" y="318492"/>
            <a:ext cx="8458200" cy="646330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lang="en-US" sz="3600" dirty="0" smtClean="0">
                <a:solidFill>
                  <a:srgbClr val="7030A0"/>
                </a:solidFill>
                <a:latin typeface="Times New Roman" pitchFamily="18" charset="0"/>
                <a:ea typeface="Calibri" pitchFamily="34" charset="0"/>
                <a:cs typeface="Times New Roman" pitchFamily="18" charset="0"/>
              </a:rPr>
              <a:t>b)</a:t>
            </a:r>
            <a:r>
              <a:rPr kumimoji="0" lang="en-US" sz="3600" b="0" i="0" u="none" strike="noStrike" cap="none" normalizeH="0" baseline="0" dirty="0" smtClean="0">
                <a:ln>
                  <a:noFill/>
                </a:ln>
                <a:solidFill>
                  <a:srgbClr val="7030A0"/>
                </a:solidFill>
                <a:effectLst/>
                <a:latin typeface="Times New Roman" pitchFamily="18" charset="0"/>
                <a:ea typeface="Calibri" pitchFamily="34" charset="0"/>
                <a:cs typeface="Times New Roman" pitchFamily="18" charset="0"/>
              </a:rPr>
              <a:t> Compare the atomic radius and ionic radius of chloride ion and chlorine. Explain.</a:t>
            </a: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9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457200" algn="l"/>
                <a:tab pos="914400" algn="l"/>
                <a:tab pos="1371600" algn="l"/>
                <a:tab pos="1828800" algn="l"/>
                <a:tab pos="2286000" algn="l"/>
                <a:tab pos="2971800" algn="ctr"/>
              </a:tabLst>
            </a:pPr>
            <a:r>
              <a:rPr lang="en-US" sz="3600" dirty="0" smtClean="0">
                <a:latin typeface="Times New Roman" pitchFamily="18" charset="0"/>
                <a:ea typeface="Calibri" pitchFamily="34" charset="0"/>
                <a:cs typeface="Times New Roman" pitchFamily="18" charset="0"/>
              </a:rPr>
              <a:t>The </a:t>
            </a:r>
            <a:r>
              <a:rPr lang="en-US" sz="3600" dirty="0" smtClean="0">
                <a:solidFill>
                  <a:srgbClr val="C00000"/>
                </a:solidFill>
                <a:latin typeface="Times New Roman" pitchFamily="18" charset="0"/>
                <a:ea typeface="Calibri" pitchFamily="34" charset="0"/>
                <a:cs typeface="Times New Roman" pitchFamily="18" charset="0"/>
              </a:rPr>
              <a:t>atomic</a:t>
            </a:r>
            <a:r>
              <a:rPr lang="en-US" sz="3600" dirty="0" smtClean="0">
                <a:latin typeface="Times New Roman" pitchFamily="18" charset="0"/>
                <a:ea typeface="Calibri" pitchFamily="34" charset="0"/>
                <a:cs typeface="Times New Roman" pitchFamily="18" charset="0"/>
              </a:rPr>
              <a:t> radius of chlorine is </a:t>
            </a:r>
            <a:r>
              <a:rPr lang="en-US" sz="3600" b="1" dirty="0" smtClean="0">
                <a:solidFill>
                  <a:srgbClr val="00B0F0"/>
                </a:solidFill>
                <a:latin typeface="Times New Roman" pitchFamily="18" charset="0"/>
                <a:ea typeface="Calibri" pitchFamily="34" charset="0"/>
                <a:cs typeface="Times New Roman" pitchFamily="18" charset="0"/>
              </a:rPr>
              <a:t>smaller</a:t>
            </a:r>
            <a:r>
              <a:rPr lang="en-US" sz="3600" dirty="0" smtClean="0">
                <a:latin typeface="Times New Roman" pitchFamily="18" charset="0"/>
                <a:ea typeface="Calibri" pitchFamily="34" charset="0"/>
                <a:cs typeface="Times New Roman" pitchFamily="18" charset="0"/>
              </a:rPr>
              <a:t> than the ionic radius o the chloride </a:t>
            </a:r>
            <a:r>
              <a:rPr lang="en-US" sz="3600" dirty="0" smtClean="0">
                <a:solidFill>
                  <a:srgbClr val="C00000"/>
                </a:solidFill>
                <a:latin typeface="Times New Roman" pitchFamily="18" charset="0"/>
                <a:ea typeface="Calibri" pitchFamily="34" charset="0"/>
                <a:cs typeface="Times New Roman" pitchFamily="18" charset="0"/>
              </a:rPr>
              <a:t>ion</a:t>
            </a:r>
            <a:r>
              <a:rPr lang="en-US" sz="3600" dirty="0" smtClean="0">
                <a:latin typeface="Times New Roman" pitchFamily="18" charset="0"/>
                <a:ea typeface="Calibri" pitchFamily="34" charset="0"/>
                <a:cs typeface="Times New Roman" pitchFamily="18" charset="0"/>
              </a:rPr>
              <a:t>.</a:t>
            </a:r>
          </a:p>
          <a:p>
            <a:pPr lvl="0" fontAlgn="base">
              <a:spcBef>
                <a:spcPct val="0"/>
              </a:spcBef>
              <a:spcAft>
                <a:spcPct val="0"/>
              </a:spcAft>
              <a:tabLst>
                <a:tab pos="457200" algn="l"/>
                <a:tab pos="914400" algn="l"/>
                <a:tab pos="1371600" algn="l"/>
                <a:tab pos="1828800" algn="l"/>
                <a:tab pos="2286000" algn="l"/>
                <a:tab pos="2971800" algn="ctr"/>
              </a:tabLst>
            </a:pPr>
            <a:endParaRPr lang="en-US" sz="9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3600" dirty="0" smtClean="0">
                <a:solidFill>
                  <a:srgbClr val="C00000"/>
                </a:solidFill>
                <a:latin typeface="Times New Roman" pitchFamily="18" charset="0"/>
                <a:ea typeface="Times New Roman" pitchFamily="18" charset="0"/>
                <a:cs typeface="Times New Roman" pitchFamily="18" charset="0"/>
              </a:rPr>
              <a:t>Effective</a:t>
            </a:r>
            <a:r>
              <a:rPr lang="en-US" sz="3600" dirty="0" smtClean="0">
                <a:latin typeface="Times New Roman" pitchFamily="18" charset="0"/>
                <a:ea typeface="Times New Roman" pitchFamily="18" charset="0"/>
                <a:cs typeface="Times New Roman" pitchFamily="18" charset="0"/>
              </a:rPr>
              <a:t> </a:t>
            </a:r>
            <a:r>
              <a:rPr lang="en-US" sz="3600" dirty="0" smtClean="0">
                <a:solidFill>
                  <a:srgbClr val="00B0F0"/>
                </a:solidFill>
                <a:latin typeface="Times New Roman" pitchFamily="18" charset="0"/>
                <a:ea typeface="Times New Roman" pitchFamily="18" charset="0"/>
                <a:cs typeface="Times New Roman" pitchFamily="18" charset="0"/>
              </a:rPr>
              <a:t>nucleus attraction</a:t>
            </a:r>
            <a:r>
              <a:rPr lang="en-US" sz="3600" dirty="0" smtClean="0">
                <a:latin typeface="Times New Roman" pitchFamily="18" charset="0"/>
                <a:ea typeface="Times New Roman" pitchFamily="18" charset="0"/>
                <a:cs typeface="Times New Roman" pitchFamily="18" charset="0"/>
              </a:rPr>
              <a:t> on outer energy level in chloride ion is </a:t>
            </a:r>
            <a:r>
              <a:rPr lang="en-US" sz="3600" b="1" dirty="0" smtClean="0">
                <a:solidFill>
                  <a:srgbClr val="00B0F0"/>
                </a:solidFill>
                <a:latin typeface="Times New Roman" pitchFamily="18" charset="0"/>
                <a:ea typeface="Times New Roman" pitchFamily="18" charset="0"/>
                <a:cs typeface="Times New Roman" pitchFamily="18" charset="0"/>
              </a:rPr>
              <a:t>less</a:t>
            </a:r>
            <a:r>
              <a:rPr lang="en-US" sz="3600" dirty="0" smtClean="0">
                <a:latin typeface="Times New Roman" pitchFamily="18" charset="0"/>
                <a:ea typeface="Times New Roman" pitchFamily="18" charset="0"/>
                <a:cs typeface="Times New Roman" pitchFamily="18" charset="0"/>
              </a:rPr>
              <a:t> than chlorine atom . </a:t>
            </a:r>
            <a:r>
              <a:rPr lang="en-US" sz="3600" dirty="0" smtClean="0">
                <a:solidFill>
                  <a:srgbClr val="C00000"/>
                </a:solidFill>
                <a:latin typeface="Times New Roman" pitchFamily="18" charset="0"/>
                <a:ea typeface="Times New Roman" pitchFamily="18" charset="0"/>
                <a:cs typeface="Times New Roman" pitchFamily="18" charset="0"/>
              </a:rPr>
              <a:t>Extra</a:t>
            </a:r>
            <a:r>
              <a:rPr lang="en-US" sz="3600" dirty="0" smtClean="0">
                <a:latin typeface="Times New Roman" pitchFamily="18" charset="0"/>
                <a:ea typeface="Times New Roman" pitchFamily="18" charset="0"/>
                <a:cs typeface="Times New Roman" pitchFamily="18" charset="0"/>
              </a:rPr>
              <a:t> gained electron is </a:t>
            </a:r>
            <a:r>
              <a:rPr lang="en-US" sz="3600" b="1" dirty="0" smtClean="0">
                <a:solidFill>
                  <a:srgbClr val="FF0000"/>
                </a:solidFill>
                <a:latin typeface="Times New Roman" pitchFamily="18" charset="0"/>
                <a:ea typeface="Times New Roman" pitchFamily="18" charset="0"/>
                <a:cs typeface="Times New Roman" pitchFamily="18" charset="0"/>
              </a:rPr>
              <a:t>repelled</a:t>
            </a:r>
            <a:r>
              <a:rPr lang="en-US" sz="3600" dirty="0" smtClean="0">
                <a:latin typeface="Times New Roman" pitchFamily="18" charset="0"/>
                <a:ea typeface="Times New Roman" pitchFamily="18" charset="0"/>
                <a:cs typeface="Times New Roman" pitchFamily="18" charset="0"/>
              </a:rPr>
              <a:t> thus causes the outer energy level to </a:t>
            </a:r>
            <a:r>
              <a:rPr lang="en-US" sz="3600" b="1" dirty="0" smtClean="0">
                <a:solidFill>
                  <a:srgbClr val="FF0000"/>
                </a:solidFill>
                <a:latin typeface="Times New Roman" pitchFamily="18" charset="0"/>
                <a:ea typeface="Times New Roman" pitchFamily="18" charset="0"/>
                <a:cs typeface="Times New Roman" pitchFamily="18" charset="0"/>
              </a:rPr>
              <a:t>expand </a:t>
            </a:r>
            <a:r>
              <a:rPr lang="en-US" sz="3600" dirty="0" smtClean="0">
                <a:latin typeface="Times New Roman" pitchFamily="18" charset="0"/>
                <a:ea typeface="Times New Roman" pitchFamily="18" charset="0"/>
                <a:cs typeface="Times New Roman" pitchFamily="18" charset="0"/>
              </a:rPr>
              <a:t>/increase to minimize/reduce the repulsion.</a:t>
            </a:r>
            <a:r>
              <a:rPr lang="en-US" sz="3600" dirty="0" smtClean="0">
                <a:latin typeface="Times New Roman" pitchFamily="18"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50529">
                                            <p:txEl>
                                              <p:pRg st="0" end="0"/>
                                            </p:txEl>
                                          </p:spTgt>
                                        </p:tgtEl>
                                        <p:attrNameLst>
                                          <p:attrName>style.visibility</p:attrName>
                                        </p:attrNameLst>
                                      </p:cBhvr>
                                      <p:to>
                                        <p:strVal val="visible"/>
                                      </p:to>
                                    </p:set>
                                    <p:anim calcmode="discrete" valueType="clr">
                                      <p:cBhvr override="childStyle">
                                        <p:cTn id="7" dur="500"/>
                                        <p:tgtEl>
                                          <p:spTgt spid="150529">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50529">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50529">
                                            <p:txEl>
                                              <p:pRg st="0" end="0"/>
                                            </p:txEl>
                                          </p:spTgt>
                                        </p:tgtEl>
                                        <p:attrNameLst>
                                          <p:attrName>fill.type</p:attrName>
                                        </p:attrNameLst>
                                      </p:cBhvr>
                                      <p:to>
                                        <p:strVal val="solid"/>
                                      </p:to>
                                    </p:set>
                                  </p:childTnLst>
                                </p:cTn>
                              </p:par>
                            </p:childTnLst>
                          </p:cTn>
                        </p:par>
                        <p:par>
                          <p:cTn id="10" fill="hold">
                            <p:stCondLst>
                              <p:cond delay="18000"/>
                            </p:stCondLst>
                            <p:childTnLst>
                              <p:par>
                                <p:cTn id="11" presetID="7" presetClass="entr" presetSubtype="4" fill="hold" nodeType="afterEffect">
                                  <p:stCondLst>
                                    <p:cond delay="0"/>
                                  </p:stCondLst>
                                  <p:childTnLst>
                                    <p:set>
                                      <p:cBhvr>
                                        <p:cTn id="12" dur="1" fill="hold">
                                          <p:stCondLst>
                                            <p:cond delay="0"/>
                                          </p:stCondLst>
                                        </p:cTn>
                                        <p:tgtEl>
                                          <p:spTgt spid="150529">
                                            <p:txEl>
                                              <p:pRg st="2" end="2"/>
                                            </p:txEl>
                                          </p:spTgt>
                                        </p:tgtEl>
                                        <p:attrNameLst>
                                          <p:attrName>style.visibility</p:attrName>
                                        </p:attrNameLst>
                                      </p:cBhvr>
                                      <p:to>
                                        <p:strVal val="visible"/>
                                      </p:to>
                                    </p:set>
                                    <p:anim calcmode="lin" valueType="num">
                                      <p:cBhvr additive="base">
                                        <p:cTn id="13" dur="2000" fill="hold"/>
                                        <p:tgtEl>
                                          <p:spTgt spid="150529">
                                            <p:txEl>
                                              <p:pRg st="2" end="2"/>
                                            </p:txEl>
                                          </p:spTgt>
                                        </p:tgtEl>
                                        <p:attrNameLst>
                                          <p:attrName>ppt_x</p:attrName>
                                        </p:attrNameLst>
                                      </p:cBhvr>
                                      <p:tavLst>
                                        <p:tav tm="0">
                                          <p:val>
                                            <p:strVal val="#ppt_x"/>
                                          </p:val>
                                        </p:tav>
                                        <p:tav tm="100000">
                                          <p:val>
                                            <p:strVal val="#ppt_x"/>
                                          </p:val>
                                        </p:tav>
                                      </p:tavLst>
                                    </p:anim>
                                    <p:anim calcmode="lin" valueType="num">
                                      <p:cBhvr additive="base">
                                        <p:cTn id="14" dur="2000" fill="hold"/>
                                        <p:tgtEl>
                                          <p:spTgt spid="150529">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20000"/>
                            </p:stCondLst>
                            <p:childTnLst>
                              <p:par>
                                <p:cTn id="16" presetID="7" presetClass="entr" presetSubtype="4" fill="hold" nodeType="afterEffect">
                                  <p:stCondLst>
                                    <p:cond delay="0"/>
                                  </p:stCondLst>
                                  <p:childTnLst>
                                    <p:set>
                                      <p:cBhvr>
                                        <p:cTn id="17" dur="1" fill="hold">
                                          <p:stCondLst>
                                            <p:cond delay="0"/>
                                          </p:stCondLst>
                                        </p:cTn>
                                        <p:tgtEl>
                                          <p:spTgt spid="150529">
                                            <p:txEl>
                                              <p:pRg st="4" end="4"/>
                                            </p:txEl>
                                          </p:spTgt>
                                        </p:tgtEl>
                                        <p:attrNameLst>
                                          <p:attrName>style.visibility</p:attrName>
                                        </p:attrNameLst>
                                      </p:cBhvr>
                                      <p:to>
                                        <p:strVal val="visible"/>
                                      </p:to>
                                    </p:set>
                                    <p:anim calcmode="lin" valueType="num">
                                      <p:cBhvr additive="base">
                                        <p:cTn id="18" dur="2000" fill="hold"/>
                                        <p:tgtEl>
                                          <p:spTgt spid="150529">
                                            <p:txEl>
                                              <p:pRg st="4" end="4"/>
                                            </p:txEl>
                                          </p:spTgt>
                                        </p:tgtEl>
                                        <p:attrNameLst>
                                          <p:attrName>ppt_x</p:attrName>
                                        </p:attrNameLst>
                                      </p:cBhvr>
                                      <p:tavLst>
                                        <p:tav tm="0">
                                          <p:val>
                                            <p:strVal val="#ppt_x"/>
                                          </p:val>
                                        </p:tav>
                                        <p:tav tm="100000">
                                          <p:val>
                                            <p:strVal val="#ppt_x"/>
                                          </p:val>
                                        </p:tav>
                                      </p:tavLst>
                                    </p:anim>
                                    <p:anim calcmode="lin" valueType="num">
                                      <p:cBhvr additive="base">
                                        <p:cTn id="19" dur="2000" fill="hold"/>
                                        <p:tgtEl>
                                          <p:spTgt spid="150529">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50</a:t>
            </a:fld>
            <a:endParaRPr lang="en-US"/>
          </a:p>
        </p:txBody>
      </p:sp>
      <p:sp>
        <p:nvSpPr>
          <p:cNvPr id="36865" name="Rectangle 1"/>
          <p:cNvSpPr>
            <a:spLocks noChangeArrowheads="1"/>
          </p:cNvSpPr>
          <p:nvPr/>
        </p:nvSpPr>
        <p:spPr bwMode="auto">
          <a:xfrm>
            <a:off x="304800" y="304800"/>
            <a:ext cx="8458200" cy="587853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tab pos="-400050" algn="l"/>
                <a:tab pos="171450" algn="l"/>
                <a:tab pos="3429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Properties of hydrogen chloride gas</a:t>
            </a:r>
          </a:p>
          <a:p>
            <a:pPr marL="0" marR="0" lvl="0" indent="0" algn="l" defTabSz="914400" rtl="0" eaLnBrk="1" fontAlgn="base" latinLnBrk="0" hangingPunct="1">
              <a:lnSpc>
                <a:spcPct val="100000"/>
              </a:lnSpc>
              <a:spcBef>
                <a:spcPct val="0"/>
              </a:spcBef>
              <a:spcAft>
                <a:spcPct val="0"/>
              </a:spcAft>
              <a:buClrTx/>
              <a:buSzTx/>
              <a:tabLst>
                <a:tab pos="-400050" algn="l"/>
                <a:tab pos="171450" algn="l"/>
                <a:tab pos="342900" algn="l"/>
              </a:tabLst>
            </a:pPr>
            <a:r>
              <a:rPr lang="en-US" sz="2800" b="1" dirty="0" smtClean="0">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(questions)</a:t>
            </a:r>
          </a:p>
          <a:p>
            <a:pPr marL="0" marR="0" lvl="0" indent="0" algn="l" defTabSz="914400" rtl="0" eaLnBrk="1" fontAlgn="base" latinLnBrk="0" hangingPunct="1">
              <a:lnSpc>
                <a:spcPct val="100000"/>
              </a:lnSpc>
              <a:spcBef>
                <a:spcPct val="0"/>
              </a:spcBef>
              <a:spcAft>
                <a:spcPct val="0"/>
              </a:spcAft>
              <a:buClrTx/>
              <a:buSzTx/>
              <a:tabLst>
                <a:tab pos="-400050" algn="l"/>
                <a:tab pos="171450" algn="l"/>
                <a:tab pos="3429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00050" algn="l"/>
                <a:tab pos="171450" algn="l"/>
                <a:tab pos="3429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1.What precautions should be taken when handling concentrated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sulphuric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 acid? Explain.</a:t>
            </a:r>
          </a:p>
          <a:p>
            <a:pPr marL="0" marR="0" lvl="0" indent="0" algn="l" defTabSz="914400" rtl="0" eaLnBrk="0" fontAlgn="base" latinLnBrk="0" hangingPunct="0">
              <a:lnSpc>
                <a:spcPct val="100000"/>
              </a:lnSpc>
              <a:spcBef>
                <a:spcPct val="0"/>
              </a:spcBef>
              <a:spcAft>
                <a:spcPct val="0"/>
              </a:spcAft>
              <a:buClrTx/>
              <a:buSzTx/>
              <a:tabLst>
                <a:tab pos="-400050" algn="l"/>
                <a:tab pos="171450" algn="l"/>
                <a:tab pos="34290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3429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-Wear protective clothing/gloves to avoid accidental contact with skin.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3429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-Concentrated sulphuric (VI) acid is highly corrosive-it causes painful wounds when in contact with skin.</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342900" algn="l"/>
              </a:tabLst>
            </a:pPr>
            <a:endParaRPr kumimoji="0" lang="en-US" sz="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171450" algn="l"/>
                <a:tab pos="342900" algn="l"/>
              </a:tabLst>
            </a:pPr>
            <a:r>
              <a:rPr lang="en-US" sz="2800" dirty="0" smtClean="0">
                <a:latin typeface="Times New Roman" pitchFamily="18" charset="0"/>
                <a:ea typeface="Calibri" pitchFamily="34" charset="0"/>
                <a:cs typeface="Times New Roman" pitchFamily="18" charset="0"/>
              </a:rPr>
              <a:t>2.What method of gas collection is used? Explain.</a:t>
            </a:r>
          </a:p>
          <a:p>
            <a:pPr lvl="0" fontAlgn="base">
              <a:spcBef>
                <a:spcPct val="0"/>
              </a:spcBef>
              <a:spcAft>
                <a:spcPct val="0"/>
              </a:spcAft>
              <a:tabLst>
                <a:tab pos="-400050" algn="l"/>
                <a:tab pos="171450" algn="l"/>
                <a:tab pos="342900" algn="l"/>
              </a:tabLst>
            </a:pPr>
            <a:endParaRPr lang="en-US" sz="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342900" algn="l"/>
              </a:tabLst>
            </a:pPr>
            <a:r>
              <a:rPr lang="en-US" sz="2800" dirty="0" smtClean="0">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-Downward delivery// upward displacement of water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342900" algn="l"/>
              </a:tabLst>
            </a:pPr>
            <a:r>
              <a:rPr lang="en-US" sz="2800" b="1" dirty="0" smtClean="0">
                <a:latin typeface="Times New Roman" pitchFamily="18" charset="0"/>
                <a:ea typeface="Calibri" pitchFamily="34" charset="0"/>
                <a:cs typeface="Times New Roman" pitchFamily="18" charset="0"/>
              </a:rPr>
              <a:t>		-Hydrogen chloride is denser than air.</a:t>
            </a:r>
          </a:p>
          <a:p>
            <a:pPr lvl="0" eaLnBrk="0" fontAlgn="base" hangingPunct="0">
              <a:spcBef>
                <a:spcPct val="0"/>
              </a:spcBef>
              <a:spcAft>
                <a:spcPct val="0"/>
              </a:spcAft>
              <a:tabLst>
                <a:tab pos="-400050" algn="l"/>
                <a:tab pos="171450" algn="l"/>
                <a:tab pos="342900" algn="l"/>
              </a:tabLst>
            </a:pPr>
            <a:endParaRPr lang="en-US" sz="800" b="1" dirty="0" smtClean="0">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3429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51</a:t>
            </a:fld>
            <a:endParaRPr lang="en-US"/>
          </a:p>
        </p:txBody>
      </p:sp>
      <p:sp>
        <p:nvSpPr>
          <p:cNvPr id="34817" name="Rectangle 1"/>
          <p:cNvSpPr>
            <a:spLocks noChangeArrowheads="1"/>
          </p:cNvSpPr>
          <p:nvPr/>
        </p:nvSpPr>
        <p:spPr bwMode="auto">
          <a:xfrm>
            <a:off x="381000" y="381000"/>
            <a:ext cx="84582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a:r>
              <a:rPr lang="en-US" sz="3200" dirty="0" smtClean="0">
                <a:latin typeface="Times New Roman" pitchFamily="18" charset="0"/>
                <a:cs typeface="Times New Roman" pitchFamily="18" charset="0"/>
              </a:rPr>
              <a:t>3. (a)Write the equation for the reaction that takes place.</a:t>
            </a:r>
          </a:p>
          <a:p>
            <a:r>
              <a:rPr lang="en-US" sz="3200" b="1" dirty="0" err="1" smtClean="0">
                <a:solidFill>
                  <a:srgbClr val="002060"/>
                </a:solidFill>
                <a:latin typeface="Times New Roman" pitchFamily="18" charset="0"/>
                <a:cs typeface="Times New Roman" pitchFamily="18" charset="0"/>
              </a:rPr>
              <a:t>NaCl</a:t>
            </a:r>
            <a:r>
              <a:rPr lang="en-US" sz="3200" b="1" dirty="0" smtClean="0">
                <a:solidFill>
                  <a:srgbClr val="002060"/>
                </a:solidFill>
                <a:latin typeface="Times New Roman" pitchFamily="18" charset="0"/>
                <a:cs typeface="Times New Roman" pitchFamily="18" charset="0"/>
              </a:rPr>
              <a:t>(s) + H</a:t>
            </a:r>
            <a:r>
              <a:rPr lang="en-US" sz="3200" b="1" baseline="-25000" dirty="0" smtClean="0">
                <a:solidFill>
                  <a:srgbClr val="002060"/>
                </a:solidFill>
                <a:latin typeface="Times New Roman" pitchFamily="18" charset="0"/>
                <a:cs typeface="Times New Roman" pitchFamily="18" charset="0"/>
              </a:rPr>
              <a:t>2</a:t>
            </a:r>
            <a:r>
              <a:rPr lang="en-US" sz="3200" b="1" dirty="0" smtClean="0">
                <a:solidFill>
                  <a:srgbClr val="002060"/>
                </a:solidFill>
                <a:latin typeface="Times New Roman" pitchFamily="18" charset="0"/>
                <a:cs typeface="Times New Roman" pitchFamily="18" charset="0"/>
              </a:rPr>
              <a:t>SO</a:t>
            </a:r>
            <a:r>
              <a:rPr lang="en-US" sz="3200" b="1" baseline="-25000" dirty="0" smtClean="0">
                <a:solidFill>
                  <a:srgbClr val="002060"/>
                </a:solidFill>
                <a:latin typeface="Times New Roman" pitchFamily="18" charset="0"/>
                <a:cs typeface="Times New Roman" pitchFamily="18" charset="0"/>
              </a:rPr>
              <a:t>4</a:t>
            </a:r>
            <a:r>
              <a:rPr lang="en-US" sz="3200" b="1" dirty="0" smtClean="0">
                <a:solidFill>
                  <a:srgbClr val="002060"/>
                </a:solidFill>
                <a:latin typeface="Times New Roman" pitchFamily="18" charset="0"/>
                <a:cs typeface="Times New Roman" pitchFamily="18" charset="0"/>
              </a:rPr>
              <a:t>(l) -&gt; NaHSO</a:t>
            </a:r>
            <a:r>
              <a:rPr lang="en-US" sz="3200" b="1" baseline="-25000" dirty="0" smtClean="0">
                <a:solidFill>
                  <a:srgbClr val="002060"/>
                </a:solidFill>
                <a:latin typeface="Times New Roman" pitchFamily="18" charset="0"/>
                <a:cs typeface="Times New Roman" pitchFamily="18" charset="0"/>
              </a:rPr>
              <a:t>4</a:t>
            </a:r>
            <a:r>
              <a:rPr lang="en-US" sz="3200" b="1" dirty="0" smtClean="0">
                <a:solidFill>
                  <a:srgbClr val="002060"/>
                </a:solidFill>
                <a:latin typeface="Times New Roman" pitchFamily="18" charset="0"/>
                <a:cs typeface="Times New Roman" pitchFamily="18" charset="0"/>
              </a:rPr>
              <a:t>(</a:t>
            </a:r>
            <a:r>
              <a:rPr lang="en-US" sz="3200" b="1" dirty="0" err="1" smtClean="0">
                <a:solidFill>
                  <a:srgbClr val="002060"/>
                </a:solidFill>
                <a:latin typeface="Times New Roman" pitchFamily="18" charset="0"/>
                <a:cs typeface="Times New Roman" pitchFamily="18" charset="0"/>
              </a:rPr>
              <a:t>aq</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HCl</a:t>
            </a:r>
            <a:r>
              <a:rPr lang="en-US" sz="3200" b="1" dirty="0" smtClean="0">
                <a:solidFill>
                  <a:srgbClr val="002060"/>
                </a:solidFill>
                <a:latin typeface="Times New Roman" pitchFamily="18" charset="0"/>
                <a:cs typeface="Times New Roman" pitchFamily="18" charset="0"/>
              </a:rPr>
              <a:t>(g)</a:t>
            </a:r>
            <a:endParaRPr lang="en-US" sz="3200" dirty="0" smtClean="0">
              <a:solidFill>
                <a:srgbClr val="002060"/>
              </a:solidFill>
              <a:latin typeface="Times New Roman" pitchFamily="18" charset="0"/>
              <a:cs typeface="Times New Roman" pitchFamily="18" charset="0"/>
            </a:endParaRPr>
          </a:p>
          <a:p>
            <a:r>
              <a:rPr lang="en-US" sz="3200" b="1" dirty="0" err="1" smtClean="0">
                <a:solidFill>
                  <a:srgbClr val="002060"/>
                </a:solidFill>
                <a:latin typeface="Times New Roman" pitchFamily="18" charset="0"/>
                <a:cs typeface="Times New Roman" pitchFamily="18" charset="0"/>
              </a:rPr>
              <a:t>KCl</a:t>
            </a:r>
            <a:r>
              <a:rPr lang="en-US" sz="3200" b="1" dirty="0" smtClean="0">
                <a:solidFill>
                  <a:srgbClr val="002060"/>
                </a:solidFill>
                <a:latin typeface="Times New Roman" pitchFamily="18" charset="0"/>
                <a:cs typeface="Times New Roman" pitchFamily="18" charset="0"/>
              </a:rPr>
              <a:t>(s) + H</a:t>
            </a:r>
            <a:r>
              <a:rPr lang="en-US" sz="3200" b="1" baseline="-25000" dirty="0" smtClean="0">
                <a:solidFill>
                  <a:srgbClr val="002060"/>
                </a:solidFill>
                <a:latin typeface="Times New Roman" pitchFamily="18" charset="0"/>
                <a:cs typeface="Times New Roman" pitchFamily="18" charset="0"/>
              </a:rPr>
              <a:t>2</a:t>
            </a:r>
            <a:r>
              <a:rPr lang="en-US" sz="3200" b="1" dirty="0" smtClean="0">
                <a:solidFill>
                  <a:srgbClr val="002060"/>
                </a:solidFill>
                <a:latin typeface="Times New Roman" pitchFamily="18" charset="0"/>
                <a:cs typeface="Times New Roman" pitchFamily="18" charset="0"/>
              </a:rPr>
              <a:t>SO</a:t>
            </a:r>
            <a:r>
              <a:rPr lang="en-US" sz="3200" b="1" baseline="-25000" dirty="0" smtClean="0">
                <a:solidFill>
                  <a:srgbClr val="002060"/>
                </a:solidFill>
                <a:latin typeface="Times New Roman" pitchFamily="18" charset="0"/>
                <a:cs typeface="Times New Roman" pitchFamily="18" charset="0"/>
              </a:rPr>
              <a:t>4</a:t>
            </a:r>
            <a:r>
              <a:rPr lang="en-US" sz="3200" b="1" dirty="0" smtClean="0">
                <a:solidFill>
                  <a:srgbClr val="002060"/>
                </a:solidFill>
                <a:latin typeface="Times New Roman" pitchFamily="18" charset="0"/>
                <a:cs typeface="Times New Roman" pitchFamily="18" charset="0"/>
              </a:rPr>
              <a:t>(l) -&gt; KHSO</a:t>
            </a:r>
            <a:r>
              <a:rPr lang="en-US" sz="3200" b="1" baseline="-25000" dirty="0" smtClean="0">
                <a:solidFill>
                  <a:srgbClr val="002060"/>
                </a:solidFill>
                <a:latin typeface="Times New Roman" pitchFamily="18" charset="0"/>
                <a:cs typeface="Times New Roman" pitchFamily="18" charset="0"/>
              </a:rPr>
              <a:t>4</a:t>
            </a:r>
            <a:r>
              <a:rPr lang="en-US" sz="3200" b="1" dirty="0" smtClean="0">
                <a:solidFill>
                  <a:srgbClr val="002060"/>
                </a:solidFill>
                <a:latin typeface="Times New Roman" pitchFamily="18" charset="0"/>
                <a:cs typeface="Times New Roman" pitchFamily="18" charset="0"/>
              </a:rPr>
              <a:t>(</a:t>
            </a:r>
            <a:r>
              <a:rPr lang="en-US" sz="3200" b="1" dirty="0" err="1" smtClean="0">
                <a:solidFill>
                  <a:srgbClr val="002060"/>
                </a:solidFill>
                <a:latin typeface="Times New Roman" pitchFamily="18" charset="0"/>
                <a:cs typeface="Times New Roman" pitchFamily="18" charset="0"/>
              </a:rPr>
              <a:t>aq</a:t>
            </a:r>
            <a:r>
              <a:rPr lang="en-US" sz="3200" b="1" dirty="0" smtClean="0">
                <a:solidFill>
                  <a:srgbClr val="002060"/>
                </a:solidFill>
                <a:latin typeface="Times New Roman" pitchFamily="18" charset="0"/>
                <a:cs typeface="Times New Roman" pitchFamily="18" charset="0"/>
              </a:rPr>
              <a:t>)  +  </a:t>
            </a:r>
            <a:r>
              <a:rPr lang="en-US" sz="3200" b="1" dirty="0" err="1" smtClean="0">
                <a:solidFill>
                  <a:srgbClr val="002060"/>
                </a:solidFill>
                <a:latin typeface="Times New Roman" pitchFamily="18" charset="0"/>
                <a:cs typeface="Times New Roman" pitchFamily="18" charset="0"/>
              </a:rPr>
              <a:t>HCl</a:t>
            </a:r>
            <a:r>
              <a:rPr lang="en-US" sz="3200" b="1" dirty="0" smtClean="0">
                <a:solidFill>
                  <a:srgbClr val="002060"/>
                </a:solidFill>
                <a:latin typeface="Times New Roman" pitchFamily="18" charset="0"/>
                <a:cs typeface="Times New Roman" pitchFamily="18" charset="0"/>
              </a:rPr>
              <a:t>(g)</a:t>
            </a: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3429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 What property of concentrated sulphuric (VI) acid is used during the above reaction</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3429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-is the least volatile mineral acid, thus displace the more volatile hydrogen chloride from its salt (</a:t>
            </a:r>
            <a:r>
              <a:rPr kumimoji="0" lang="en-US" sz="320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KCl</a:t>
            </a:r>
            <a:r>
              <a:rPr kumimoji="0" lang="en-US" sz="32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rgbClr val="002060"/>
                </a:solidFill>
                <a:effectLst/>
                <a:latin typeface="Times New Roman" pitchFamily="18" charset="0"/>
                <a:ea typeface="Calibri" pitchFamily="34" charset="0"/>
                <a:cs typeface="Times New Roman" pitchFamily="18" charset="0"/>
              </a:rPr>
              <a:t>NaCl</a:t>
            </a:r>
            <a:r>
              <a:rPr kumimoji="0" lang="en-US" sz="32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tabLst>
                <a:tab pos="-400050" algn="l"/>
                <a:tab pos="171450" algn="l"/>
                <a:tab pos="342900" algn="l"/>
              </a:tabLst>
            </a:pPr>
            <a:r>
              <a:rPr kumimoji="0" lang="en-US" sz="3200" b="0" i="0" u="none" strike="noStrike" cap="none" normalizeH="0" baseline="0" dirty="0" err="1" smtClean="0">
                <a:ln>
                  <a:noFill/>
                </a:ln>
                <a:effectLst/>
                <a:latin typeface="Times New Roman" pitchFamily="18" charset="0"/>
                <a:ea typeface="Calibri" pitchFamily="34" charset="0"/>
                <a:cs typeface="Times New Roman" pitchFamily="18" charset="0"/>
              </a:rPr>
              <a:t>i</a:t>
            </a:r>
            <a:r>
              <a:rPr kumimoji="0" lang="en-US" sz="3200" b="0" i="0" u="none" strike="noStrike" cap="none" normalizeH="0" baseline="0" dirty="0" smtClean="0">
                <a:ln>
                  <a:noFill/>
                </a:ln>
                <a:effectLst/>
                <a:latin typeface="Times New Roman" pitchFamily="18" charset="0"/>
                <a:ea typeface="Calibri" pitchFamily="34" charset="0"/>
                <a:cs typeface="Times New Roman" pitchFamily="18" charset="0"/>
              </a:rPr>
              <a:t>) What is the purpose of concentrated sulphuric (VI) acid in the second bottle.</a:t>
            </a:r>
            <a:endParaRPr kumimoji="0" lang="en-US" sz="3200" b="0" i="0" u="none" strike="noStrike" cap="none" normalizeH="0" baseline="0" dirty="0" smtClean="0">
              <a:ln>
                <a:noFill/>
              </a:ln>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342900" algn="l"/>
              </a:tabLst>
            </a:pPr>
            <a:r>
              <a:rPr kumimoji="0" lang="en-US" sz="3200" b="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-Drying agent / to dry the gas.</a:t>
            </a:r>
            <a:endParaRPr kumimoji="0" lang="en-US" sz="3200" i="0" u="none" strike="noStrike" cap="none" normalizeH="0" baseline="0" dirty="0" smtClean="0">
              <a:ln>
                <a:noFill/>
              </a:ln>
              <a:solidFill>
                <a:srgbClr val="00206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342900" algn="l"/>
              </a:tabLst>
            </a:pPr>
            <a:r>
              <a:rPr kumimoji="0" lang="en-US" sz="2800" b="1" i="0" u="none" strike="noStrike" cap="none" normalizeH="0" baseline="0" dirty="0" smtClean="0">
                <a:ln>
                  <a:noFill/>
                </a:ln>
                <a:solidFill>
                  <a:srgbClr val="002060"/>
                </a:solidFill>
                <a:effectLst/>
                <a:latin typeface="Times New Roman" pitchFamily="18" charset="0"/>
                <a:ea typeface="Calibri" pitchFamily="34" charset="0"/>
                <a:cs typeface="Times New Roman" pitchFamily="18" charset="0"/>
              </a:rPr>
              <a:t>	</a:t>
            </a:r>
            <a:endParaRPr kumimoji="0" lang="en-US" sz="2800" b="0" i="0" u="none" strike="noStrike" cap="none" normalizeH="0" baseline="0" dirty="0" smtClean="0">
              <a:ln>
                <a:noFill/>
              </a:ln>
              <a:solidFill>
                <a:srgbClr val="002060"/>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52</a:t>
            </a:fld>
            <a:endParaRPr lang="en-US"/>
          </a:p>
        </p:txBody>
      </p:sp>
      <p:sp>
        <p:nvSpPr>
          <p:cNvPr id="4" name="Rectangle 3"/>
          <p:cNvSpPr/>
          <p:nvPr/>
        </p:nvSpPr>
        <p:spPr>
          <a:xfrm>
            <a:off x="304800" y="381000"/>
            <a:ext cx="8458200" cy="6494085"/>
          </a:xfrm>
          <a:prstGeom prst="rect">
            <a:avLst/>
          </a:prstGeom>
        </p:spPr>
        <p:txBody>
          <a:bodyPr wrap="square">
            <a:spAutoFit/>
          </a:bodyPr>
          <a:lstStyle/>
          <a:p>
            <a:pPr lvl="0" eaLnBrk="0" fontAlgn="base" hangingPunct="0">
              <a:spcBef>
                <a:spcPct val="0"/>
              </a:spcBef>
              <a:spcAft>
                <a:spcPct val="0"/>
              </a:spcAft>
              <a:tabLst>
                <a:tab pos="-400050" algn="l"/>
                <a:tab pos="171450" algn="l"/>
                <a:tab pos="342900" algn="l"/>
              </a:tabLst>
            </a:pPr>
            <a:r>
              <a:rPr lang="en-US" sz="2800" dirty="0" smtClean="0">
                <a:latin typeface="Times New Roman" pitchFamily="18" charset="0"/>
                <a:ea typeface="Calibri" pitchFamily="34" charset="0"/>
                <a:cs typeface="Times New Roman" pitchFamily="18" charset="0"/>
              </a:rPr>
              <a:t>ii), What property of concentrated </a:t>
            </a:r>
            <a:r>
              <a:rPr lang="en-US" sz="2800" dirty="0" err="1" smtClean="0">
                <a:latin typeface="Times New Roman" pitchFamily="18" charset="0"/>
                <a:ea typeface="Calibri" pitchFamily="34" charset="0"/>
                <a:cs typeface="Times New Roman" pitchFamily="18" charset="0"/>
              </a:rPr>
              <a:t>sulphuric</a:t>
            </a:r>
            <a:r>
              <a:rPr lang="en-US" sz="2800" dirty="0" smtClean="0">
                <a:latin typeface="Times New Roman" pitchFamily="18" charset="0"/>
                <a:ea typeface="Calibri" pitchFamily="34" charset="0"/>
                <a:cs typeface="Times New Roman" pitchFamily="18" charset="0"/>
              </a:rPr>
              <a:t> (VI) acid is used during the above use</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342900" algn="l"/>
              </a:tabLst>
            </a:pPr>
            <a:r>
              <a:rPr lang="en-US" sz="2800" dirty="0" smtClean="0">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Is hygroscopic </a:t>
            </a:r>
            <a:r>
              <a:rPr lang="en-US" sz="2800" dirty="0" smtClean="0">
                <a:latin typeface="Calibri"/>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arbsorbs</a:t>
            </a:r>
            <a:r>
              <a:rPr lang="en-US" sz="2800" dirty="0" smtClean="0">
                <a:latin typeface="Times New Roman" pitchFamily="18" charset="0"/>
                <a:ea typeface="Calibri" pitchFamily="34" charset="0"/>
                <a:cs typeface="Times New Roman" pitchFamily="18" charset="0"/>
              </a:rPr>
              <a:t> water but do not form solution.</a:t>
            </a:r>
          </a:p>
          <a:p>
            <a:r>
              <a:rPr lang="en-US" sz="2800" dirty="0" smtClean="0">
                <a:latin typeface="Times New Roman" pitchFamily="18" charset="0"/>
                <a:cs typeface="Times New Roman" pitchFamily="18" charset="0"/>
              </a:rPr>
              <a:t>iii, Name another substance that can be used in place of concentrated sulphuric (VI) acid in the second bottle.</a:t>
            </a:r>
          </a:p>
          <a:p>
            <a:r>
              <a:rPr lang="en-US" sz="2800" dirty="0" smtClean="0"/>
              <a:t> </a:t>
            </a:r>
            <a:r>
              <a:rPr lang="en-US" sz="2800" dirty="0" smtClean="0">
                <a:latin typeface="Times New Roman" pitchFamily="18" charset="0"/>
                <a:cs typeface="Times New Roman" pitchFamily="18" charset="0"/>
              </a:rPr>
              <a:t>-anhydrous Calcium chloride and silica ge</a:t>
            </a:r>
            <a:r>
              <a:rPr lang="en-US" sz="2800" dirty="0" smtClean="0"/>
              <a:t>l</a:t>
            </a:r>
          </a:p>
          <a:p>
            <a:pPr lvl="0" fontAlgn="base">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iv) Using a chemical equation, explain why anhydrous calcium oxide cannot be used in the second bottle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Explanation:</a:t>
            </a: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-Calcium oxide reacts with water /moisture to form calcium hydroxide. The calcium hydroxide formed reacts with chlorine to form calcium hypochlorite.</a:t>
            </a:r>
            <a:endParaRPr lang="en-US" sz="2800" dirty="0" smtClean="0">
              <a:latin typeface="Arial" pitchFamily="34" charset="0"/>
              <a:cs typeface="Arial" pitchFamily="34" charset="0"/>
            </a:endParaRPr>
          </a:p>
          <a:p>
            <a:endParaRPr lang="en-US" sz="2800" dirty="0" smtClean="0"/>
          </a:p>
          <a:p>
            <a:pPr lvl="0" eaLnBrk="0" fontAlgn="base" hangingPunct="0">
              <a:spcBef>
                <a:spcPct val="0"/>
              </a:spcBef>
              <a:spcAft>
                <a:spcPct val="0"/>
              </a:spcAft>
              <a:tabLst>
                <a:tab pos="-400050" algn="l"/>
                <a:tab pos="171450" algn="l"/>
                <a:tab pos="342900" algn="l"/>
              </a:tabLst>
            </a:pPr>
            <a:endParaRPr lang="en-US" sz="2400" dirty="0" smtClean="0">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53</a:t>
            </a:fld>
            <a:endParaRPr lang="en-US"/>
          </a:p>
        </p:txBody>
      </p:sp>
      <p:sp>
        <p:nvSpPr>
          <p:cNvPr id="32769" name="Rectangle 1"/>
          <p:cNvSpPr>
            <a:spLocks noChangeArrowheads="1"/>
          </p:cNvSpPr>
          <p:nvPr/>
        </p:nvSpPr>
        <p:spPr bwMode="auto">
          <a:xfrm>
            <a:off x="304800" y="381000"/>
            <a:ext cx="85344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CaO</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-&gt;</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lang="en-US" sz="3200" dirty="0" smtClean="0">
                <a:latin typeface="Times New Roman" pitchFamily="18" charset="0"/>
                <a:ea typeface="Calibri" pitchFamily="34" charset="0"/>
                <a:cs typeface="Times New Roman" pitchFamily="18" charset="0"/>
              </a:rPr>
              <a:t>				</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Ca(OH)</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Ca(OH)</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Cl</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(g)  -&gt;  </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lang="en-US" sz="3200" dirty="0" smtClean="0">
                <a:latin typeface="Times New Roman" pitchFamily="18" charset="0"/>
                <a:ea typeface="Calibri" pitchFamily="34" charset="0"/>
                <a:cs typeface="Times New Roman" pitchFamily="18" charset="0"/>
              </a:rPr>
              <a:t>				</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CaOCl</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32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reduces the amount of chlorine produced.</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endPar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171450" algn="l"/>
              </a:tabLst>
            </a:pPr>
            <a:r>
              <a:rPr lang="en-US" sz="3200" dirty="0" smtClean="0">
                <a:latin typeface="Times New Roman" pitchFamily="18" charset="0"/>
                <a:ea typeface="Calibri" pitchFamily="34" charset="0"/>
                <a:cs typeface="Times New Roman" pitchFamily="18" charset="0"/>
              </a:rPr>
              <a:t>d)Blue and red litmus papers were dipped in the hydrogen chloride prepared above.</a:t>
            </a:r>
          </a:p>
          <a:p>
            <a:pPr lvl="0" fontAlgn="base">
              <a:spcBef>
                <a:spcPct val="0"/>
              </a:spcBef>
              <a:spcAft>
                <a:spcPct val="0"/>
              </a:spcAft>
              <a:tabLst>
                <a:tab pos="-400050" algn="l"/>
                <a:tab pos="171450" algn="l"/>
              </a:tabLst>
            </a:pPr>
            <a:r>
              <a:rPr lang="en-US" sz="3200" dirty="0" smtClean="0">
                <a:latin typeface="Times New Roman" pitchFamily="18" charset="0"/>
                <a:ea typeface="Calibri" pitchFamily="34" charset="0"/>
                <a:cs typeface="Times New Roman" pitchFamily="18" charset="0"/>
              </a:rPr>
              <a:t> The Procedure was repeated with damp/wet/moist litmus papers. </a:t>
            </a:r>
          </a:p>
          <a:p>
            <a:pPr lvl="0" fontAlgn="base">
              <a:spcBef>
                <a:spcPct val="0"/>
              </a:spcBef>
              <a:spcAft>
                <a:spcPct val="0"/>
              </a:spcAft>
              <a:tabLst>
                <a:tab pos="-400050" algn="l"/>
                <a:tab pos="171450" algn="l"/>
              </a:tabLst>
            </a:pPr>
            <a:r>
              <a:rPr lang="en-US" sz="3200" dirty="0" smtClean="0">
                <a:latin typeface="Times New Roman" pitchFamily="18" charset="0"/>
                <a:ea typeface="Calibri" pitchFamily="34" charset="0"/>
                <a:cs typeface="Times New Roman" pitchFamily="18" charset="0"/>
              </a:rPr>
              <a:t>Explain the differences in observations made.</a:t>
            </a: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54</a:t>
            </a:fld>
            <a:endParaRPr lang="en-US"/>
          </a:p>
        </p:txBody>
      </p:sp>
      <p:sp>
        <p:nvSpPr>
          <p:cNvPr id="4" name="Rectangle 3"/>
          <p:cNvSpPr/>
          <p:nvPr/>
        </p:nvSpPr>
        <p:spPr>
          <a:xfrm>
            <a:off x="381000" y="381000"/>
            <a:ext cx="8382000" cy="5878532"/>
          </a:xfrm>
          <a:prstGeom prst="rect">
            <a:avLst/>
          </a:prstGeom>
        </p:spPr>
        <p:txBody>
          <a:bodyPr wrap="square">
            <a:spAutoFit/>
          </a:bodyPr>
          <a:lstStyle/>
          <a:p>
            <a:pPr lvl="0" eaLnBrk="0" fontAlgn="base" hangingPunct="0">
              <a:spcBef>
                <a:spcPct val="0"/>
              </a:spcBef>
              <a:spcAft>
                <a:spcPct val="0"/>
              </a:spcAft>
              <a:tabLst>
                <a:tab pos="-400050" algn="l"/>
                <a:tab pos="171450" algn="l"/>
              </a:tabLst>
            </a:pPr>
            <a:r>
              <a:rPr lang="en-US" sz="40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Observation</a:t>
            </a: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-Dry blue litmus papers remain blue </a:t>
            </a:r>
            <a:endParaRPr lang="en-US" sz="2800" dirty="0" smtClean="0">
              <a:latin typeface="Times New Roman" pitchFamily="18" charset="0"/>
              <a:cs typeface="Times New Roman" pitchFamily="18" charset="0"/>
            </a:endParaRP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-Dry red litmus papers remain red</a:t>
            </a:r>
            <a:endParaRPr lang="en-US" sz="2800" dirty="0" smtClean="0">
              <a:latin typeface="Times New Roman" pitchFamily="18" charset="0"/>
              <a:cs typeface="Times New Roman" pitchFamily="18" charset="0"/>
            </a:endParaRP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-Damp/moist/wet blue litmus papers turn red</a:t>
            </a:r>
            <a:endParaRPr lang="en-US" sz="2800" dirty="0" smtClean="0">
              <a:latin typeface="Times New Roman" pitchFamily="18" charset="0"/>
              <a:cs typeface="Times New Roman" pitchFamily="18" charset="0"/>
            </a:endParaRP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-Damp/moist/wet red litmus paper turns red.</a:t>
            </a:r>
          </a:p>
          <a:p>
            <a:pPr lvl="0" eaLnBrk="0" fontAlgn="base" hangingPunct="0">
              <a:spcBef>
                <a:spcPct val="0"/>
              </a:spcBef>
              <a:spcAft>
                <a:spcPct val="0"/>
              </a:spcAft>
              <a:tabLst>
                <a:tab pos="-400050" algn="l"/>
                <a:tab pos="171450" algn="l"/>
              </a:tabLst>
            </a:pPr>
            <a:endParaRPr lang="en-US" sz="2800" dirty="0" smtClean="0">
              <a:latin typeface="Times New Roman" pitchFamily="18" charset="0"/>
              <a:cs typeface="Times New Roman" pitchFamily="18" charset="0"/>
            </a:endParaRPr>
          </a:p>
          <a:p>
            <a:pPr lvl="0" eaLnBrk="0" fontAlgn="base" hangingPunct="0">
              <a:spcBef>
                <a:spcPct val="0"/>
              </a:spcBef>
              <a:spcAft>
                <a:spcPct val="0"/>
              </a:spcAft>
              <a:tabLst>
                <a:tab pos="-400050" algn="l"/>
                <a:tab pos="171450" algn="l"/>
              </a:tabLst>
            </a:pPr>
            <a:r>
              <a:rPr lang="en-US" sz="2800" dirty="0" smtClean="0">
                <a:latin typeface="Times New Roman" pitchFamily="18" charset="0"/>
                <a:cs typeface="Times New Roman" pitchFamily="18" charset="0"/>
              </a:rPr>
              <a:t>Explanations</a:t>
            </a: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-Dry hydrogen chloride is a molecular compound that is joined by covalent bonds between the atoms.</a:t>
            </a:r>
            <a:endParaRPr lang="en-US" sz="2800" dirty="0" smtClean="0">
              <a:latin typeface="Times New Roman" pitchFamily="18" charset="0"/>
              <a:cs typeface="Times New Roman" pitchFamily="18" charset="0"/>
            </a:endParaRP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It has no effect on dry litmus papers.</a:t>
            </a:r>
            <a:endParaRPr lang="en-US" sz="2800" dirty="0" smtClean="0">
              <a:latin typeface="Times New Roman" pitchFamily="18" charset="0"/>
              <a:cs typeface="Times New Roman" pitchFamily="18" charset="0"/>
            </a:endParaRPr>
          </a:p>
          <a:p>
            <a:pPr lvl="0" eaLnBrk="0" fontAlgn="base" hangingPunct="0">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The gas is polar thus dissolves in water and ionize completely to free H</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that are responsible for turning wet/damp/moist blue litmus paper red.</a:t>
            </a:r>
            <a:endParaRPr lang="en-US" sz="2800" dirty="0" smtClean="0">
              <a:latin typeface="Times New Roman" pitchFamily="18" charset="0"/>
              <a:cs typeface="Times New Roman" pitchFamily="18" charset="0"/>
            </a:endParaRPr>
          </a:p>
        </p:txBody>
      </p:sp>
    </p:spTree>
  </p:cSld>
  <p:clrMapOvr>
    <a:masterClrMapping/>
  </p:clrMapOvr>
  <p:transition spd="slow" advClick="0" advTm="5000">
    <p:newsflash/>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55</a:t>
            </a:fld>
            <a:endParaRPr lang="en-US"/>
          </a:p>
        </p:txBody>
      </p:sp>
      <p:sp>
        <p:nvSpPr>
          <p:cNvPr id="74753" name="Rectangle 1"/>
          <p:cNvSpPr>
            <a:spLocks noChangeArrowheads="1"/>
          </p:cNvSpPr>
          <p:nvPr/>
        </p:nvSpPr>
        <p:spPr bwMode="auto">
          <a:xfrm>
            <a:off x="304800" y="304800"/>
            <a:ext cx="84582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 pos="1143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Dry hydrogen chloride gas was bubbled in two separately beakers containing water and in methylbenzene.</a:t>
            </a:r>
          </a:p>
          <a:p>
            <a:pPr marL="0" marR="0" lvl="0" indent="0" algn="l" defTabSz="914400" rtl="0" eaLnBrk="0" fontAlgn="base" latinLnBrk="0" hangingPunct="0">
              <a:lnSpc>
                <a:spcPct val="100000"/>
              </a:lnSpc>
              <a:spcBef>
                <a:spcPct val="0"/>
              </a:spcBef>
              <a:spcAft>
                <a:spcPct val="0"/>
              </a:spcAft>
              <a:buClrTx/>
              <a:buSzTx/>
              <a:tabLst>
                <a:tab pos="-400050" algn="l"/>
                <a:tab pos="0" algn="l"/>
                <a:tab pos="114300" algn="l"/>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)Classify the two solvents as either </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polar</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or </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non-polar</a:t>
            </a:r>
            <a:r>
              <a:rPr kumimoji="0" lang="en-US" sz="2800" b="0" i="0" u="none" strike="noStrike" cap="none" normalizeH="0" baseline="0" dirty="0" smtClean="0">
                <a:ln>
                  <a:noFill/>
                </a:ln>
                <a:solidFill>
                  <a:schemeClr val="tx1"/>
                </a:solidFill>
                <a:effectLst/>
                <a:latin typeface="Calibri"/>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 pos="1143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Water </a:t>
            </a:r>
            <a:r>
              <a:rPr kumimoji="0" lang="en-US" sz="2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polar</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 pos="1143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Methylbenzene </a:t>
            </a:r>
            <a:r>
              <a:rPr kumimoji="0" lang="en-US" sz="2800"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non-polar</a:t>
            </a:r>
          </a:p>
          <a:p>
            <a:pPr lvl="0" eaLnBrk="0" fontAlgn="base" hangingPunct="0">
              <a:spcBef>
                <a:spcPct val="0"/>
              </a:spcBef>
              <a:spcAft>
                <a:spcPct val="0"/>
              </a:spcAft>
              <a:tabLst>
                <a:tab pos="-400050" algn="l"/>
                <a:tab pos="0" algn="l"/>
                <a:tab pos="114300" algn="l"/>
              </a:tabLst>
            </a:pPr>
            <a:r>
              <a:rPr lang="en-US" sz="2800" dirty="0" smtClean="0">
                <a:latin typeface="Times New Roman" pitchFamily="18" charset="0"/>
                <a:ea typeface="Calibri" pitchFamily="34" charset="0"/>
                <a:cs typeface="Times New Roman" pitchFamily="18" charset="0"/>
              </a:rPr>
              <a:t>(ii) State and explain the observations made in the beaker containing:</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0" algn="l"/>
                <a:tab pos="114300" algn="l"/>
              </a:tabLst>
            </a:pP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i</a:t>
            </a:r>
            <a:r>
              <a:rPr lang="en-US" sz="2800" dirty="0" smtClean="0">
                <a:latin typeface="Times New Roman" pitchFamily="18" charset="0"/>
                <a:ea typeface="Calibri" pitchFamily="34" charset="0"/>
                <a:cs typeface="Times New Roman" pitchFamily="18" charset="0"/>
              </a:rPr>
              <a:t>)Methylbenzene </a:t>
            </a:r>
            <a:endParaRPr lang="en-US" sz="2800" dirty="0" smtClean="0">
              <a:latin typeface="Calibri"/>
              <a:ea typeface="Calibri" pitchFamily="34" charset="0"/>
              <a:cs typeface="Times New Roman" pitchFamily="18" charset="0"/>
            </a:endParaRPr>
          </a:p>
          <a:p>
            <a:pPr lvl="0" eaLnBrk="0" fontAlgn="base" hangingPunct="0">
              <a:spcBef>
                <a:spcPct val="0"/>
              </a:spcBef>
              <a:spcAft>
                <a:spcPct val="0"/>
              </a:spcAft>
              <a:tabLst>
                <a:tab pos="-400050" algn="l"/>
                <a:tab pos="0" algn="l"/>
                <a:tab pos="114300" algn="l"/>
              </a:tabLst>
            </a:pP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litmus solution remain. hydrogen chloride is a molecular substance. </a:t>
            </a:r>
          </a:p>
          <a:p>
            <a:pPr lvl="0" eaLnBrk="0" fontAlgn="base" hangingPunct="0">
              <a:spcBef>
                <a:spcPct val="0"/>
              </a:spcBef>
              <a:spcAft>
                <a:spcPct val="0"/>
              </a:spcAft>
              <a:tabLst>
                <a:tab pos="-400050" algn="l"/>
                <a:tab pos="0" algn="l"/>
                <a:tab pos="114300" algn="l"/>
              </a:tabLst>
            </a:pPr>
            <a:r>
              <a:rPr lang="en-US" sz="2800" dirty="0" smtClean="0">
                <a:latin typeface="Times New Roman" pitchFamily="18" charset="0"/>
                <a:ea typeface="Calibri" pitchFamily="34" charset="0"/>
                <a:cs typeface="Times New Roman" pitchFamily="18" charset="0"/>
              </a:rPr>
              <a:t>When dissolved in non-polar solvent, it does not dissociate / ionize H</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that changes the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litmus solution.</a:t>
            </a: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 pos="114300" algn="l"/>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56</a:t>
            </a:fld>
            <a:endParaRPr lang="en-US"/>
          </a:p>
        </p:txBody>
      </p:sp>
      <p:sp>
        <p:nvSpPr>
          <p:cNvPr id="4" name="Rectangle 3"/>
          <p:cNvSpPr/>
          <p:nvPr/>
        </p:nvSpPr>
        <p:spPr>
          <a:xfrm>
            <a:off x="228600" y="-228600"/>
            <a:ext cx="8534400" cy="6186309"/>
          </a:xfrm>
          <a:prstGeom prst="rect">
            <a:avLst/>
          </a:prstGeom>
        </p:spPr>
        <p:txBody>
          <a:bodyPr wrap="square">
            <a:spAutoFit/>
          </a:bodyPr>
          <a:lstStyle/>
          <a:p>
            <a:pPr lvl="0" eaLnBrk="0" fontAlgn="base" hangingPunct="0">
              <a:spcBef>
                <a:spcPct val="0"/>
              </a:spcBef>
              <a:spcAft>
                <a:spcPct val="0"/>
              </a:spcAft>
              <a:tabLst>
                <a:tab pos="-400050" algn="l"/>
                <a:tab pos="0" algn="l"/>
                <a:tab pos="114300" algn="l"/>
              </a:tabLst>
            </a:pPr>
            <a:endParaRPr lang="en-US" sz="32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400050" algn="l"/>
                <a:tab pos="0" algn="l"/>
                <a:tab pos="114300" algn="l"/>
              </a:tabLst>
            </a:pPr>
            <a:r>
              <a:rPr lang="en-US" sz="2800" dirty="0" smtClean="0">
                <a:latin typeface="Times New Roman" pitchFamily="18" charset="0"/>
                <a:ea typeface="Calibri" pitchFamily="34" charset="0"/>
                <a:cs typeface="Times New Roman" pitchFamily="18" charset="0"/>
              </a:rPr>
              <a:t>	 (ii)Water </a:t>
            </a:r>
          </a:p>
          <a:p>
            <a:pPr lvl="0" eaLnBrk="0" fontAlgn="base" hangingPunct="0">
              <a:spcBef>
                <a:spcPct val="0"/>
              </a:spcBef>
              <a:spcAft>
                <a:spcPct val="0"/>
              </a:spcAft>
              <a:tabLst>
                <a:tab pos="-400050" algn="l"/>
                <a:tab pos="0" algn="l"/>
                <a:tab pos="114300" algn="l"/>
              </a:tabLst>
            </a:pP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litmus solution change to red hydrogen chloride is a molecular substance. When dissolved in polar solvent like water, it dissociate ionize to H</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that changes litmus solution to red.</a:t>
            </a:r>
          </a:p>
          <a:p>
            <a:pPr lvl="0" fontAlgn="base">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(iii)Why should an inverted filter funnel be used.</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The filter funnel is dipped just below the water surface to increase the surface area of dissolving the gas and prevent suck back.</a:t>
            </a:r>
          </a:p>
          <a:p>
            <a:pPr lvl="0" eaLnBrk="0" fontAlgn="base" hangingPunct="0">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(iv)Name the solution formed when hydrogen chloride dissolves in water.</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	Hydrochloric acid</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0" algn="l"/>
                <a:tab pos="114300" algn="l"/>
              </a:tabLst>
            </a:pPr>
            <a:endParaRPr lang="en-US" sz="2800" dirty="0" smtClean="0">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57</a:t>
            </a:fld>
            <a:endParaRPr lang="en-US"/>
          </a:p>
        </p:txBody>
      </p:sp>
      <p:sp>
        <p:nvSpPr>
          <p:cNvPr id="78849" name="Rectangle 1"/>
          <p:cNvSpPr>
            <a:spLocks noChangeArrowheads="1"/>
          </p:cNvSpPr>
          <p:nvPr/>
        </p:nvSpPr>
        <p:spPr bwMode="auto">
          <a:xfrm>
            <a:off x="304800" y="381000"/>
            <a:ext cx="8458200" cy="60016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 The test for hydrogen chloride gas.</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Dip a glass rod in ammonia.</a:t>
            </a: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Bring it to the mouth of a gas jar containing a gas suspected to be hydrogen chloride</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-White fumes of ammonia chloride are formed.</a:t>
            </a: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endPar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0" algn="l"/>
              </a:tabLst>
            </a:pPr>
            <a:r>
              <a:rPr lang="en-US" sz="3200" dirty="0" smtClean="0">
                <a:latin typeface="Times New Roman" pitchFamily="18" charset="0"/>
                <a:ea typeface="Calibri" pitchFamily="34" charset="0"/>
                <a:cs typeface="Times New Roman" pitchFamily="18" charset="0"/>
              </a:rPr>
              <a:t>(g) Place 5cm</a:t>
            </a:r>
            <a:r>
              <a:rPr lang="en-US" sz="3200" baseline="30000" dirty="0" smtClean="0">
                <a:latin typeface="Times New Roman" pitchFamily="18" charset="0"/>
                <a:ea typeface="Calibri" pitchFamily="34" charset="0"/>
                <a:cs typeface="Times New Roman" pitchFamily="18" charset="0"/>
              </a:rPr>
              <a:t>3</a:t>
            </a:r>
            <a:r>
              <a:rPr lang="en-US" sz="3200" dirty="0" smtClean="0">
                <a:latin typeface="Times New Roman" pitchFamily="18" charset="0"/>
                <a:ea typeface="Calibri" pitchFamily="34" charset="0"/>
                <a:cs typeface="Times New Roman" pitchFamily="18" charset="0"/>
              </a:rPr>
              <a:t> of dilute hydrochloric acid into a four separate test tubes</a:t>
            </a:r>
          </a:p>
          <a:p>
            <a:pPr lvl="0" fontAlgn="base">
              <a:spcBef>
                <a:spcPct val="0"/>
              </a:spcBef>
              <a:spcAft>
                <a:spcPct val="0"/>
              </a:spcAft>
              <a:tabLst>
                <a:tab pos="-400050" algn="l"/>
                <a:tab pos="0" algn="l"/>
              </a:tabLst>
            </a:pPr>
            <a:r>
              <a:rPr lang="en-US" sz="3200" dirty="0" smtClean="0">
                <a:latin typeface="Times New Roman" pitchFamily="18" charset="0"/>
                <a:ea typeface="Calibri" pitchFamily="34" charset="0"/>
                <a:cs typeface="Times New Roman" pitchFamily="18" charset="0"/>
              </a:rPr>
              <a:t>To separate test tube add zinc, magnesium iron and copper metals. </a:t>
            </a:r>
          </a:p>
          <a:p>
            <a:pPr lvl="0" fontAlgn="base">
              <a:spcBef>
                <a:spcPct val="0"/>
              </a:spcBef>
              <a:spcAft>
                <a:spcPct val="0"/>
              </a:spcAft>
              <a:tabLst>
                <a:tab pos="-400050" algn="l"/>
                <a:tab pos="0" algn="l"/>
              </a:tabLst>
            </a:pPr>
            <a:r>
              <a:rPr lang="en-US" sz="3200" dirty="0" smtClean="0">
                <a:latin typeface="Times New Roman" pitchFamily="18" charset="0"/>
                <a:ea typeface="Calibri" pitchFamily="34" charset="0"/>
                <a:cs typeface="Times New Roman" pitchFamily="18" charset="0"/>
              </a:rPr>
              <a:t>State and explain the observations made.</a:t>
            </a: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58</a:t>
            </a:fld>
            <a:endParaRPr lang="en-US"/>
          </a:p>
        </p:txBody>
      </p:sp>
      <p:sp>
        <p:nvSpPr>
          <p:cNvPr id="82945" name="Rectangle 1"/>
          <p:cNvSpPr>
            <a:spLocks noChangeArrowheads="1"/>
          </p:cNvSpPr>
          <p:nvPr/>
        </p:nvSpPr>
        <p:spPr bwMode="auto">
          <a:xfrm>
            <a:off x="381000" y="381000"/>
            <a:ext cx="82296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Observations </a:t>
            </a:r>
            <a:r>
              <a:rPr kumimoji="0" lang="en-US" sz="2800" b="1" i="0" u="none" strike="noStrike" cap="none" normalizeH="0" baseline="0" dirty="0" smtClean="0">
                <a:ln>
                  <a:noFill/>
                </a:ln>
                <a:solidFill>
                  <a:schemeClr val="tx1"/>
                </a:solidFill>
                <a:effectLst/>
                <a:latin typeface="Calibri"/>
                <a:ea typeface="Calibri" pitchFamily="34" charset="0"/>
                <a:cs typeface="Times New Roman" pitchFamily="18" charset="0"/>
              </a:rPr>
              <a:t>–</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Effervescence/bubbles/fizzing in all cases </a:t>
            </a:r>
            <a:r>
              <a:rPr kumimoji="0" lang="en-US" sz="28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except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copper</a:t>
            </a:r>
            <a:endParaRPr lang="en-US" sz="28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Colourless</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solution formed with zinc and magnesium.</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-Green solution formed with ion</a:t>
            </a: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-Gas produced that extinguishes splint with explosion.</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Explanations:</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Metals above hydrogen in reactivity series react with          hydrochloric and liberating hydrogen gas.</a:t>
            </a:r>
          </a:p>
          <a:p>
            <a:pPr lvl="0" fontAlgn="base">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Chemical equation</a:t>
            </a:r>
          </a:p>
          <a:p>
            <a:pPr lvl="0" fontAlgn="base">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Fe(s)  	+   2HCl(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FeCl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 (g)</a:t>
            </a:r>
          </a:p>
          <a:p>
            <a:pPr lvl="0" fontAlgn="base">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Zn(s)  +   2HCl(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ZnCl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 (g)</a:t>
            </a:r>
          </a:p>
          <a:p>
            <a:pPr lvl="0" fontAlgn="base">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Mg(s)  +   2HCl(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MgCl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 (g)</a:t>
            </a:r>
          </a:p>
          <a:p>
            <a:pPr lvl="0" fontAlgn="base">
              <a:spcBef>
                <a:spcPct val="0"/>
              </a:spcBef>
              <a:spcAft>
                <a:spcPct val="0"/>
              </a:spcAft>
              <a:tabLst>
                <a:tab pos="-400050" algn="l"/>
                <a:tab pos="0" algn="l"/>
              </a:tabLst>
            </a:pPr>
            <a:r>
              <a:rPr lang="en-US" sz="2800" dirty="0" smtClean="0">
                <a:latin typeface="Times New Roman" pitchFamily="18" charset="0"/>
                <a:ea typeface="Calibri" pitchFamily="34" charset="0"/>
                <a:cs typeface="Times New Roman" pitchFamily="18" charset="0"/>
              </a:rPr>
              <a:t>2Li(s)  +   2HCl(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2LiCl(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 (g)</a:t>
            </a: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59</a:t>
            </a:fld>
            <a:endParaRPr lang="en-US"/>
          </a:p>
        </p:txBody>
      </p:sp>
      <p:sp>
        <p:nvSpPr>
          <p:cNvPr id="34828" name="Rectangle 12"/>
          <p:cNvSpPr>
            <a:spLocks noChangeArrowheads="1"/>
          </p:cNvSpPr>
          <p:nvPr/>
        </p:nvSpPr>
        <p:spPr bwMode="auto">
          <a:xfrm>
            <a:off x="400050" y="457200"/>
            <a:ext cx="184731" cy="49244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0" algn="l"/>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4830" name="Rectangle 14"/>
          <p:cNvSpPr>
            <a:spLocks noChangeArrowheads="1"/>
          </p:cNvSpPr>
          <p:nvPr/>
        </p:nvSpPr>
        <p:spPr bwMode="auto">
          <a:xfrm>
            <a:off x="457200" y="1600201"/>
            <a:ext cx="83058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r>
              <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lang="en-US" sz="1400" b="1" dirty="0" smtClean="0">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0" algn="l"/>
              </a:tabLst>
            </a:pPr>
            <a:endParaRPr kumimoji="0" lang="en-US" sz="14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8" fontAlgn="base">
              <a:spcBef>
                <a:spcPct val="0"/>
              </a:spcBef>
              <a:spcAft>
                <a:spcPct val="0"/>
              </a:spcAft>
              <a:tabLst>
                <a:tab pos="-400050" algn="l"/>
                <a:tab pos="0" algn="l"/>
              </a:tabLst>
            </a:pPr>
            <a:endParaRPr lang="en-US" sz="1400" b="1" dirty="0" smtClean="0">
              <a:latin typeface="Times New Roman" pitchFamily="18" charset="0"/>
              <a:ea typeface="Calibri" pitchFamily="34" charset="0"/>
              <a:cs typeface="Times New Roman" pitchFamily="18" charset="0"/>
            </a:endParaRPr>
          </a:p>
        </p:txBody>
      </p:sp>
      <p:sp>
        <p:nvSpPr>
          <p:cNvPr id="18" name="Rectangle 17"/>
          <p:cNvSpPr/>
          <p:nvPr/>
        </p:nvSpPr>
        <p:spPr>
          <a:xfrm>
            <a:off x="304800" y="381000"/>
            <a:ext cx="8458200" cy="6647974"/>
          </a:xfrm>
          <a:prstGeom prst="rect">
            <a:avLst/>
          </a:prstGeom>
        </p:spPr>
        <p:txBody>
          <a:bodyPr wrap="square">
            <a:spAutoFit/>
          </a:bodyPr>
          <a:lstStyle/>
          <a:p>
            <a:pPr lvl="0" fontAlgn="base">
              <a:spcBef>
                <a:spcPct val="0"/>
              </a:spcBef>
              <a:spcAft>
                <a:spcPct val="0"/>
              </a:spcAft>
              <a:tabLst>
                <a:tab pos="-400050" algn="l"/>
                <a:tab pos="0" algn="l"/>
              </a:tabLst>
            </a:pPr>
            <a:endParaRPr lang="en-US" dirty="0" smtClean="0">
              <a:latin typeface="Times New Roman" pitchFamily="18" charset="0"/>
              <a:ea typeface="Calibri" pitchFamily="34" charset="0"/>
              <a:cs typeface="Times New Roman" pitchFamily="18" charset="0"/>
            </a:endParaRPr>
          </a:p>
          <a:p>
            <a:r>
              <a:rPr lang="en-US" sz="2800" dirty="0" smtClean="0">
                <a:latin typeface="Times New Roman" pitchFamily="18" charset="0"/>
                <a:cs typeface="Times New Roman" pitchFamily="18" charset="0"/>
              </a:rPr>
              <a:t>Concentrated hydrochloric acid is a </a:t>
            </a:r>
            <a:r>
              <a:rPr lang="en-US" sz="2800" b="1" dirty="0" smtClean="0">
                <a:latin typeface="Times New Roman" pitchFamily="18" charset="0"/>
                <a:cs typeface="Times New Roman" pitchFamily="18" charset="0"/>
              </a:rPr>
              <a:t>weak</a:t>
            </a:r>
            <a:r>
              <a:rPr lang="en-US" sz="2800" dirty="0" smtClean="0">
                <a:latin typeface="Times New Roman" pitchFamily="18" charset="0"/>
                <a:cs typeface="Times New Roman" pitchFamily="18" charset="0"/>
              </a:rPr>
              <a:t> oxidizing agent than other concentrated acids </a:t>
            </a:r>
            <a:r>
              <a:rPr lang="en-US" sz="2800" dirty="0" err="1" smtClean="0">
                <a:latin typeface="Times New Roman" pitchFamily="18" charset="0"/>
                <a:cs typeface="Times New Roman" pitchFamily="18" charset="0"/>
              </a:rPr>
              <a:t>i.e</a:t>
            </a:r>
            <a:endParaRPr lang="en-US" sz="2800" dirty="0" smtClean="0">
              <a:latin typeface="Times New Roman" pitchFamily="18" charset="0"/>
              <a:cs typeface="Times New Roman" pitchFamily="18" charset="0"/>
            </a:endParaRPr>
          </a:p>
          <a:p>
            <a:r>
              <a:rPr lang="en-US" sz="2800" dirty="0" err="1" smtClean="0">
                <a:latin typeface="Times New Roman" pitchFamily="18" charset="0"/>
                <a:cs typeface="Times New Roman" pitchFamily="18" charset="0"/>
              </a:rPr>
              <a:t>Sulphuric</a:t>
            </a:r>
            <a:r>
              <a:rPr lang="en-US" sz="2800" dirty="0" smtClean="0">
                <a:latin typeface="Times New Roman" pitchFamily="18" charset="0"/>
                <a:cs typeface="Times New Roman" pitchFamily="18" charset="0"/>
              </a:rPr>
              <a:t>  (VI) acid and nitric (V) acid that react with all metals even those </a:t>
            </a:r>
            <a:r>
              <a:rPr lang="en-US" sz="2800" b="1" dirty="0" smtClean="0">
                <a:latin typeface="Times New Roman" pitchFamily="18" charset="0"/>
                <a:cs typeface="Times New Roman" pitchFamily="18" charset="0"/>
              </a:rPr>
              <a:t>lower</a:t>
            </a:r>
            <a:r>
              <a:rPr lang="en-US" sz="2800" dirty="0" smtClean="0">
                <a:latin typeface="Times New Roman" pitchFamily="18" charset="0"/>
                <a:cs typeface="Times New Roman" pitchFamily="18" charset="0"/>
              </a:rPr>
              <a:t> in the reactivity series.</a:t>
            </a:r>
          </a:p>
          <a:p>
            <a:endParaRPr lang="en-US" sz="2800" dirty="0" smtClean="0">
              <a:latin typeface="Times New Roman" pitchFamily="18" charset="0"/>
              <a:cs typeface="Times New Roman" pitchFamily="18" charset="0"/>
            </a:endParaRPr>
          </a:p>
          <a:p>
            <a:pPr lvl="0" fontAlgn="base">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(h) Place 5cm</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 of dilute hydrochloric acid into five separate test tubes</a:t>
            </a:r>
          </a:p>
          <a:p>
            <a:pPr lvl="0" fontAlgn="base">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To separate test tubes, add calcium carbonate, silver carbonate, copper carbonate, iron (II) carbonate and Sodium hydrogen carbonate</a:t>
            </a:r>
          </a:p>
          <a:p>
            <a:pPr lvl="0" fontAlgn="base">
              <a:spcBef>
                <a:spcPct val="0"/>
              </a:spcBef>
              <a:spcAft>
                <a:spcPct val="0"/>
              </a:spcAft>
              <a:tabLst>
                <a:tab pos="-400050" algn="l"/>
                <a:tab pos="171450" algn="l"/>
              </a:tabLst>
            </a:pPr>
            <a:r>
              <a:rPr lang="en-US" sz="2800" dirty="0" smtClean="0">
                <a:latin typeface="Times New Roman" pitchFamily="18" charset="0"/>
                <a:ea typeface="Calibri" pitchFamily="34" charset="0"/>
                <a:cs typeface="Times New Roman" pitchFamily="18" charset="0"/>
              </a:rPr>
              <a:t>. Explain the observations made.</a:t>
            </a:r>
            <a:endParaRPr lang="en-US" sz="2800" dirty="0" smtClean="0">
              <a:latin typeface="Arial" pitchFamily="34" charset="0"/>
              <a:cs typeface="Arial" pitchFamily="34" charset="0"/>
            </a:endParaRPr>
          </a:p>
          <a:p>
            <a:endParaRPr lang="en-US" sz="2800" dirty="0" smtClean="0">
              <a:latin typeface="Times New Roman" pitchFamily="18" charset="0"/>
              <a:cs typeface="Times New Roman" pitchFamily="18" charset="0"/>
            </a:endParaRPr>
          </a:p>
          <a:p>
            <a:pPr lvl="0" fontAlgn="base">
              <a:spcBef>
                <a:spcPct val="0"/>
              </a:spcBef>
              <a:spcAft>
                <a:spcPct val="0"/>
              </a:spcAft>
              <a:tabLst>
                <a:tab pos="-400050" algn="l"/>
                <a:tab pos="0" algn="l"/>
              </a:tabLst>
            </a:pPr>
            <a:endParaRPr lang="en-US" sz="2400" dirty="0" smtClean="0">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0" algn="l"/>
              </a:tabLst>
            </a:pPr>
            <a:endParaRPr lang="en-US" sz="2400" dirty="0" smtClean="0">
              <a:latin typeface="Times New Roman" pitchFamily="18" charset="0"/>
              <a:cs typeface="Times New Roman" pitchFamily="18" charset="0"/>
            </a:endParaRPr>
          </a:p>
          <a:p>
            <a:pPr lvl="0" fontAlgn="base">
              <a:spcBef>
                <a:spcPct val="0"/>
              </a:spcBef>
              <a:spcAft>
                <a:spcPct val="0"/>
              </a:spcAft>
              <a:tabLst>
                <a:tab pos="-400050" algn="l"/>
                <a:tab pos="0" algn="l"/>
              </a:tabLst>
            </a:pPr>
            <a:endParaRPr lang="en-US" sz="2400" dirty="0" smtClean="0">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6</a:t>
            </a:fld>
            <a:endParaRPr lang="en-US"/>
          </a:p>
        </p:txBody>
      </p:sp>
      <p:sp>
        <p:nvSpPr>
          <p:cNvPr id="148481" name="Rectangle 1"/>
          <p:cNvSpPr>
            <a:spLocks noChangeArrowheads="1"/>
          </p:cNvSpPr>
          <p:nvPr/>
        </p:nvSpPr>
        <p:spPr bwMode="auto">
          <a:xfrm>
            <a:off x="381000" y="457200"/>
            <a:ext cx="83058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600" b="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c) Compare the atomic radius of chlorine and fluorine Explain.</a:t>
            </a: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Atomic radius of Fluorine is </a:t>
            </a:r>
            <a:r>
              <a:rPr kumimoji="0" lang="en-US"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smaller</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that of chlorine.</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Chlorine has </a:t>
            </a:r>
            <a:r>
              <a:rPr kumimoji="0" lang="en-US"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more</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energy levels than fluorine occupied by more electrons.</a:t>
            </a: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457200" algn="l"/>
                <a:tab pos="914400" algn="l"/>
                <a:tab pos="1371600" algn="l"/>
                <a:tab pos="1828800" algn="l"/>
                <a:tab pos="2286000" algn="l"/>
                <a:tab pos="2971800" algn="ctr"/>
              </a:tabLst>
            </a:pPr>
            <a:r>
              <a:rPr lang="en-US" sz="3200" dirty="0" smtClean="0">
                <a:solidFill>
                  <a:srgbClr val="FF0000"/>
                </a:solidFill>
                <a:latin typeface="Times New Roman" pitchFamily="18" charset="0"/>
                <a:ea typeface="Calibri" pitchFamily="34" charset="0"/>
                <a:cs typeface="Times New Roman" pitchFamily="18" charset="0"/>
              </a:rPr>
              <a:t>d) Chlorine is a gas, Bromine is a liquid, Iodine is a solid. Explain the above</a:t>
            </a:r>
            <a:r>
              <a:rPr lang="en-US" sz="3200" dirty="0" smtClean="0">
                <a:solidFill>
                  <a:srgbClr val="FF0000"/>
                </a:solidFill>
                <a:latin typeface="Arial" pitchFamily="34" charset="0"/>
                <a:ea typeface="Calibri" pitchFamily="34" charset="0"/>
                <a:cs typeface="Arial" pitchFamily="34" charset="0"/>
              </a:rPr>
              <a:t> </a:t>
            </a:r>
            <a:r>
              <a:rPr lang="en-US" sz="3200" dirty="0" smtClean="0">
                <a:solidFill>
                  <a:srgbClr val="FF0000"/>
                </a:solidFill>
                <a:latin typeface="Times New Roman" pitchFamily="18" charset="0"/>
                <a:ea typeface="Calibri" pitchFamily="34" charset="0"/>
                <a:cs typeface="Times New Roman" pitchFamily="18" charset="0"/>
              </a:rPr>
              <a:t>observations.</a:t>
            </a:r>
          </a:p>
          <a:p>
            <a:pPr lvl="0" fontAlgn="base">
              <a:spcBef>
                <a:spcPct val="0"/>
              </a:spcBef>
              <a:spcAft>
                <a:spcPct val="0"/>
              </a:spcAft>
              <a:tabLst>
                <a:tab pos="457200" algn="l"/>
                <a:tab pos="914400" algn="l"/>
                <a:tab pos="1371600" algn="l"/>
                <a:tab pos="1828800" algn="l"/>
                <a:tab pos="2286000" algn="l"/>
                <a:tab pos="2971800" algn="ctr"/>
              </a:tabLst>
            </a:pPr>
            <a:endParaRPr lang="en-US" sz="800" dirty="0" smtClean="0">
              <a:latin typeface="Arial" pitchFamily="34" charset="0"/>
              <a:cs typeface="Arial" pitchFamily="34" charset="0"/>
            </a:endParaRPr>
          </a:p>
          <a:p>
            <a:pPr lvl="0" eaLnBrk="0" fontAlgn="base" hangingPunct="0">
              <a:spcBef>
                <a:spcPct val="0"/>
              </a:spcBef>
              <a:spcAft>
                <a:spcPct val="0"/>
              </a:spcAft>
              <a:tabLst>
                <a:tab pos="457200" algn="l"/>
                <a:tab pos="914400" algn="l"/>
                <a:tab pos="1371600" algn="l"/>
                <a:tab pos="1828800" algn="l"/>
                <a:tab pos="2286000" algn="l"/>
                <a:tab pos="2971800" algn="ctr"/>
              </a:tabLst>
            </a:pPr>
            <a:r>
              <a:rPr lang="en-US" sz="2400" dirty="0" smtClean="0">
                <a:latin typeface="Times New Roman" pitchFamily="18" charset="0"/>
                <a:ea typeface="Calibri" pitchFamily="34" charset="0"/>
                <a:cs typeface="Times New Roman" pitchFamily="18" charset="0"/>
              </a:rPr>
              <a:t>	</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7" presetClass="entr" presetSubtype="0" fill="hold" nodeType="afterEffect">
                                  <p:stCondLst>
                                    <p:cond delay="0"/>
                                  </p:stCondLst>
                                  <p:iterate type="lt">
                                    <p:tmPct val="50000"/>
                                  </p:iterate>
                                  <p:childTnLst>
                                    <p:set>
                                      <p:cBhvr>
                                        <p:cTn id="6" dur="1" fill="hold">
                                          <p:stCondLst>
                                            <p:cond delay="0"/>
                                          </p:stCondLst>
                                        </p:cTn>
                                        <p:tgtEl>
                                          <p:spTgt spid="148481">
                                            <p:txEl>
                                              <p:pRg st="0" end="0"/>
                                            </p:txEl>
                                          </p:spTgt>
                                        </p:tgtEl>
                                        <p:attrNameLst>
                                          <p:attrName>style.visibility</p:attrName>
                                        </p:attrNameLst>
                                      </p:cBhvr>
                                      <p:to>
                                        <p:strVal val="visible"/>
                                      </p:to>
                                    </p:set>
                                    <p:anim calcmode="discrete" valueType="clr">
                                      <p:cBhvr override="childStyle">
                                        <p:cTn id="7" dur="500"/>
                                        <p:tgtEl>
                                          <p:spTgt spid="148481">
                                            <p:txEl>
                                              <p:pRg st="0" end="0"/>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8" dur="500"/>
                                        <p:tgtEl>
                                          <p:spTgt spid="148481">
                                            <p:txEl>
                                              <p:pRg st="0" end="0"/>
                                            </p:txEl>
                                          </p:spTgt>
                                        </p:tgtEl>
                                        <p:attrNameLst>
                                          <p:attrName>fillcolor</p:attrName>
                                        </p:attrNameLst>
                                      </p:cBhvr>
                                      <p:tavLst>
                                        <p:tav tm="0">
                                          <p:val>
                                            <p:clrVal>
                                              <a:schemeClr val="accent2"/>
                                            </p:clrVal>
                                          </p:val>
                                        </p:tav>
                                        <p:tav tm="50000">
                                          <p:val>
                                            <p:clrVal>
                                              <a:schemeClr val="hlink"/>
                                            </p:clrVal>
                                          </p:val>
                                        </p:tav>
                                      </p:tavLst>
                                    </p:anim>
                                    <p:set>
                                      <p:cBhvr>
                                        <p:cTn id="9" dur="500"/>
                                        <p:tgtEl>
                                          <p:spTgt spid="148481">
                                            <p:txEl>
                                              <p:pRg st="0" end="0"/>
                                            </p:txEl>
                                          </p:spTgt>
                                        </p:tgtEl>
                                        <p:attrNameLst>
                                          <p:attrName>fill.type</p:attrName>
                                        </p:attrNameLst>
                                      </p:cBhvr>
                                      <p:to>
                                        <p:strVal val="solid"/>
                                      </p:to>
                                    </p:set>
                                  </p:childTnLst>
                                </p:cTn>
                              </p:par>
                            </p:childTnLst>
                          </p:cTn>
                        </p:par>
                        <p:par>
                          <p:cTn id="10" fill="hold">
                            <p:stCondLst>
                              <p:cond delay="13500"/>
                            </p:stCondLst>
                            <p:childTnLst>
                              <p:par>
                                <p:cTn id="11" presetID="2" presetClass="entr" presetSubtype="6" fill="hold" nodeType="afterEffect">
                                  <p:stCondLst>
                                    <p:cond delay="0"/>
                                  </p:stCondLst>
                                  <p:childTnLst>
                                    <p:set>
                                      <p:cBhvr>
                                        <p:cTn id="12" dur="1" fill="hold">
                                          <p:stCondLst>
                                            <p:cond delay="0"/>
                                          </p:stCondLst>
                                        </p:cTn>
                                        <p:tgtEl>
                                          <p:spTgt spid="148481">
                                            <p:txEl>
                                              <p:pRg st="2" end="2"/>
                                            </p:txEl>
                                          </p:spTgt>
                                        </p:tgtEl>
                                        <p:attrNameLst>
                                          <p:attrName>style.visibility</p:attrName>
                                        </p:attrNameLst>
                                      </p:cBhvr>
                                      <p:to>
                                        <p:strVal val="visible"/>
                                      </p:to>
                                    </p:set>
                                    <p:anim calcmode="lin" valueType="num">
                                      <p:cBhvr additive="base">
                                        <p:cTn id="13" dur="2000" fill="hold"/>
                                        <p:tgtEl>
                                          <p:spTgt spid="148481">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148481">
                                            <p:txEl>
                                              <p:pRg st="2" end="2"/>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500"/>
                            </p:stCondLst>
                            <p:childTnLst>
                              <p:par>
                                <p:cTn id="16" presetID="2" presetClass="entr" presetSubtype="6" fill="hold" nodeType="afterEffect">
                                  <p:stCondLst>
                                    <p:cond delay="0"/>
                                  </p:stCondLst>
                                  <p:childTnLst>
                                    <p:set>
                                      <p:cBhvr>
                                        <p:cTn id="17" dur="1" fill="hold">
                                          <p:stCondLst>
                                            <p:cond delay="0"/>
                                          </p:stCondLst>
                                        </p:cTn>
                                        <p:tgtEl>
                                          <p:spTgt spid="148481">
                                            <p:txEl>
                                              <p:pRg st="3" end="3"/>
                                            </p:txEl>
                                          </p:spTgt>
                                        </p:tgtEl>
                                        <p:attrNameLst>
                                          <p:attrName>style.visibility</p:attrName>
                                        </p:attrNameLst>
                                      </p:cBhvr>
                                      <p:to>
                                        <p:strVal val="visible"/>
                                      </p:to>
                                    </p:set>
                                    <p:anim calcmode="lin" valueType="num">
                                      <p:cBhvr additive="base">
                                        <p:cTn id="18" dur="2000" fill="hold"/>
                                        <p:tgtEl>
                                          <p:spTgt spid="148481">
                                            <p:txEl>
                                              <p:pRg st="3" end="3"/>
                                            </p:txEl>
                                          </p:spTgt>
                                        </p:tgtEl>
                                        <p:attrNameLst>
                                          <p:attrName>ppt_x</p:attrName>
                                        </p:attrNameLst>
                                      </p:cBhvr>
                                      <p:tavLst>
                                        <p:tav tm="0">
                                          <p:val>
                                            <p:strVal val="1+#ppt_w/2"/>
                                          </p:val>
                                        </p:tav>
                                        <p:tav tm="100000">
                                          <p:val>
                                            <p:strVal val="#ppt_x"/>
                                          </p:val>
                                        </p:tav>
                                      </p:tavLst>
                                    </p:anim>
                                    <p:anim calcmode="lin" valueType="num">
                                      <p:cBhvr additive="base">
                                        <p:cTn id="19" dur="2000" fill="hold"/>
                                        <p:tgtEl>
                                          <p:spTgt spid="148481">
                                            <p:txEl>
                                              <p:pRg st="3" end="3"/>
                                            </p:txEl>
                                          </p:spTgt>
                                        </p:tgtEl>
                                        <p:attrNameLst>
                                          <p:attrName>ppt_y</p:attrName>
                                        </p:attrNameLst>
                                      </p:cBhvr>
                                      <p:tavLst>
                                        <p:tav tm="0">
                                          <p:val>
                                            <p:strVal val="1+#ppt_h/2"/>
                                          </p:val>
                                        </p:tav>
                                        <p:tav tm="100000">
                                          <p:val>
                                            <p:strVal val="#ppt_y"/>
                                          </p:val>
                                        </p:tav>
                                      </p:tavLst>
                                    </p:anim>
                                  </p:childTnLst>
                                </p:cTn>
                              </p:par>
                            </p:childTnLst>
                          </p:cTn>
                        </p:par>
                        <p:par>
                          <p:cTn id="20" fill="hold">
                            <p:stCondLst>
                              <p:cond delay="17500"/>
                            </p:stCondLst>
                            <p:childTnLst>
                              <p:par>
                                <p:cTn id="21" presetID="2" presetClass="entr" presetSubtype="4" fill="hold" nodeType="afterEffect">
                                  <p:stCondLst>
                                    <p:cond delay="0"/>
                                  </p:stCondLst>
                                  <p:iterate type="lt">
                                    <p:tmPct val="0"/>
                                  </p:iterate>
                                  <p:childTnLst>
                                    <p:set>
                                      <p:cBhvr>
                                        <p:cTn id="22" dur="1" fill="hold">
                                          <p:stCondLst>
                                            <p:cond delay="0"/>
                                          </p:stCondLst>
                                        </p:cTn>
                                        <p:tgtEl>
                                          <p:spTgt spid="148481">
                                            <p:txEl>
                                              <p:pRg st="5" end="5"/>
                                            </p:txEl>
                                          </p:spTgt>
                                        </p:tgtEl>
                                        <p:attrNameLst>
                                          <p:attrName>style.visibility</p:attrName>
                                        </p:attrNameLst>
                                      </p:cBhvr>
                                      <p:to>
                                        <p:strVal val="visible"/>
                                      </p:to>
                                    </p:set>
                                    <p:anim calcmode="lin" valueType="num">
                                      <p:cBhvr additive="base">
                                        <p:cTn id="23" dur="500" fill="hold"/>
                                        <p:tgtEl>
                                          <p:spTgt spid="148481">
                                            <p:txEl>
                                              <p:pRg st="5" end="5"/>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148481">
                                            <p:txEl>
                                              <p:pRg st="5" end="5"/>
                                            </p:txEl>
                                          </p:spTgt>
                                        </p:tgtEl>
                                        <p:attrNameLst>
                                          <p:attrName>ppt_y</p:attrName>
                                        </p:attrNameLst>
                                      </p:cBhvr>
                                      <p:tavLst>
                                        <p:tav tm="0">
                                          <p:val>
                                            <p:strVal val="1+#ppt_h/2"/>
                                          </p:val>
                                        </p:tav>
                                        <p:tav tm="100000">
                                          <p:val>
                                            <p:strVal val="#ppt_y"/>
                                          </p:val>
                                        </p:tav>
                                      </p:tavLst>
                                    </p:anim>
                                  </p:childTnLst>
                                </p:cTn>
                              </p:par>
                            </p:childTnLst>
                          </p:cTn>
                        </p:par>
                        <p:par>
                          <p:cTn id="25" fill="hold">
                            <p:stCondLst>
                              <p:cond delay="18000"/>
                            </p:stCondLst>
                            <p:childTnLst>
                              <p:par>
                                <p:cTn id="26" presetID="27" presetClass="entr" presetSubtype="0" fill="hold" nodeType="afterEffect">
                                  <p:stCondLst>
                                    <p:cond delay="0"/>
                                  </p:stCondLst>
                                  <p:iterate type="lt">
                                    <p:tmPct val="50000"/>
                                  </p:iterate>
                                  <p:childTnLst>
                                    <p:set>
                                      <p:cBhvr>
                                        <p:cTn id="27" dur="1" fill="hold">
                                          <p:stCondLst>
                                            <p:cond delay="0"/>
                                          </p:stCondLst>
                                        </p:cTn>
                                        <p:tgtEl>
                                          <p:spTgt spid="148481">
                                            <p:txEl>
                                              <p:pRg st="5" end="5"/>
                                            </p:txEl>
                                          </p:spTgt>
                                        </p:tgtEl>
                                        <p:attrNameLst>
                                          <p:attrName>style.visibility</p:attrName>
                                        </p:attrNameLst>
                                      </p:cBhvr>
                                      <p:to>
                                        <p:strVal val="visible"/>
                                      </p:to>
                                    </p:set>
                                    <p:anim calcmode="discrete" valueType="clr">
                                      <p:cBhvr override="childStyle">
                                        <p:cTn id="28" dur="80"/>
                                        <p:tgtEl>
                                          <p:spTgt spid="148481">
                                            <p:txEl>
                                              <p:pRg st="5" end="5"/>
                                            </p:txEl>
                                          </p:spTgt>
                                        </p:tgtEl>
                                        <p:attrNameLst>
                                          <p:attrName>style.color</p:attrName>
                                        </p:attrNameLst>
                                      </p:cBhvr>
                                      <p:tavLst>
                                        <p:tav tm="0">
                                          <p:val>
                                            <p:clrVal>
                                              <a:schemeClr val="accent2"/>
                                            </p:clrVal>
                                          </p:val>
                                        </p:tav>
                                        <p:tav tm="50000">
                                          <p:val>
                                            <p:clrVal>
                                              <a:schemeClr val="hlink"/>
                                            </p:clrVal>
                                          </p:val>
                                        </p:tav>
                                      </p:tavLst>
                                    </p:anim>
                                    <p:anim calcmode="discrete" valueType="clr">
                                      <p:cBhvr>
                                        <p:cTn id="29" dur="80"/>
                                        <p:tgtEl>
                                          <p:spTgt spid="148481">
                                            <p:txEl>
                                              <p:pRg st="5" end="5"/>
                                            </p:txEl>
                                          </p:spTgt>
                                        </p:tgtEl>
                                        <p:attrNameLst>
                                          <p:attrName>fillcolor</p:attrName>
                                        </p:attrNameLst>
                                      </p:cBhvr>
                                      <p:tavLst>
                                        <p:tav tm="0">
                                          <p:val>
                                            <p:clrVal>
                                              <a:schemeClr val="accent2"/>
                                            </p:clrVal>
                                          </p:val>
                                        </p:tav>
                                        <p:tav tm="50000">
                                          <p:val>
                                            <p:clrVal>
                                              <a:schemeClr val="hlink"/>
                                            </p:clrVal>
                                          </p:val>
                                        </p:tav>
                                      </p:tavLst>
                                    </p:anim>
                                    <p:set>
                                      <p:cBhvr>
                                        <p:cTn id="30" dur="80"/>
                                        <p:tgtEl>
                                          <p:spTgt spid="148481">
                                            <p:txEl>
                                              <p:pRg st="5" end="5"/>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60</a:t>
            </a:fld>
            <a:endParaRPr lang="en-US"/>
          </a:p>
        </p:txBody>
      </p:sp>
      <p:sp>
        <p:nvSpPr>
          <p:cNvPr id="32769" name="Rectangle 1"/>
          <p:cNvSpPr>
            <a:spLocks noChangeArrowheads="1"/>
          </p:cNvSpPr>
          <p:nvPr/>
        </p:nvSpPr>
        <p:spPr bwMode="auto">
          <a:xfrm>
            <a:off x="381000" y="381000"/>
            <a:ext cx="83820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Observations</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Effervescence/bubbles/fizzing vigorously except in silver carbonate and lead (II) carbonate that stop later.</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400050" algn="l"/>
              </a:tabLst>
            </a:pP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Colourless</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solution formed except with iron (II) carbonate and copper (II) carbonate</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Green solution formed with iron (II) carbonate</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Blue solution formed with copper (II) carbonate</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Explanations.</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Carbonates and hydrogen carbonate react with dilute hydrochloric acid to produce carbon (IV) oxide, water and form chlorides.</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All chlorides formed are soluble </a:t>
            </a:r>
            <a:r>
              <a:rPr lang="en-US" sz="2800" u="sng" dirty="0" smtClean="0">
                <a:latin typeface="Times New Roman" pitchFamily="18" charset="0"/>
                <a:ea typeface="Calibri" pitchFamily="34" charset="0"/>
                <a:cs typeface="Times New Roman" pitchFamily="18" charset="0"/>
              </a:rPr>
              <a:t>except</a:t>
            </a:r>
            <a:r>
              <a:rPr lang="en-US" sz="2800" dirty="0" smtClean="0">
                <a:latin typeface="Times New Roman" pitchFamily="18" charset="0"/>
                <a:ea typeface="Calibri" pitchFamily="34" charset="0"/>
                <a:cs typeface="Times New Roman" pitchFamily="18" charset="0"/>
              </a:rPr>
              <a:t> </a:t>
            </a:r>
            <a:r>
              <a:rPr lang="en-US" sz="2800" dirty="0" smtClean="0">
                <a:solidFill>
                  <a:srgbClr val="FF0000"/>
                </a:solidFill>
                <a:latin typeface="Times New Roman" pitchFamily="18" charset="0"/>
                <a:ea typeface="Calibri" pitchFamily="34" charset="0"/>
                <a:cs typeface="Times New Roman" pitchFamily="18" charset="0"/>
              </a:rPr>
              <a:t>Lead (II) Chloride</a:t>
            </a:r>
            <a:r>
              <a:rPr lang="en-US" sz="2800" dirty="0" smtClean="0">
                <a:latin typeface="Times New Roman" pitchFamily="18" charset="0"/>
                <a:ea typeface="Calibri" pitchFamily="34" charset="0"/>
                <a:cs typeface="Times New Roman" pitchFamily="18" charset="0"/>
              </a:rPr>
              <a:t> (soluble on heating/warming) and </a:t>
            </a:r>
            <a:r>
              <a:rPr lang="en-US" sz="2800" dirty="0" smtClean="0">
                <a:solidFill>
                  <a:srgbClr val="FF0000"/>
                </a:solidFill>
                <a:latin typeface="Times New Roman" pitchFamily="18" charset="0"/>
                <a:ea typeface="Calibri" pitchFamily="34" charset="0"/>
                <a:cs typeface="Times New Roman" pitchFamily="18" charset="0"/>
              </a:rPr>
              <a:t>silver chloride</a:t>
            </a:r>
            <a:endParaRPr lang="en-US" sz="2800" dirty="0" smtClean="0">
              <a:solidFill>
                <a:srgbClr val="FF0000"/>
              </a:solidFill>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400050" algn="l"/>
              </a:tabLst>
            </a:pP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61</a:t>
            </a:fld>
            <a:endParaRPr lang="en-US"/>
          </a:p>
        </p:txBody>
      </p:sp>
      <p:sp>
        <p:nvSpPr>
          <p:cNvPr id="4" name="Rectangle 3"/>
          <p:cNvSpPr/>
          <p:nvPr/>
        </p:nvSpPr>
        <p:spPr>
          <a:xfrm>
            <a:off x="381000" y="304800"/>
            <a:ext cx="8382000" cy="8279190"/>
          </a:xfrm>
          <a:prstGeom prst="rect">
            <a:avLst/>
          </a:prstGeom>
        </p:spPr>
        <p:txBody>
          <a:bodyPr wrap="square">
            <a:spAutoFit/>
          </a:bodyPr>
          <a:lstStyle/>
          <a:p>
            <a:pPr lvl="0" fontAlgn="base">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1. Chemical equation: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CaCO</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(s) + 2HCl(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CaCl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  +  CO</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Colourless</a:t>
            </a:r>
            <a:r>
              <a:rPr lang="en-US" sz="2800" dirty="0" smtClean="0">
                <a:latin typeface="Times New Roman" pitchFamily="18" charset="0"/>
                <a:ea typeface="Calibri" pitchFamily="34" charset="0"/>
                <a:cs typeface="Times New Roman" pitchFamily="18" charset="0"/>
              </a:rPr>
              <a:t> solution)</a:t>
            </a:r>
          </a:p>
          <a:p>
            <a:pPr lvl="0" fontAlgn="base">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Ionic equation: </a:t>
            </a:r>
          </a:p>
          <a:p>
            <a:pPr lvl="0" fontAlgn="base">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CaCO</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(s) 	+  2H</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Ca</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  + CO</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a:t>
            </a:r>
          </a:p>
          <a:p>
            <a:pPr lvl="0" fontAlgn="base">
              <a:spcBef>
                <a:spcPct val="0"/>
              </a:spcBef>
              <a:spcAft>
                <a:spcPct val="0"/>
              </a:spcAft>
              <a:tabLst>
                <a:tab pos="400050" algn="l"/>
              </a:tabLst>
            </a:pPr>
            <a:r>
              <a:rPr lang="en-US" sz="14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2.Chemical equation:</a:t>
            </a:r>
            <a:r>
              <a:rPr lang="en-US" sz="2800" b="1" dirty="0" smtClean="0">
                <a:latin typeface="Times New Roman" pitchFamily="18" charset="0"/>
                <a:ea typeface="Calibri" pitchFamily="34" charset="0"/>
                <a:cs typeface="Times New Roman" pitchFamily="18" charset="0"/>
              </a:rPr>
              <a:t>  </a:t>
            </a:r>
            <a:endParaRPr lang="en-US" sz="2800" dirty="0" smtClean="0">
              <a:latin typeface="Arial" pitchFamily="34" charset="0"/>
              <a:ea typeface="Calibri" pitchFamily="34" charset="0"/>
              <a:cs typeface="Arial" pitchFamily="34" charset="0"/>
            </a:endParaRPr>
          </a:p>
          <a:p>
            <a:pPr lvl="0" fontAlgn="base">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Ag</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CO</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(s) + 2HCl(</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2AgCl(s)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 + CO</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Lst>
            </a:pPr>
            <a:r>
              <a:rPr lang="en-US" sz="2800" dirty="0" smtClean="0">
                <a:latin typeface="Times New Roman" pitchFamily="18" charset="0"/>
                <a:ea typeface="Calibri" pitchFamily="34" charset="0"/>
                <a:cs typeface="Times New Roman" pitchFamily="18" charset="0"/>
              </a:rPr>
              <a:t>				 (Coats/Cover Ag</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CO</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a:t>
            </a:r>
          </a:p>
          <a:p>
            <a:pPr lvl="0" fontAlgn="base">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Ionic equation:</a:t>
            </a:r>
          </a:p>
          <a:p>
            <a:pPr lvl="0" fontAlgn="base">
              <a:spcBef>
                <a:spcPct val="0"/>
              </a:spcBef>
              <a:spcAft>
                <a:spcPct val="0"/>
              </a:spcAft>
              <a:tabLst>
                <a:tab pos="400050" algn="l"/>
                <a:tab pos="457200" algn="l"/>
              </a:tabLst>
            </a:pP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Ag</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CO</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(s) 	+  2H</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2Ag</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 CO</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 3.Chemical equation: </a:t>
            </a:r>
            <a:r>
              <a:rPr lang="en-US" sz="2800" b="1"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457200" algn="l"/>
              </a:tabLst>
            </a:pP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  NaHCO</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(s) + </a:t>
            </a:r>
            <a:r>
              <a:rPr lang="en-US" sz="2800" dirty="0" err="1" smtClean="0">
                <a:latin typeface="Times New Roman" pitchFamily="18" charset="0"/>
                <a:ea typeface="Calibri" pitchFamily="34" charset="0"/>
                <a:cs typeface="Times New Roman" pitchFamily="18" charset="0"/>
              </a:rPr>
              <a:t>HCl</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a:t>
            </a:r>
            <a:r>
              <a:rPr lang="en-US" sz="2800" dirty="0" err="1" smtClean="0">
                <a:latin typeface="Times New Roman" pitchFamily="18" charset="0"/>
                <a:ea typeface="Calibri" pitchFamily="34" charset="0"/>
                <a:cs typeface="Times New Roman" pitchFamily="18" charset="0"/>
              </a:rPr>
              <a:t>NaCl</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  +CO</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colourless</a:t>
            </a:r>
            <a:r>
              <a:rPr lang="en-US" sz="2800" dirty="0" smtClean="0">
                <a:latin typeface="Times New Roman" pitchFamily="18" charset="0"/>
                <a:ea typeface="Calibri" pitchFamily="34" charset="0"/>
                <a:cs typeface="Times New Roman" pitchFamily="18" charset="0"/>
              </a:rPr>
              <a:t> solution)</a:t>
            </a:r>
          </a:p>
          <a:p>
            <a:pPr lvl="0" fontAlgn="base">
              <a:spcBef>
                <a:spcPct val="0"/>
              </a:spcBef>
              <a:spcAft>
                <a:spcPct val="0"/>
              </a:spcAft>
              <a:tabLst>
                <a:tab pos="400050" algn="l"/>
                <a:tab pos="457200" algn="l"/>
              </a:tabLst>
            </a:pP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Lst>
            </a:pPr>
            <a:endParaRPr lang="en-US" sz="2800" dirty="0" smtClean="0">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457200" algn="l"/>
              </a:tabLst>
            </a:pPr>
            <a:endParaRPr lang="en-US" sz="2800" dirty="0" smtClean="0">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457200" algn="l"/>
              </a:tabLst>
            </a:pP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457200" algn="l"/>
              </a:tabLst>
            </a:pPr>
            <a:endParaRPr lang="en-US" sz="28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400050" algn="l"/>
                <a:tab pos="457200" algn="l"/>
              </a:tabLst>
            </a:pPr>
            <a:endParaRPr lang="en-US" sz="2800" dirty="0" smtClean="0">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62</a:t>
            </a:fld>
            <a:endParaRPr lang="en-US"/>
          </a:p>
        </p:txBody>
      </p:sp>
      <p:sp>
        <p:nvSpPr>
          <p:cNvPr id="88065" name="Rectangle 1"/>
          <p:cNvSpPr>
            <a:spLocks noChangeArrowheads="1"/>
          </p:cNvSpPr>
          <p:nvPr/>
        </p:nvSpPr>
        <p:spPr bwMode="auto">
          <a:xfrm>
            <a:off x="381000" y="533400"/>
            <a:ext cx="8382000" cy="569386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eaLnBrk="0" fontAlgn="base" hangingPunct="0">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Ionic equation: </a:t>
            </a:r>
          </a:p>
          <a:p>
            <a:pPr lvl="0" eaLnBrk="0" fontAlgn="base" hangingPunct="0">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NaHCO</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(s) +  H</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Na</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	 + CO</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a:t>
            </a:r>
            <a:endParaRPr lang="en-US" sz="28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Lst>
            </a:pPr>
            <a:r>
              <a:rPr lang="en-US" sz="2800" dirty="0" smtClean="0">
                <a:latin typeface="Times New Roman" pitchFamily="18" charset="0"/>
                <a:ea typeface="Calibri" pitchFamily="34" charset="0"/>
                <a:cs typeface="Times New Roman" pitchFamily="18" charset="0"/>
              </a:rPr>
              <a:t>4</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endParaRPr lang="en-US" sz="2800" dirty="0" smtClean="0">
              <a:latin typeface="Arial" pitchFamily="34" charset="0"/>
              <a:ea typeface="Calibri"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CuCO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+ 2HCl(</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CuCl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 CO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rgbClr val="0070C0"/>
                </a:solidFill>
                <a:effectLst/>
                <a:latin typeface="Times New Roman" pitchFamily="18" charset="0"/>
                <a:ea typeface="Calibri" pitchFamily="34" charset="0"/>
                <a:cs typeface="Times New Roman" pitchFamily="18" charset="0"/>
              </a:rPr>
              <a:t>Blue Solution</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Ionic equation:</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CuCO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→Cu</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 CO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lang="en-US" sz="2800" dirty="0" smtClean="0">
                <a:latin typeface="Times New Roman" pitchFamily="18" charset="0"/>
                <a:ea typeface="Calibri" pitchFamily="34" charset="0"/>
                <a:cs typeface="Times New Roman" pitchFamily="18" charset="0"/>
              </a:rPr>
              <a:t>5</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FeCO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+ 2HCl(</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→FeCl</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 CO</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green solution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fontAlgn="base">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Ionic equation:</a:t>
            </a:r>
          </a:p>
          <a:p>
            <a:pPr lvl="0" fontAlgn="base">
              <a:spcBef>
                <a:spcPct val="0"/>
              </a:spcBef>
              <a:spcAft>
                <a:spcPct val="0"/>
              </a:spcAft>
              <a:tabLst>
                <a:tab pos="400050" algn="l"/>
                <a:tab pos="457200" algn="l"/>
              </a:tabLst>
            </a:pPr>
            <a:r>
              <a:rPr lang="en-US" sz="2800" dirty="0" smtClean="0">
                <a:latin typeface="Times New Roman" pitchFamily="18" charset="0"/>
                <a:ea typeface="Calibri" pitchFamily="34" charset="0"/>
                <a:cs typeface="Times New Roman" pitchFamily="18" charset="0"/>
              </a:rPr>
              <a:t> FeCO</a:t>
            </a:r>
            <a:r>
              <a:rPr lang="en-US" sz="2800" baseline="-30000" dirty="0" smtClean="0">
                <a:latin typeface="Times New Roman" pitchFamily="18" charset="0"/>
                <a:ea typeface="Calibri" pitchFamily="34" charset="0"/>
                <a:cs typeface="Times New Roman" pitchFamily="18" charset="0"/>
              </a:rPr>
              <a:t>3 </a:t>
            </a:r>
            <a:r>
              <a:rPr lang="en-US" sz="2800" dirty="0" smtClean="0">
                <a:latin typeface="Times New Roman" pitchFamily="18" charset="0"/>
                <a:ea typeface="Calibri" pitchFamily="34" charset="0"/>
                <a:cs typeface="Times New Roman" pitchFamily="18" charset="0"/>
              </a:rPr>
              <a:t>(s) 	+  2H</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Fe</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O(l)+ CO</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a:t>
            </a:r>
          </a:p>
          <a:p>
            <a:pPr marL="0" marR="0" lvl="0" indent="0" algn="l" defTabSz="914400" rtl="0" eaLnBrk="0" fontAlgn="base" latinLnBrk="0" hangingPunct="0">
              <a:lnSpc>
                <a:spcPct val="100000"/>
              </a:lnSpc>
              <a:spcBef>
                <a:spcPct val="0"/>
              </a:spcBef>
              <a:spcAft>
                <a:spcPct val="0"/>
              </a:spcAft>
              <a:buClrTx/>
              <a:buSzTx/>
              <a:buFontTx/>
              <a:buNone/>
              <a:tabLst>
                <a:tab pos="400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63</a:t>
            </a:fld>
            <a:endParaRPr lang="en-US"/>
          </a:p>
        </p:txBody>
      </p:sp>
      <p:sp>
        <p:nvSpPr>
          <p:cNvPr id="33793" name="Rectangle 1"/>
          <p:cNvSpPr>
            <a:spLocks noChangeArrowheads="1"/>
          </p:cNvSpPr>
          <p:nvPr/>
        </p:nvSpPr>
        <p:spPr bwMode="auto">
          <a:xfrm>
            <a:off x="304800" y="304800"/>
            <a:ext cx="8534400" cy="655564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228600" algn="l"/>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)Place 5cm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dilute sodium hydroxide, Potassium hydroxide and aqueous ammonia solution into three separate test tubes</a:t>
            </a:r>
          </a:p>
          <a:p>
            <a:pPr lvl="0" fontAlgn="base">
              <a:spcBef>
                <a:spcPct val="0"/>
              </a:spcBef>
              <a:spcAft>
                <a:spcPct val="0"/>
              </a:spcAft>
              <a:buFontTx/>
              <a:buChar char="•"/>
              <a:tabLst>
                <a:tab pos="2286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Add one drop of phenolphthalein indicator drop wise,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dropwise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add dilute hydrochloric acid until there is an observable change. </a:t>
            </a:r>
            <a:r>
              <a:rPr lang="en-US" sz="2800" dirty="0" smtClean="0">
                <a:latin typeface="Times New Roman" pitchFamily="18" charset="0"/>
                <a:ea typeface="Calibri" pitchFamily="34" charset="0"/>
                <a:cs typeface="Times New Roman" pitchFamily="18" charset="0"/>
              </a:rPr>
              <a:t>State  and Explain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observations made.</a:t>
            </a:r>
          </a:p>
          <a:p>
            <a:pPr lvl="0" fontAlgn="base">
              <a:spcBef>
                <a:spcPct val="0"/>
              </a:spcBef>
              <a:spcAft>
                <a:spcPct val="0"/>
              </a:spcAft>
              <a:tabLst>
                <a:tab pos="228600" algn="l"/>
              </a:tabLst>
            </a:pPr>
            <a:r>
              <a:rPr lang="en-US" sz="2800" dirty="0" smtClean="0">
                <a:latin typeface="Times New Roman" pitchFamily="18" charset="0"/>
                <a:ea typeface="Calibri" pitchFamily="34" charset="0"/>
                <a:cs typeface="Times New Roman" pitchFamily="18" charset="0"/>
              </a:rPr>
              <a:t>Observations</a:t>
            </a:r>
            <a:endParaRPr lang="en-US" sz="2800" dirty="0" smtClean="0">
              <a:latin typeface="Arial" pitchFamily="34" charset="0"/>
              <a:cs typeface="Arial" pitchFamily="34" charset="0"/>
            </a:endParaRPr>
          </a:p>
          <a:p>
            <a:pPr lvl="0" eaLnBrk="0" fontAlgn="base" hangingPunct="0">
              <a:spcBef>
                <a:spcPct val="0"/>
              </a:spcBef>
              <a:spcAft>
                <a:spcPct val="0"/>
              </a:spcAft>
              <a:tabLst>
                <a:tab pos="228600" algn="l"/>
              </a:tabLst>
            </a:pPr>
            <a:r>
              <a:rPr lang="en-US" sz="2800" b="1"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Phenolphthalein indicator change from </a:t>
            </a:r>
            <a:r>
              <a:rPr lang="en-US" sz="2800" dirty="0" smtClean="0">
                <a:solidFill>
                  <a:srgbClr val="C00000"/>
                </a:solidFill>
                <a:latin typeface="Times New Roman" pitchFamily="18" charset="0"/>
                <a:ea typeface="Calibri" pitchFamily="34" charset="0"/>
                <a:cs typeface="Times New Roman" pitchFamily="18" charset="0"/>
              </a:rPr>
              <a:t>pink</a:t>
            </a:r>
            <a:r>
              <a:rPr lang="en-US" sz="2800" dirty="0" smtClean="0">
                <a:latin typeface="Times New Roman" pitchFamily="18" charset="0"/>
                <a:ea typeface="Calibri" pitchFamily="34" charset="0"/>
                <a:cs typeface="Times New Roman" pitchFamily="18" charset="0"/>
              </a:rPr>
              <a:t> to </a:t>
            </a:r>
            <a:r>
              <a:rPr lang="en-US" sz="2800" dirty="0" err="1" smtClean="0">
                <a:latin typeface="Times New Roman" pitchFamily="18" charset="0"/>
                <a:ea typeface="Calibri" pitchFamily="34" charset="0"/>
                <a:cs typeface="Times New Roman" pitchFamily="18" charset="0"/>
              </a:rPr>
              <a:t>colourless</a:t>
            </a:r>
            <a:r>
              <a:rPr lang="en-US" sz="28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tabLst>
                <a:tab pos="228600" algn="l"/>
              </a:tabLst>
            </a:pPr>
            <a:r>
              <a:rPr lang="en-US" sz="2800" dirty="0" smtClean="0">
                <a:latin typeface="Times New Roman" pitchFamily="18" charset="0"/>
                <a:ea typeface="Calibri" pitchFamily="34" charset="0"/>
                <a:cs typeface="Times New Roman" pitchFamily="18" charset="0"/>
              </a:rPr>
              <a:t>Explanations</a:t>
            </a:r>
            <a:endParaRPr lang="en-US" sz="2800" dirty="0" smtClean="0">
              <a:latin typeface="Arial" pitchFamily="34" charset="0"/>
              <a:cs typeface="Arial" pitchFamily="34" charset="0"/>
            </a:endParaRPr>
          </a:p>
          <a:p>
            <a:pPr lvl="0" eaLnBrk="0" fontAlgn="base" hangingPunct="0">
              <a:spcBef>
                <a:spcPct val="0"/>
              </a:spcBef>
              <a:spcAft>
                <a:spcPct val="0"/>
              </a:spcAft>
              <a:tabLst>
                <a:tab pos="228600" algn="l"/>
              </a:tabLst>
            </a:pP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Hydrochloric acid </a:t>
            </a:r>
            <a:r>
              <a:rPr lang="en-US" sz="2800" b="1" dirty="0" smtClean="0">
                <a:latin typeface="Times New Roman" pitchFamily="18" charset="0"/>
                <a:ea typeface="Calibri" pitchFamily="34" charset="0"/>
                <a:cs typeface="Times New Roman" pitchFamily="18" charset="0"/>
              </a:rPr>
              <a:t>neutralizes</a:t>
            </a:r>
            <a:r>
              <a:rPr lang="en-US" sz="2800" dirty="0" smtClean="0">
                <a:latin typeface="Times New Roman" pitchFamily="18" charset="0"/>
                <a:ea typeface="Calibri" pitchFamily="34" charset="0"/>
                <a:cs typeface="Times New Roman" pitchFamily="18" charset="0"/>
              </a:rPr>
              <a:t> alkalis to salt and water</a:t>
            </a:r>
          </a:p>
          <a:p>
            <a:pPr lvl="0" eaLnBrk="0" fontAlgn="base" hangingPunct="0">
              <a:spcBef>
                <a:spcPct val="0"/>
              </a:spcBef>
              <a:spcAft>
                <a:spcPct val="0"/>
              </a:spcAft>
              <a:tabLst>
                <a:tab pos="228600" algn="l"/>
              </a:tabLst>
            </a:pPr>
            <a:r>
              <a:rPr lang="en-US" sz="2800" dirty="0" smtClean="0">
                <a:latin typeface="Times New Roman" pitchFamily="18" charset="0"/>
                <a:ea typeface="Calibri" pitchFamily="34" charset="0"/>
                <a:cs typeface="Times New Roman" pitchFamily="18" charset="0"/>
              </a:rPr>
              <a:t> When all the alkali has reacted with the acid, an </a:t>
            </a:r>
            <a:r>
              <a:rPr lang="en-US" sz="2800" b="1" dirty="0" smtClean="0">
                <a:solidFill>
                  <a:srgbClr val="C00000"/>
                </a:solidFill>
                <a:latin typeface="Times New Roman" pitchFamily="18" charset="0"/>
                <a:ea typeface="Calibri" pitchFamily="34" charset="0"/>
                <a:cs typeface="Times New Roman" pitchFamily="18" charset="0"/>
              </a:rPr>
              <a:t>extra</a:t>
            </a:r>
            <a:r>
              <a:rPr lang="en-US" sz="2800" dirty="0" smtClean="0">
                <a:latin typeface="Times New Roman" pitchFamily="18" charset="0"/>
                <a:ea typeface="Calibri" pitchFamily="34" charset="0"/>
                <a:cs typeface="Times New Roman" pitchFamily="18" charset="0"/>
              </a:rPr>
              <a:t> slight excess acid turns the </a:t>
            </a:r>
            <a:r>
              <a:rPr lang="en-US" sz="2800" dirty="0" err="1" smtClean="0">
                <a:latin typeface="Times New Roman" pitchFamily="18" charset="0"/>
                <a:ea typeface="Calibri" pitchFamily="34" charset="0"/>
                <a:cs typeface="Times New Roman" pitchFamily="18" charset="0"/>
              </a:rPr>
              <a:t>colour</a:t>
            </a:r>
            <a:r>
              <a:rPr lang="en-US" sz="2800" dirty="0" smtClean="0">
                <a:latin typeface="Times New Roman" pitchFamily="18" charset="0"/>
                <a:ea typeface="Calibri" pitchFamily="34" charset="0"/>
                <a:cs typeface="Times New Roman" pitchFamily="18" charset="0"/>
              </a:rPr>
              <a:t> of the indicator used</a:t>
            </a:r>
            <a:endParaRPr lang="en-US" sz="2800" dirty="0" smtClean="0">
              <a:latin typeface="Arial" pitchFamily="34" charset="0"/>
              <a:cs typeface="Arial" pitchFamily="34" charset="0"/>
            </a:endParaRPr>
          </a:p>
          <a:p>
            <a:pPr lvl="0" fontAlgn="base">
              <a:spcBef>
                <a:spcPct val="0"/>
              </a:spcBef>
              <a:spcAft>
                <a:spcPct val="0"/>
              </a:spcAft>
              <a:buFontTx/>
              <a:buChar char="•"/>
              <a:tabLst>
                <a:tab pos="2286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64</a:t>
            </a:fld>
            <a:endParaRPr lang="en-US"/>
          </a:p>
        </p:txBody>
      </p:sp>
      <p:sp>
        <p:nvSpPr>
          <p:cNvPr id="92161" name="Rectangle 1"/>
          <p:cNvSpPr>
            <a:spLocks noChangeArrowheads="1"/>
          </p:cNvSpPr>
          <p:nvPr/>
        </p:nvSpPr>
        <p:spPr bwMode="auto">
          <a:xfrm>
            <a:off x="381000" y="457200"/>
            <a:ext cx="8382000" cy="526297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 </a:t>
            </a:r>
          </a:p>
          <a:p>
            <a:pPr marL="0" marR="0" lvl="0" indent="0" algn="l" defTabSz="914400" rtl="0" eaLnBrk="1" fontAlgn="base" latinLnBrk="0" hangingPunct="1">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NaOH</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NaCl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Ionic equation: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KOH(</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KCl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Ionic equation: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OH(</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NH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4</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Cl(</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lang="en-US" sz="28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Ionic equation: 	</a:t>
            </a:r>
          </a:p>
          <a:p>
            <a:pPr marL="0" marR="0" lvl="0" indent="0" algn="l" defTabSz="914400" rtl="0" eaLnBrk="0" fontAlgn="base" latinLnBrk="0" hangingPunct="0">
              <a:lnSpc>
                <a:spcPct val="100000"/>
              </a:lnSpc>
              <a:spcBef>
                <a:spcPct val="0"/>
              </a:spcBef>
              <a:spcAft>
                <a:spcPct val="0"/>
              </a:spcAft>
              <a:buClrTx/>
              <a:buSzTx/>
              <a:buFontTx/>
              <a:buNone/>
              <a:tabLst>
                <a:tab pos="22860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8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8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65</a:t>
            </a:fld>
            <a:endParaRPr lang="en-US"/>
          </a:p>
        </p:txBody>
      </p:sp>
      <p:sp>
        <p:nvSpPr>
          <p:cNvPr id="90113" name="Rectangle 1"/>
          <p:cNvSpPr>
            <a:spLocks noChangeArrowheads="1"/>
          </p:cNvSpPr>
          <p:nvPr/>
        </p:nvSpPr>
        <p:spPr bwMode="auto">
          <a:xfrm>
            <a:off x="381000" y="304800"/>
            <a:ext cx="8382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285750" algn="l"/>
              </a:tabLst>
            </a:pP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(j)</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Place 5cm</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3</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hydrochloric acid into four separate test tube tubes separately. add about 1g of each of copper (II) Oxide, Zinc (II) Oxide, Lead (II) Oxide</a:t>
            </a:r>
            <a:r>
              <a:rPr kumimoji="0" lang="en-US" sz="28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and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Calcium (II) Oxide. What happens in each test tube? Explain.</a:t>
            </a:r>
          </a:p>
          <a:p>
            <a:pPr lvl="0" fontAlgn="base">
              <a:spcBef>
                <a:spcPct val="0"/>
              </a:spcBef>
              <a:spcAft>
                <a:spcPct val="0"/>
              </a:spcAft>
              <a:tabLst>
                <a:tab pos="-400050" algn="l"/>
                <a:tab pos="171450" algn="l"/>
                <a:tab pos="285750" algn="l"/>
              </a:tabLst>
            </a:pPr>
            <a:endParaRPr lang="en-US" sz="800" dirty="0" smtClean="0">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171450" algn="l"/>
                <a:tab pos="285750" algn="l"/>
              </a:tabLst>
            </a:pPr>
            <a:r>
              <a:rPr lang="en-US" sz="2800" dirty="0" smtClean="0">
                <a:latin typeface="Times New Roman" pitchFamily="18" charset="0"/>
                <a:ea typeface="Calibri" pitchFamily="34" charset="0"/>
                <a:cs typeface="Times New Roman" pitchFamily="18" charset="0"/>
              </a:rPr>
              <a:t>Observations:</a:t>
            </a:r>
            <a:r>
              <a:rPr lang="en-US" sz="2800" b="1"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285750" algn="l"/>
              </a:tabLst>
            </a:pP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-All Solid dissolves except Lead (II) Oxide</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285750" algn="l"/>
              </a:tabLst>
            </a:pP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Colourless</a:t>
            </a:r>
            <a:r>
              <a:rPr lang="en-US" sz="2800" dirty="0" smtClean="0">
                <a:latin typeface="Times New Roman" pitchFamily="18" charset="0"/>
                <a:ea typeface="Calibri" pitchFamily="34" charset="0"/>
                <a:cs typeface="Times New Roman" pitchFamily="18" charset="0"/>
              </a:rPr>
              <a:t> solution formed with zinc Oxide and calcium (II) Oxide - Blue solution formed with copper (II) Oxide.</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285750" algn="l"/>
              </a:tabLst>
            </a:pPr>
            <a:r>
              <a:rPr lang="en-US" sz="2800" dirty="0" smtClean="0">
                <a:latin typeface="Times New Roman" pitchFamily="18" charset="0"/>
                <a:ea typeface="Calibri" pitchFamily="34" charset="0"/>
                <a:cs typeface="Times New Roman" pitchFamily="18" charset="0"/>
              </a:rPr>
              <a:t>	Explanations: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285750" algn="l"/>
              </a:tabLst>
            </a:pP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-Metal oxides dissolves in dilute hydrochloric acid to form water and chloride salt.</a:t>
            </a:r>
          </a:p>
          <a:p>
            <a:pPr lvl="0" eaLnBrk="0" fontAlgn="base" hangingPunct="0">
              <a:spcBef>
                <a:spcPct val="0"/>
              </a:spcBef>
              <a:spcAft>
                <a:spcPct val="0"/>
              </a:spcAft>
              <a:tabLst>
                <a:tab pos="-400050" algn="l"/>
                <a:tab pos="171450" algn="l"/>
                <a:tab pos="285750" algn="l"/>
              </a:tabLst>
            </a:pPr>
            <a:r>
              <a:rPr lang="en-US" sz="2800" dirty="0" smtClean="0">
                <a:latin typeface="Times New Roman" pitchFamily="18" charset="0"/>
                <a:ea typeface="Calibri" pitchFamily="34" charset="0"/>
                <a:cs typeface="Times New Roman" pitchFamily="18" charset="0"/>
              </a:rPr>
              <a:t>	  -</a:t>
            </a:r>
            <a:r>
              <a:rPr lang="en-US" sz="2800" dirty="0" smtClean="0">
                <a:solidFill>
                  <a:srgbClr val="7030A0"/>
                </a:solidFill>
                <a:latin typeface="Times New Roman" pitchFamily="18" charset="0"/>
                <a:ea typeface="Calibri" pitchFamily="34" charset="0"/>
                <a:cs typeface="Times New Roman" pitchFamily="18" charset="0"/>
              </a:rPr>
              <a:t>Insoluble Lead (II) chloride and silver chloride once formed cover/coat </a:t>
            </a:r>
            <a:r>
              <a:rPr lang="en-US" sz="2800" dirty="0" err="1" smtClean="0">
                <a:solidFill>
                  <a:srgbClr val="7030A0"/>
                </a:solidFill>
                <a:latin typeface="Times New Roman" pitchFamily="18" charset="0"/>
                <a:ea typeface="Calibri" pitchFamily="34" charset="0"/>
                <a:cs typeface="Times New Roman" pitchFamily="18" charset="0"/>
              </a:rPr>
              <a:t>unreacted</a:t>
            </a:r>
            <a:r>
              <a:rPr lang="en-US" sz="2800" dirty="0" smtClean="0">
                <a:solidFill>
                  <a:srgbClr val="7030A0"/>
                </a:solidFill>
                <a:latin typeface="Times New Roman" pitchFamily="18" charset="0"/>
                <a:ea typeface="Calibri" pitchFamily="34" charset="0"/>
                <a:cs typeface="Times New Roman" pitchFamily="18" charset="0"/>
              </a:rPr>
              <a:t> oxides stopping further reaction.</a:t>
            </a:r>
            <a:endParaRPr lang="en-US" sz="2800" dirty="0" smtClean="0">
              <a:solidFill>
                <a:srgbClr val="7030A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2857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66</a:t>
            </a:fld>
            <a:endParaRPr lang="en-US"/>
          </a:p>
        </p:txBody>
      </p:sp>
      <p:sp>
        <p:nvSpPr>
          <p:cNvPr id="94209" name="Rectangle 1"/>
          <p:cNvSpPr>
            <a:spLocks noChangeArrowheads="1"/>
          </p:cNvSpPr>
          <p:nvPr/>
        </p:nvSpPr>
        <p:spPr bwMode="auto">
          <a:xfrm>
            <a:off x="381000" y="381000"/>
            <a:ext cx="8382000" cy="563231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	</a:t>
            </a: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CuO</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+ 2HCl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CaCl</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Ionic equation:		</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CuO</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Cu</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Chemical equation:</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CaO</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CaCl</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(l)</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Ionic equation:		</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CuO</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Cu</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Chemical equation:</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PbO</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+ 2HCl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PbCl</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(l)</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No ionic equation</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Chemical equation:</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ZnO</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ZCl</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 (l)</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Ionic equation: </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285750" algn="l"/>
              </a:tabLst>
            </a:pP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ZnO</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 	+  2H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Zn</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4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aq</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H</a:t>
            </a:r>
            <a:r>
              <a:rPr kumimoji="0" lang="en-US" sz="240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O(l)	</a:t>
            </a:r>
            <a:endParaRPr kumimoji="0" lang="en-US" sz="24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67</a:t>
            </a:fld>
            <a:endParaRPr lang="en-US"/>
          </a:p>
        </p:txBody>
      </p:sp>
      <p:sp>
        <p:nvSpPr>
          <p:cNvPr id="93185" name="Rectangle 1"/>
          <p:cNvSpPr>
            <a:spLocks noChangeArrowheads="1"/>
          </p:cNvSpPr>
          <p:nvPr/>
        </p:nvSpPr>
        <p:spPr bwMode="auto">
          <a:xfrm>
            <a:off x="381000" y="457200"/>
            <a:ext cx="84582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(k) Manufacture of Hydrochloric acid.</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280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28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Raw Materials</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lang="en-US" sz="2800" u="sng"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			1.Hydrogen gas</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i="0" u="none" strike="noStrike" cap="none" normalizeH="0" baseline="0" dirty="0" smtClean="0">
                <a:ln>
                  <a:noFill/>
                </a:ln>
                <a:solidFill>
                  <a:schemeClr val="tx1"/>
                </a:solidFill>
                <a:effectLst/>
                <a:latin typeface="Times New Roman" pitchFamily="18" charset="0"/>
                <a:cs typeface="Times New Roman" pitchFamily="18" charset="0"/>
              </a:rPr>
              <a:t>				2.Chlorine gas</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lang="en-US" sz="2800" dirty="0" smtClean="0">
                <a:latin typeface="Times New Roman" pitchFamily="18" charset="0"/>
                <a:cs typeface="Times New Roman" pitchFamily="18" charset="0"/>
              </a:rPr>
              <a:t>				3.Water</a:t>
            </a:r>
            <a:endParaRPr kumimoji="0" lang="en-US" sz="2800" i="0" u="none" strike="noStrike" cap="none" normalizeH="0" baseline="0" dirty="0" smtClean="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lang="en-US" sz="2800" dirty="0" smtClean="0">
                <a:latin typeface="Times New Roman" pitchFamily="18" charset="0"/>
                <a:cs typeface="Times New Roman" pitchFamily="18" charset="0"/>
              </a:rPr>
              <a:t>		</a:t>
            </a:r>
            <a:r>
              <a:rPr lang="en-US" sz="2800" dirty="0" smtClean="0">
                <a:latin typeface="Times New Roman" pitchFamily="18" charset="0"/>
                <a:ea typeface="Calibri" pitchFamily="34" charset="0"/>
                <a:cs typeface="Times New Roman" pitchFamily="18" charset="0"/>
              </a:rPr>
              <a:t>1.</a:t>
            </a:r>
            <a:r>
              <a:rPr lang="en-US" sz="2800" b="1" dirty="0" smtClean="0">
                <a:latin typeface="Times New Roman" pitchFamily="18" charset="0"/>
                <a:ea typeface="Calibri" pitchFamily="34" charset="0"/>
                <a:cs typeface="Times New Roman" pitchFamily="18" charset="0"/>
              </a:rPr>
              <a:t> Hydrogen</a:t>
            </a:r>
            <a:r>
              <a:rPr lang="en-US" sz="2800"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 From </a:t>
            </a:r>
            <a:r>
              <a:rPr lang="en-US" sz="2800" b="1" dirty="0" smtClean="0">
                <a:latin typeface="Times New Roman" pitchFamily="18" charset="0"/>
                <a:ea typeface="Calibri" pitchFamily="34" charset="0"/>
                <a:cs typeface="Times New Roman" pitchFamily="18" charset="0"/>
              </a:rPr>
              <a:t>electrolysis</a:t>
            </a:r>
            <a:r>
              <a:rPr lang="en-US" sz="2800" dirty="0" smtClean="0">
                <a:latin typeface="Times New Roman" pitchFamily="18" charset="0"/>
                <a:ea typeface="Calibri" pitchFamily="34" charset="0"/>
                <a:cs typeface="Times New Roman" pitchFamily="18" charset="0"/>
              </a:rPr>
              <a:t> of Brine in the flowing mercury-cathode cell during the manufacture of sodium hydroxide solution.</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 From </a:t>
            </a:r>
            <a:r>
              <a:rPr lang="en-US" sz="2800" b="1" dirty="0" smtClean="0">
                <a:latin typeface="Times New Roman" pitchFamily="18" charset="0"/>
                <a:ea typeface="Calibri" pitchFamily="34" charset="0"/>
                <a:cs typeface="Times New Roman" pitchFamily="18" charset="0"/>
              </a:rPr>
              <a:t>water gas</a:t>
            </a:r>
            <a:r>
              <a:rPr lang="en-US" sz="2800" dirty="0" smtClean="0">
                <a:latin typeface="Times New Roman" pitchFamily="18" charset="0"/>
                <a:ea typeface="Calibri" pitchFamily="34" charset="0"/>
                <a:cs typeface="Times New Roman" pitchFamily="18" charset="0"/>
              </a:rPr>
              <a:t> </a:t>
            </a:r>
            <a:r>
              <a:rPr lang="en-US" sz="2800" dirty="0" smtClean="0">
                <a:latin typeface="Calibri"/>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passing steam in heated charcoal.</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C(s)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O → CO(g)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(g)</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 From partial </a:t>
            </a:r>
            <a:r>
              <a:rPr lang="en-US" sz="2800" b="1" dirty="0" smtClean="0">
                <a:latin typeface="Times New Roman" pitchFamily="18" charset="0"/>
                <a:ea typeface="Calibri" pitchFamily="34" charset="0"/>
                <a:cs typeface="Times New Roman" pitchFamily="18" charset="0"/>
              </a:rPr>
              <a:t>oxidation</a:t>
            </a:r>
            <a:r>
              <a:rPr lang="en-US" sz="2800" dirty="0" smtClean="0">
                <a:latin typeface="Times New Roman" pitchFamily="18" charset="0"/>
                <a:ea typeface="Calibri" pitchFamily="34" charset="0"/>
                <a:cs typeface="Times New Roman" pitchFamily="18" charset="0"/>
              </a:rPr>
              <a:t> of natural gas methane</a:t>
            </a:r>
            <a:endParaRPr lang="en-US" sz="2800" dirty="0" smtClean="0">
              <a:latin typeface="Arial" pitchFamily="34" charset="0"/>
              <a:ea typeface="Times New Roman" pitchFamily="18"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Arial" pitchFamily="34" charset="0"/>
                <a:ea typeface="Times New Roman" pitchFamily="18" charset="0"/>
                <a:cs typeface="Arial" pitchFamily="34" charset="0"/>
              </a:rPr>
              <a:t>			</a:t>
            </a:r>
            <a:r>
              <a:rPr lang="en-US" sz="2800" dirty="0" smtClean="0">
                <a:latin typeface="Times New Roman" pitchFamily="18" charset="0"/>
                <a:ea typeface="Times New Roman" pitchFamily="18" charset="0"/>
                <a:cs typeface="Times New Roman" pitchFamily="18" charset="0"/>
              </a:rPr>
              <a:t>2CH</a:t>
            </a:r>
            <a:r>
              <a:rPr lang="en-US" sz="2800" baseline="-30000" dirty="0" smtClean="0">
                <a:latin typeface="Times New Roman" pitchFamily="18" charset="0"/>
                <a:ea typeface="Times New Roman" pitchFamily="18" charset="0"/>
                <a:cs typeface="Times New Roman" pitchFamily="18" charset="0"/>
              </a:rPr>
              <a:t>4</a:t>
            </a:r>
            <a:r>
              <a:rPr lang="en-US" sz="2800" dirty="0" smtClean="0">
                <a:latin typeface="Times New Roman" pitchFamily="18" charset="0"/>
                <a:ea typeface="Times New Roman" pitchFamily="18" charset="0"/>
                <a:cs typeface="Times New Roman" pitchFamily="18" charset="0"/>
              </a:rPr>
              <a:t>(g) + O</a:t>
            </a:r>
            <a:r>
              <a:rPr lang="en-US" sz="2800" baseline="-30000" dirty="0" smtClean="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(g) → 2CO(g) + 4H</a:t>
            </a:r>
            <a:r>
              <a:rPr lang="en-US" sz="2800" baseline="-30000" dirty="0" smtClean="0">
                <a:latin typeface="Times New Roman" pitchFamily="18" charset="0"/>
                <a:ea typeface="Times New Roman" pitchFamily="18" charset="0"/>
                <a:cs typeface="Times New Roman" pitchFamily="18" charset="0"/>
              </a:rPr>
              <a:t>2</a:t>
            </a:r>
            <a:r>
              <a:rPr lang="en-US" sz="2800" dirty="0" smtClean="0">
                <a:latin typeface="Times New Roman" pitchFamily="18" charset="0"/>
                <a:ea typeface="Times New Roman" pitchFamily="18" charset="0"/>
                <a:cs typeface="Times New Roman" pitchFamily="18" charset="0"/>
              </a:rPr>
              <a:t>(g)</a:t>
            </a:r>
            <a:r>
              <a:rPr lang="en-US" sz="2800" dirty="0" smtClean="0">
                <a:latin typeface="Times New Roman" pitchFamily="18" charset="0"/>
                <a:cs typeface="Times New Roman" pitchFamily="18" charset="0"/>
              </a:rPr>
              <a:t> </a:t>
            </a:r>
          </a:p>
        </p:txBody>
      </p:sp>
    </p:spTree>
  </p:cSld>
  <p:clrMapOvr>
    <a:masterClrMapping/>
  </p:clrMapOvr>
  <p:transition spd="slow" advClick="0" advTm="5000">
    <p:newsflash/>
  </p:transition>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68</a:t>
            </a:fld>
            <a:endParaRPr lang="en-US"/>
          </a:p>
        </p:txBody>
      </p:sp>
      <p:sp>
        <p:nvSpPr>
          <p:cNvPr id="34817" name="Rectangle 1"/>
          <p:cNvSpPr>
            <a:spLocks noChangeArrowheads="1"/>
          </p:cNvSpPr>
          <p:nvPr/>
        </p:nvSpPr>
        <p:spPr bwMode="auto">
          <a:xfrm>
            <a:off x="-228600" y="381001"/>
            <a:ext cx="8382000" cy="6678751"/>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9715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Chlorine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a:t>
            </a: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9715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From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electrolysis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fused/solid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sodium chloride in the Downs process during extraction of sodium</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9715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 From</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electrolysis</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brine/concentrated sodium chloride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solution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the flowing mercury-cathode during the manufacture of sodium hydroxide solution. </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971550" algn="l"/>
              </a:tabLst>
            </a:pPr>
            <a:endParaRPr kumimoji="0" lang="en-US" sz="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lvl="1" fontAlgn="base">
              <a:spcBef>
                <a:spcPct val="0"/>
              </a:spcBef>
              <a:spcAft>
                <a:spcPct val="0"/>
              </a:spcAft>
              <a:tabLst>
                <a:tab pos="800100" algn="l"/>
              </a:tabLst>
            </a:pPr>
            <a:r>
              <a:rPr lang="en-US" sz="2800" u="sng" dirty="0" smtClean="0">
                <a:latin typeface="Times New Roman" pitchFamily="18" charset="0"/>
                <a:ea typeface="Calibri" pitchFamily="34" charset="0"/>
                <a:cs typeface="Times New Roman" pitchFamily="18" charset="0"/>
              </a:rPr>
              <a:t>(ii) Chemical processes.</a:t>
            </a:r>
            <a:endParaRPr lang="en-US" sz="2800" dirty="0" smtClean="0">
              <a:latin typeface="Arial" pitchFamily="34" charset="0"/>
              <a:cs typeface="Arial" pitchFamily="34" charset="0"/>
            </a:endParaRPr>
          </a:p>
          <a:p>
            <a:pPr lvl="0" eaLnBrk="0" fontAlgn="base" hangingPunct="0">
              <a:spcBef>
                <a:spcPct val="0"/>
              </a:spcBef>
              <a:spcAft>
                <a:spcPct val="0"/>
              </a:spcAft>
              <a:tabLst>
                <a:tab pos="800100" algn="l"/>
              </a:tabLst>
            </a:pPr>
            <a:r>
              <a:rPr lang="en-US" sz="2800" dirty="0" smtClean="0">
                <a:latin typeface="Times New Roman" pitchFamily="18" charset="0"/>
                <a:ea typeface="Calibri" pitchFamily="34" charset="0"/>
                <a:cs typeface="Times New Roman" pitchFamily="18" charset="0"/>
              </a:rPr>
              <a:t>Hydrogen and chlorine gases are passed through concentrated sulphuric(VI) acid which act as a </a:t>
            </a:r>
            <a:r>
              <a:rPr lang="en-US" sz="2800" b="1" dirty="0" smtClean="0">
                <a:solidFill>
                  <a:srgbClr val="7030A0"/>
                </a:solidFill>
                <a:latin typeface="Times New Roman" pitchFamily="18" charset="0"/>
                <a:ea typeface="Calibri" pitchFamily="34" charset="0"/>
                <a:cs typeface="Times New Roman" pitchFamily="18" charset="0"/>
              </a:rPr>
              <a:t>drying agent</a:t>
            </a:r>
            <a:r>
              <a:rPr lang="en-US" sz="2800" dirty="0" smtClean="0">
                <a:latin typeface="Times New Roman" pitchFamily="18" charset="0"/>
                <a:ea typeface="Calibri" pitchFamily="34" charset="0"/>
                <a:cs typeface="Times New Roman" pitchFamily="18" charset="0"/>
              </a:rPr>
              <a:t>.</a:t>
            </a:r>
          </a:p>
          <a:p>
            <a:pPr eaLnBrk="0" fontAlgn="base" hangingPunct="0">
              <a:spcBef>
                <a:spcPct val="0"/>
              </a:spcBef>
              <a:spcAft>
                <a:spcPct val="0"/>
              </a:spcAft>
              <a:tabLst>
                <a:tab pos="800100" algn="l"/>
              </a:tabLst>
            </a:pPr>
            <a:r>
              <a:rPr lang="en-US" sz="2800" b="1" dirty="0" smtClean="0">
                <a:latin typeface="Times New Roman" pitchFamily="18" charset="0"/>
                <a:cs typeface="Times New Roman" pitchFamily="18" charset="0"/>
              </a:rPr>
              <a:t>Small</a:t>
            </a:r>
            <a:r>
              <a:rPr lang="en-US" sz="2800" dirty="0" smtClean="0">
                <a:latin typeface="Times New Roman" pitchFamily="18" charset="0"/>
                <a:cs typeface="Times New Roman" pitchFamily="18" charset="0"/>
              </a:rPr>
              <a:t> amount of </a:t>
            </a:r>
            <a:r>
              <a:rPr lang="en-US" sz="2800" dirty="0" smtClean="0">
                <a:solidFill>
                  <a:srgbClr val="7030A0"/>
                </a:solidFill>
                <a:latin typeface="Times New Roman" pitchFamily="18" charset="0"/>
                <a:cs typeface="Times New Roman" pitchFamily="18" charset="0"/>
              </a:rPr>
              <a:t>pure</a:t>
            </a:r>
            <a:r>
              <a:rPr lang="en-US" sz="2800" dirty="0" smtClean="0">
                <a:latin typeface="Times New Roman" pitchFamily="18" charset="0"/>
                <a:cs typeface="Times New Roman" pitchFamily="18" charset="0"/>
              </a:rPr>
              <a:t> hydrogen is continuously </a:t>
            </a:r>
            <a:r>
              <a:rPr lang="en-US" sz="2800" b="1" dirty="0" smtClean="0">
                <a:latin typeface="Times New Roman" pitchFamily="18" charset="0"/>
                <a:cs typeface="Times New Roman" pitchFamily="18" charset="0"/>
              </a:rPr>
              <a:t>ignited</a:t>
            </a:r>
            <a:r>
              <a:rPr lang="en-US" sz="2800" dirty="0" smtClean="0">
                <a:latin typeface="Times New Roman" pitchFamily="18" charset="0"/>
                <a:cs typeface="Times New Roman" pitchFamily="18" charset="0"/>
              </a:rPr>
              <a:t> in a chamber with continuous supply of </a:t>
            </a:r>
            <a:r>
              <a:rPr lang="en-US" sz="2800" dirty="0" smtClean="0">
                <a:solidFill>
                  <a:srgbClr val="7030A0"/>
                </a:solidFill>
                <a:latin typeface="Times New Roman" pitchFamily="18" charset="0"/>
                <a:cs typeface="Times New Roman" pitchFamily="18" charset="0"/>
              </a:rPr>
              <a:t>pure</a:t>
            </a:r>
            <a:r>
              <a:rPr lang="en-US" sz="2800" dirty="0" smtClean="0">
                <a:latin typeface="Times New Roman" pitchFamily="18" charset="0"/>
                <a:cs typeface="Times New Roman" pitchFamily="18" charset="0"/>
              </a:rPr>
              <a:t> dry chlorine.</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971550" algn="l"/>
              </a:tabLst>
            </a:pPr>
            <a:endPar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971550" algn="l"/>
              </a:tabLst>
            </a:pPr>
            <a:r>
              <a:rPr kumimoji="0" lang="en-US"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en-US" sz="28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advClick="0" advTm="5000">
    <p:newsflash/>
  </p:transition>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69</a:t>
            </a:fld>
            <a:endParaRPr lang="en-US"/>
          </a:p>
        </p:txBody>
      </p:sp>
      <p:sp>
        <p:nvSpPr>
          <p:cNvPr id="32769" name="Rectangle 1"/>
          <p:cNvSpPr>
            <a:spLocks noChangeArrowheads="1"/>
          </p:cNvSpPr>
          <p:nvPr/>
        </p:nvSpPr>
        <p:spPr bwMode="auto">
          <a:xfrm>
            <a:off x="-228600" y="381000"/>
            <a:ext cx="8153400" cy="669414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80010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Large amount of hydrogen explodes. </a:t>
            </a:r>
          </a:p>
          <a:p>
            <a:pPr marL="0" marR="0" lvl="0" indent="0" algn="l" defTabSz="914400" rtl="0" eaLnBrk="0" fontAlgn="base" latinLnBrk="0" hangingPunct="0">
              <a:lnSpc>
                <a:spcPct val="100000"/>
              </a:lnSpc>
              <a:spcBef>
                <a:spcPct val="0"/>
              </a:spcBef>
              <a:spcAft>
                <a:spcPct val="0"/>
              </a:spcAft>
              <a:buClrTx/>
              <a:buSzTx/>
              <a:tabLst>
                <a:tab pos="8001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Hydrogen burns in chlorine to form hydrogen chloride gas.</a:t>
            </a: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equation:</a:t>
            </a:r>
            <a:endParaRPr lang="en-US" sz="2800" dirty="0" smtClean="0">
              <a:latin typeface="Arial" pitchFamily="34" charset="0"/>
              <a:ea typeface="Calibri"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H</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+Cl</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(g) → 2HCl(g)</a:t>
            </a: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800100" algn="l"/>
              </a:tabLst>
            </a:pPr>
            <a:r>
              <a:rPr lang="en-US" sz="2800" dirty="0" smtClean="0">
                <a:latin typeface="Times New Roman" pitchFamily="18" charset="0"/>
                <a:ea typeface="Calibri" pitchFamily="34" charset="0"/>
                <a:cs typeface="Times New Roman" pitchFamily="18" charset="0"/>
              </a:rPr>
              <a:t>The hydrogen chloride produced is then passed </a:t>
            </a:r>
            <a:r>
              <a:rPr lang="en-US" sz="2800" b="1" dirty="0" smtClean="0">
                <a:latin typeface="Times New Roman" pitchFamily="18" charset="0"/>
                <a:ea typeface="Calibri" pitchFamily="34" charset="0"/>
                <a:cs typeface="Times New Roman" pitchFamily="18" charset="0"/>
              </a:rPr>
              <a:t>up</a:t>
            </a:r>
            <a:r>
              <a:rPr lang="en-US" sz="2800" dirty="0" smtClean="0">
                <a:latin typeface="Times New Roman" pitchFamily="18" charset="0"/>
                <a:ea typeface="Calibri" pitchFamily="34" charset="0"/>
                <a:cs typeface="Times New Roman" pitchFamily="18" charset="0"/>
              </a:rPr>
              <a:t> to meet a downward flow of water in absorption chambers.</a:t>
            </a:r>
          </a:p>
          <a:p>
            <a:pPr lvl="0" fontAlgn="base">
              <a:spcBef>
                <a:spcPct val="0"/>
              </a:spcBef>
              <a:spcAft>
                <a:spcPct val="0"/>
              </a:spcAft>
              <a:tabLst>
                <a:tab pos="800100" algn="l"/>
                <a:tab pos="914400" algn="l"/>
              </a:tabLst>
            </a:pPr>
            <a:r>
              <a:rPr lang="en-US" sz="2800" dirty="0" smtClean="0">
                <a:latin typeface="Times New Roman" pitchFamily="18" charset="0"/>
                <a:ea typeface="Calibri" pitchFamily="34" charset="0"/>
                <a:cs typeface="Times New Roman" pitchFamily="18" charset="0"/>
              </a:rPr>
              <a:t>Hydrogen chloride is very soluble in water and </a:t>
            </a:r>
            <a:r>
              <a:rPr lang="en-US" sz="2800" b="1" dirty="0" smtClean="0">
                <a:latin typeface="Times New Roman" pitchFamily="18" charset="0"/>
                <a:ea typeface="Calibri" pitchFamily="34" charset="0"/>
                <a:cs typeface="Times New Roman" pitchFamily="18" charset="0"/>
              </a:rPr>
              <a:t>dissolves</a:t>
            </a:r>
            <a:r>
              <a:rPr lang="en-US" sz="2800" dirty="0" smtClean="0">
                <a:latin typeface="Times New Roman" pitchFamily="18" charset="0"/>
                <a:ea typeface="Calibri" pitchFamily="34" charset="0"/>
                <a:cs typeface="Times New Roman" pitchFamily="18" charset="0"/>
              </a:rPr>
              <a:t> to form </a:t>
            </a:r>
            <a:r>
              <a:rPr lang="en-US" sz="2800" dirty="0" smtClean="0">
                <a:solidFill>
                  <a:srgbClr val="7030A0"/>
                </a:solidFill>
                <a:latin typeface="Times New Roman" pitchFamily="18" charset="0"/>
                <a:ea typeface="Calibri" pitchFamily="34" charset="0"/>
                <a:cs typeface="Times New Roman" pitchFamily="18" charset="0"/>
              </a:rPr>
              <a:t>35%</a:t>
            </a:r>
            <a:r>
              <a:rPr lang="en-US" sz="2800" dirty="0" smtClean="0">
                <a:latin typeface="Times New Roman" pitchFamily="18" charset="0"/>
                <a:ea typeface="Calibri" pitchFamily="34" charset="0"/>
                <a:cs typeface="Times New Roman" pitchFamily="18" charset="0"/>
              </a:rPr>
              <a:t> concentrated hydrochloric acid.</a:t>
            </a:r>
          </a:p>
          <a:p>
            <a:pPr lvl="0" eaLnBrk="0" fontAlgn="base" hangingPunct="0">
              <a:spcBef>
                <a:spcPct val="0"/>
              </a:spcBef>
              <a:spcAft>
                <a:spcPct val="0"/>
              </a:spcAft>
              <a:tabLst>
                <a:tab pos="800100" algn="l"/>
                <a:tab pos="914400" algn="l"/>
              </a:tabLst>
            </a:pPr>
            <a:r>
              <a:rPr lang="en-US" sz="2800" dirty="0" smtClean="0">
                <a:latin typeface="Times New Roman" pitchFamily="18" charset="0"/>
                <a:ea typeface="Calibri" pitchFamily="34" charset="0"/>
                <a:cs typeface="Times New Roman" pitchFamily="18" charset="0"/>
              </a:rPr>
              <a:t>Chemical equation</a:t>
            </a:r>
          </a:p>
          <a:p>
            <a:pPr lvl="0" eaLnBrk="0" fontAlgn="base" hangingPunct="0">
              <a:spcBef>
                <a:spcPct val="0"/>
              </a:spcBef>
              <a:spcAft>
                <a:spcPct val="0"/>
              </a:spcAft>
              <a:tabLst>
                <a:tab pos="800100" algn="l"/>
                <a:tab pos="914400" algn="l"/>
              </a:tabLst>
            </a:pPr>
            <a:endParaRPr lang="en-US" sz="900" dirty="0" smtClean="0">
              <a:latin typeface="Arial" pitchFamily="34" charset="0"/>
              <a:cs typeface="Arial" pitchFamily="34" charset="0"/>
            </a:endParaRPr>
          </a:p>
          <a:p>
            <a:pPr lvl="0" eaLnBrk="0" fontAlgn="base" hangingPunct="0">
              <a:spcBef>
                <a:spcPct val="0"/>
              </a:spcBef>
              <a:spcAft>
                <a:spcPct val="0"/>
              </a:spcAft>
              <a:tabLst>
                <a:tab pos="800100" algn="l"/>
                <a:tab pos="914400" algn="l"/>
              </a:tabLst>
            </a:pPr>
            <a:r>
              <a:rPr lang="en-US" sz="2800" dirty="0" err="1" smtClean="0">
                <a:latin typeface="Times New Roman" pitchFamily="18" charset="0"/>
                <a:ea typeface="Calibri" pitchFamily="34" charset="0"/>
                <a:cs typeface="Times New Roman" pitchFamily="18" charset="0"/>
              </a:rPr>
              <a:t>HCl</a:t>
            </a:r>
            <a:r>
              <a:rPr lang="en-US" sz="2800" dirty="0" smtClean="0">
                <a:latin typeface="Times New Roman" pitchFamily="18" charset="0"/>
                <a:ea typeface="Calibri" pitchFamily="34" charset="0"/>
                <a:cs typeface="Times New Roman" pitchFamily="18" charset="0"/>
              </a:rPr>
              <a:t>(g) +	 (</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a:t>
            </a:r>
            <a:r>
              <a:rPr lang="en-US" sz="2800" dirty="0" err="1" smtClean="0">
                <a:latin typeface="Times New Roman" pitchFamily="18" charset="0"/>
                <a:ea typeface="Calibri" pitchFamily="34" charset="0"/>
                <a:cs typeface="Times New Roman" pitchFamily="18" charset="0"/>
              </a:rPr>
              <a:t>HCl</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a:t>
            </a:r>
          </a:p>
          <a:p>
            <a:pPr eaLnBrk="0" fontAlgn="base" hangingPunct="0">
              <a:spcBef>
                <a:spcPct val="0"/>
              </a:spcBef>
              <a:spcAft>
                <a:spcPct val="0"/>
              </a:spcAft>
              <a:tabLst>
                <a:tab pos="800100" algn="l"/>
              </a:tabLst>
            </a:pPr>
            <a:r>
              <a:rPr lang="en-US" sz="2800" dirty="0" smtClean="0">
                <a:latin typeface="Times New Roman" pitchFamily="18" charset="0"/>
                <a:ea typeface="Calibri" pitchFamily="34" charset="0"/>
                <a:cs typeface="Times New Roman" pitchFamily="18" charset="0"/>
              </a:rPr>
              <a:t> </a:t>
            </a: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a:t>
            </a:fld>
            <a:endParaRPr lang="en-US" dirty="0"/>
          </a:p>
        </p:txBody>
      </p:sp>
      <p:sp>
        <p:nvSpPr>
          <p:cNvPr id="155649" name="Rectangle 1"/>
          <p:cNvSpPr>
            <a:spLocks noChangeArrowheads="1"/>
          </p:cNvSpPr>
          <p:nvPr/>
        </p:nvSpPr>
        <p:spPr bwMode="auto">
          <a:xfrm>
            <a:off x="533400" y="457200"/>
            <a:ext cx="8229600" cy="501675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57200" algn="l"/>
                <a:tab pos="914400" algn="l"/>
                <a:tab pos="1371600" algn="l"/>
                <a:tab pos="1828800" algn="l"/>
                <a:tab pos="2286000" algn="l"/>
                <a:tab pos="2971800" algn="ctr"/>
              </a:tabLst>
            </a:pPr>
            <a:r>
              <a:rPr kumimoji="0" lang="en-US" sz="14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3200" dirty="0" smtClean="0">
                <a:latin typeface="Times New Roman" pitchFamily="18" charset="0"/>
                <a:ea typeface="Calibri" pitchFamily="34" charset="0"/>
                <a:cs typeface="Times New Roman" pitchFamily="18" charset="0"/>
              </a:rPr>
              <a:t>Bromine, Chlorine and iodine exists as </a:t>
            </a:r>
            <a:r>
              <a:rPr lang="en-US" sz="3200" dirty="0" smtClean="0">
                <a:solidFill>
                  <a:srgbClr val="FF0000"/>
                </a:solidFill>
                <a:latin typeface="Times New Roman" pitchFamily="18" charset="0"/>
                <a:ea typeface="Calibri" pitchFamily="34" charset="0"/>
                <a:cs typeface="Times New Roman" pitchFamily="18" charset="0"/>
              </a:rPr>
              <a:t>diatomic</a:t>
            </a:r>
            <a:r>
              <a:rPr lang="en-US" sz="3200" dirty="0" smtClean="0">
                <a:latin typeface="Times New Roman" pitchFamily="18" charset="0"/>
                <a:ea typeface="Calibri" pitchFamily="34" charset="0"/>
                <a:cs typeface="Times New Roman" pitchFamily="18" charset="0"/>
              </a:rPr>
              <a:t> molecules bonded by strong </a:t>
            </a:r>
            <a:r>
              <a:rPr lang="en-US" sz="3200" dirty="0" smtClean="0">
                <a:solidFill>
                  <a:srgbClr val="FF0000"/>
                </a:solidFill>
                <a:latin typeface="Times New Roman" pitchFamily="18" charset="0"/>
                <a:ea typeface="Calibri" pitchFamily="34" charset="0"/>
                <a:cs typeface="Times New Roman" pitchFamily="18" charset="0"/>
              </a:rPr>
              <a:t>covalent</a:t>
            </a:r>
            <a:r>
              <a:rPr lang="en-US" sz="3200" dirty="0" smtClean="0">
                <a:latin typeface="Times New Roman" pitchFamily="18" charset="0"/>
                <a:ea typeface="Calibri" pitchFamily="34" charset="0"/>
                <a:cs typeface="Times New Roman" pitchFamily="18" charset="0"/>
              </a:rPr>
              <a:t> bond.</a:t>
            </a:r>
            <a:endParaRPr lang="en-US" sz="32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Each molecule is joined to the other by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weak</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intermolecular</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forces/ </a:t>
            </a:r>
            <a:r>
              <a:rPr kumimoji="0" lang="en-US" sz="32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Van-</a:t>
            </a:r>
            <a:r>
              <a:rPr kumimoji="0" lang="en-US" sz="320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der</a:t>
            </a:r>
            <a:r>
              <a:rPr kumimoji="0" lang="en-US" sz="32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rgbClr val="00B050"/>
                </a:solidFill>
                <a:effectLst/>
                <a:latin typeface="Times New Roman" pitchFamily="18" charset="0"/>
                <a:ea typeface="Calibri" pitchFamily="34" charset="0"/>
                <a:cs typeface="Times New Roman" pitchFamily="18" charset="0"/>
              </a:rPr>
              <a:t>waals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forces.</a:t>
            </a: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t>
            </a:r>
            <a:r>
              <a:rPr kumimoji="0" lang="en-US" sz="3200"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strength</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intermolecular/Van-</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der</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waals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forces of attraction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increase</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with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increase</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 molecular </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size</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/atomic</a:t>
            </a:r>
            <a:r>
              <a:rPr kumimoji="0" lang="en-US" sz="32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radius</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Iodine has therefore the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largest</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atomic radius and thus </a:t>
            </a:r>
            <a:r>
              <a:rPr kumimoji="0" lang="en-US" sz="3200" b="1"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strongest</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intermolecular forces to make it a </a:t>
            </a:r>
            <a:r>
              <a:rPr kumimoji="0" lang="en-US" sz="3200" b="1" i="0" u="none" strike="noStrike" cap="none" normalizeH="0" baseline="0" dirty="0" smtClean="0">
                <a:ln>
                  <a:noFill/>
                </a:ln>
                <a:solidFill>
                  <a:srgbClr val="00B050"/>
                </a:solidFill>
                <a:effectLst/>
                <a:latin typeface="Times New Roman" pitchFamily="18" charset="0"/>
                <a:ea typeface="Calibri" pitchFamily="34" charset="0"/>
                <a:cs typeface="Times New Roman" pitchFamily="18" charset="0"/>
              </a:rPr>
              <a:t>solid</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afterEffect">
                                  <p:stCondLst>
                                    <p:cond delay="0"/>
                                  </p:stCondLst>
                                  <p:childTnLst>
                                    <p:set>
                                      <p:cBhvr>
                                        <p:cTn id="6" dur="1" fill="hold">
                                          <p:stCondLst>
                                            <p:cond delay="0"/>
                                          </p:stCondLst>
                                        </p:cTn>
                                        <p:tgtEl>
                                          <p:spTgt spid="155649">
                                            <p:txEl>
                                              <p:pRg st="0" end="0"/>
                                            </p:txEl>
                                          </p:spTgt>
                                        </p:tgtEl>
                                        <p:attrNameLst>
                                          <p:attrName>style.visibility</p:attrName>
                                        </p:attrNameLst>
                                      </p:cBhvr>
                                      <p:to>
                                        <p:strVal val="visible"/>
                                      </p:to>
                                    </p:set>
                                    <p:animEffect transition="in" filter="fade">
                                      <p:cBhvr>
                                        <p:cTn id="7" dur="2000"/>
                                        <p:tgtEl>
                                          <p:spTgt spid="155649">
                                            <p:txEl>
                                              <p:pRg st="0" end="0"/>
                                            </p:txEl>
                                          </p:spTgt>
                                        </p:tgtEl>
                                      </p:cBhvr>
                                    </p:animEffect>
                                    <p:anim calcmode="lin" valueType="num">
                                      <p:cBhvr>
                                        <p:cTn id="8" dur="2000" fill="hold"/>
                                        <p:tgtEl>
                                          <p:spTgt spid="155649">
                                            <p:txEl>
                                              <p:pRg st="0" end="0"/>
                                            </p:txEl>
                                          </p:spTgt>
                                        </p:tgtEl>
                                        <p:attrNameLst>
                                          <p:attrName>ppt_x</p:attrName>
                                        </p:attrNameLst>
                                      </p:cBhvr>
                                      <p:tavLst>
                                        <p:tav tm="0">
                                          <p:val>
                                            <p:strVal val="#ppt_x"/>
                                          </p:val>
                                        </p:tav>
                                        <p:tav tm="100000">
                                          <p:val>
                                            <p:strVal val="#ppt_x"/>
                                          </p:val>
                                        </p:tav>
                                      </p:tavLst>
                                    </p:anim>
                                    <p:anim calcmode="lin" valueType="num">
                                      <p:cBhvr>
                                        <p:cTn id="9" dur="1800" decel="100000" fill="hold"/>
                                        <p:tgtEl>
                                          <p:spTgt spid="155649">
                                            <p:txEl>
                                              <p:pRg st="0" end="0"/>
                                            </p:txEl>
                                          </p:spTgt>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155649">
                                            <p:txEl>
                                              <p:pRg st="0" end="0"/>
                                            </p:txEl>
                                          </p:spTgt>
                                        </p:tgtEl>
                                        <p:attrNameLst>
                                          <p:attrName>ppt_y</p:attrName>
                                        </p:attrNameLst>
                                      </p:cBhvr>
                                      <p:tavLst>
                                        <p:tav tm="0">
                                          <p:val>
                                            <p:strVal val="#ppt_y-.03"/>
                                          </p:val>
                                        </p:tav>
                                        <p:tav tm="100000">
                                          <p:val>
                                            <p:strVal val="#ppt_y"/>
                                          </p:val>
                                        </p:tav>
                                      </p:tavLst>
                                    </p:anim>
                                  </p:childTnLst>
                                </p:cTn>
                              </p:par>
                            </p:childTnLst>
                          </p:cTn>
                        </p:par>
                        <p:par>
                          <p:cTn id="11" fill="hold">
                            <p:stCondLst>
                              <p:cond delay="2000"/>
                            </p:stCondLst>
                            <p:childTnLst>
                              <p:par>
                                <p:cTn id="12" presetID="37" presetClass="entr" presetSubtype="0" fill="hold" nodeType="afterEffect">
                                  <p:stCondLst>
                                    <p:cond delay="0"/>
                                  </p:stCondLst>
                                  <p:childTnLst>
                                    <p:set>
                                      <p:cBhvr>
                                        <p:cTn id="13" dur="1" fill="hold">
                                          <p:stCondLst>
                                            <p:cond delay="0"/>
                                          </p:stCondLst>
                                        </p:cTn>
                                        <p:tgtEl>
                                          <p:spTgt spid="155649">
                                            <p:txEl>
                                              <p:pRg st="1" end="1"/>
                                            </p:txEl>
                                          </p:spTgt>
                                        </p:tgtEl>
                                        <p:attrNameLst>
                                          <p:attrName>style.visibility</p:attrName>
                                        </p:attrNameLst>
                                      </p:cBhvr>
                                      <p:to>
                                        <p:strVal val="visible"/>
                                      </p:to>
                                    </p:set>
                                    <p:animEffect transition="in" filter="fade">
                                      <p:cBhvr>
                                        <p:cTn id="14" dur="2000"/>
                                        <p:tgtEl>
                                          <p:spTgt spid="155649">
                                            <p:txEl>
                                              <p:pRg st="1" end="1"/>
                                            </p:txEl>
                                          </p:spTgt>
                                        </p:tgtEl>
                                      </p:cBhvr>
                                    </p:animEffect>
                                    <p:anim calcmode="lin" valueType="num">
                                      <p:cBhvr>
                                        <p:cTn id="15" dur="2000" fill="hold"/>
                                        <p:tgtEl>
                                          <p:spTgt spid="155649">
                                            <p:txEl>
                                              <p:pRg st="1" end="1"/>
                                            </p:txEl>
                                          </p:spTgt>
                                        </p:tgtEl>
                                        <p:attrNameLst>
                                          <p:attrName>ppt_x</p:attrName>
                                        </p:attrNameLst>
                                      </p:cBhvr>
                                      <p:tavLst>
                                        <p:tav tm="0">
                                          <p:val>
                                            <p:strVal val="#ppt_x"/>
                                          </p:val>
                                        </p:tav>
                                        <p:tav tm="100000">
                                          <p:val>
                                            <p:strVal val="#ppt_x"/>
                                          </p:val>
                                        </p:tav>
                                      </p:tavLst>
                                    </p:anim>
                                    <p:anim calcmode="lin" valueType="num">
                                      <p:cBhvr>
                                        <p:cTn id="16" dur="1800" decel="100000" fill="hold"/>
                                        <p:tgtEl>
                                          <p:spTgt spid="155649">
                                            <p:txEl>
                                              <p:pRg st="1" end="1"/>
                                            </p:txEl>
                                          </p:spTgt>
                                        </p:tgtEl>
                                        <p:attrNameLst>
                                          <p:attrName>ppt_y</p:attrName>
                                        </p:attrNameLst>
                                      </p:cBhvr>
                                      <p:tavLst>
                                        <p:tav tm="0">
                                          <p:val>
                                            <p:strVal val="#ppt_y+1"/>
                                          </p:val>
                                        </p:tav>
                                        <p:tav tm="100000">
                                          <p:val>
                                            <p:strVal val="#ppt_y-.03"/>
                                          </p:val>
                                        </p:tav>
                                      </p:tavLst>
                                    </p:anim>
                                    <p:anim calcmode="lin" valueType="num">
                                      <p:cBhvr>
                                        <p:cTn id="17" dur="200" accel="100000" fill="hold">
                                          <p:stCondLst>
                                            <p:cond delay="1800"/>
                                          </p:stCondLst>
                                        </p:cTn>
                                        <p:tgtEl>
                                          <p:spTgt spid="155649">
                                            <p:txEl>
                                              <p:pRg st="1" end="1"/>
                                            </p:txEl>
                                          </p:spTgt>
                                        </p:tgtEl>
                                        <p:attrNameLst>
                                          <p:attrName>ppt_y</p:attrName>
                                        </p:attrNameLst>
                                      </p:cBhvr>
                                      <p:tavLst>
                                        <p:tav tm="0">
                                          <p:val>
                                            <p:strVal val="#ppt_y-.03"/>
                                          </p:val>
                                        </p:tav>
                                        <p:tav tm="100000">
                                          <p:val>
                                            <p:strVal val="#ppt_y"/>
                                          </p:val>
                                        </p:tav>
                                      </p:tavLst>
                                    </p:anim>
                                  </p:childTnLst>
                                </p:cTn>
                              </p:par>
                            </p:childTnLst>
                          </p:cTn>
                        </p:par>
                        <p:par>
                          <p:cTn id="18" fill="hold">
                            <p:stCondLst>
                              <p:cond delay="4000"/>
                            </p:stCondLst>
                            <p:childTnLst>
                              <p:par>
                                <p:cTn id="19" presetID="37" presetClass="entr" presetSubtype="0" fill="hold" nodeType="afterEffect">
                                  <p:stCondLst>
                                    <p:cond delay="0"/>
                                  </p:stCondLst>
                                  <p:childTnLst>
                                    <p:set>
                                      <p:cBhvr>
                                        <p:cTn id="20" dur="1" fill="hold">
                                          <p:stCondLst>
                                            <p:cond delay="0"/>
                                          </p:stCondLst>
                                        </p:cTn>
                                        <p:tgtEl>
                                          <p:spTgt spid="155649">
                                            <p:txEl>
                                              <p:pRg st="2" end="2"/>
                                            </p:txEl>
                                          </p:spTgt>
                                        </p:tgtEl>
                                        <p:attrNameLst>
                                          <p:attrName>style.visibility</p:attrName>
                                        </p:attrNameLst>
                                      </p:cBhvr>
                                      <p:to>
                                        <p:strVal val="visible"/>
                                      </p:to>
                                    </p:set>
                                    <p:animEffect transition="in" filter="fade">
                                      <p:cBhvr>
                                        <p:cTn id="21" dur="2000"/>
                                        <p:tgtEl>
                                          <p:spTgt spid="155649">
                                            <p:txEl>
                                              <p:pRg st="2" end="2"/>
                                            </p:txEl>
                                          </p:spTgt>
                                        </p:tgtEl>
                                      </p:cBhvr>
                                    </p:animEffect>
                                    <p:anim calcmode="lin" valueType="num">
                                      <p:cBhvr>
                                        <p:cTn id="22" dur="2000" fill="hold"/>
                                        <p:tgtEl>
                                          <p:spTgt spid="155649">
                                            <p:txEl>
                                              <p:pRg st="2" end="2"/>
                                            </p:txEl>
                                          </p:spTgt>
                                        </p:tgtEl>
                                        <p:attrNameLst>
                                          <p:attrName>ppt_x</p:attrName>
                                        </p:attrNameLst>
                                      </p:cBhvr>
                                      <p:tavLst>
                                        <p:tav tm="0">
                                          <p:val>
                                            <p:strVal val="#ppt_x"/>
                                          </p:val>
                                        </p:tav>
                                        <p:tav tm="100000">
                                          <p:val>
                                            <p:strVal val="#ppt_x"/>
                                          </p:val>
                                        </p:tav>
                                      </p:tavLst>
                                    </p:anim>
                                    <p:anim calcmode="lin" valueType="num">
                                      <p:cBhvr>
                                        <p:cTn id="23" dur="1800" decel="100000" fill="hold"/>
                                        <p:tgtEl>
                                          <p:spTgt spid="155649">
                                            <p:txEl>
                                              <p:pRg st="2" end="2"/>
                                            </p:txEl>
                                          </p:spTgt>
                                        </p:tgtEl>
                                        <p:attrNameLst>
                                          <p:attrName>ppt_y</p:attrName>
                                        </p:attrNameLst>
                                      </p:cBhvr>
                                      <p:tavLst>
                                        <p:tav tm="0">
                                          <p:val>
                                            <p:strVal val="#ppt_y+1"/>
                                          </p:val>
                                        </p:tav>
                                        <p:tav tm="100000">
                                          <p:val>
                                            <p:strVal val="#ppt_y-.03"/>
                                          </p:val>
                                        </p:tav>
                                      </p:tavLst>
                                    </p:anim>
                                    <p:anim calcmode="lin" valueType="num">
                                      <p:cBhvr>
                                        <p:cTn id="24" dur="200" accel="100000" fill="hold">
                                          <p:stCondLst>
                                            <p:cond delay="1800"/>
                                          </p:stCondLst>
                                        </p:cTn>
                                        <p:tgtEl>
                                          <p:spTgt spid="155649">
                                            <p:txEl>
                                              <p:pRg st="2" end="2"/>
                                            </p:txEl>
                                          </p:spTgt>
                                        </p:tgtEl>
                                        <p:attrNameLst>
                                          <p:attrName>ppt_y</p:attrName>
                                        </p:attrNameLst>
                                      </p:cBhvr>
                                      <p:tavLst>
                                        <p:tav tm="0">
                                          <p:val>
                                            <p:strVal val="#ppt_y-.03"/>
                                          </p:val>
                                        </p:tav>
                                        <p:tav tm="100000">
                                          <p:val>
                                            <p:strVal val="#ppt_y"/>
                                          </p:val>
                                        </p:tav>
                                      </p:tavLst>
                                    </p:anim>
                                  </p:childTnLst>
                                </p:cTn>
                              </p:par>
                            </p:childTnLst>
                          </p:cTn>
                        </p:par>
                        <p:par>
                          <p:cTn id="25" fill="hold">
                            <p:stCondLst>
                              <p:cond delay="6000"/>
                            </p:stCondLst>
                            <p:childTnLst>
                              <p:par>
                                <p:cTn id="26" presetID="37" presetClass="entr" presetSubtype="0" fill="hold" nodeType="afterEffect">
                                  <p:stCondLst>
                                    <p:cond delay="0"/>
                                  </p:stCondLst>
                                  <p:childTnLst>
                                    <p:set>
                                      <p:cBhvr>
                                        <p:cTn id="27" dur="1" fill="hold">
                                          <p:stCondLst>
                                            <p:cond delay="0"/>
                                          </p:stCondLst>
                                        </p:cTn>
                                        <p:tgtEl>
                                          <p:spTgt spid="155649">
                                            <p:txEl>
                                              <p:pRg st="3" end="3"/>
                                            </p:txEl>
                                          </p:spTgt>
                                        </p:tgtEl>
                                        <p:attrNameLst>
                                          <p:attrName>style.visibility</p:attrName>
                                        </p:attrNameLst>
                                      </p:cBhvr>
                                      <p:to>
                                        <p:strVal val="visible"/>
                                      </p:to>
                                    </p:set>
                                    <p:animEffect transition="in" filter="fade">
                                      <p:cBhvr>
                                        <p:cTn id="28" dur="2000"/>
                                        <p:tgtEl>
                                          <p:spTgt spid="155649">
                                            <p:txEl>
                                              <p:pRg st="3" end="3"/>
                                            </p:txEl>
                                          </p:spTgt>
                                        </p:tgtEl>
                                      </p:cBhvr>
                                    </p:animEffect>
                                    <p:anim calcmode="lin" valueType="num">
                                      <p:cBhvr>
                                        <p:cTn id="29" dur="2000" fill="hold"/>
                                        <p:tgtEl>
                                          <p:spTgt spid="155649">
                                            <p:txEl>
                                              <p:pRg st="3" end="3"/>
                                            </p:txEl>
                                          </p:spTgt>
                                        </p:tgtEl>
                                        <p:attrNameLst>
                                          <p:attrName>ppt_x</p:attrName>
                                        </p:attrNameLst>
                                      </p:cBhvr>
                                      <p:tavLst>
                                        <p:tav tm="0">
                                          <p:val>
                                            <p:strVal val="#ppt_x"/>
                                          </p:val>
                                        </p:tav>
                                        <p:tav tm="100000">
                                          <p:val>
                                            <p:strVal val="#ppt_x"/>
                                          </p:val>
                                        </p:tav>
                                      </p:tavLst>
                                    </p:anim>
                                    <p:anim calcmode="lin" valueType="num">
                                      <p:cBhvr>
                                        <p:cTn id="30" dur="1800" decel="100000" fill="hold"/>
                                        <p:tgtEl>
                                          <p:spTgt spid="155649">
                                            <p:txEl>
                                              <p:pRg st="3" end="3"/>
                                            </p:txEl>
                                          </p:spTgt>
                                        </p:tgtEl>
                                        <p:attrNameLst>
                                          <p:attrName>ppt_y</p:attrName>
                                        </p:attrNameLst>
                                      </p:cBhvr>
                                      <p:tavLst>
                                        <p:tav tm="0">
                                          <p:val>
                                            <p:strVal val="#ppt_y+1"/>
                                          </p:val>
                                        </p:tav>
                                        <p:tav tm="100000">
                                          <p:val>
                                            <p:strVal val="#ppt_y-.03"/>
                                          </p:val>
                                        </p:tav>
                                      </p:tavLst>
                                    </p:anim>
                                    <p:anim calcmode="lin" valueType="num">
                                      <p:cBhvr>
                                        <p:cTn id="31" dur="200" accel="100000" fill="hold">
                                          <p:stCondLst>
                                            <p:cond delay="1800"/>
                                          </p:stCondLst>
                                        </p:cTn>
                                        <p:tgtEl>
                                          <p:spTgt spid="155649">
                                            <p:txEl>
                                              <p:pRg st="3" end="3"/>
                                            </p:txEl>
                                          </p:spTgt>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70</a:t>
            </a:fld>
            <a:endParaRPr lang="en-US"/>
          </a:p>
        </p:txBody>
      </p:sp>
      <p:sp>
        <p:nvSpPr>
          <p:cNvPr id="101377" name="Rectangle 1"/>
          <p:cNvSpPr>
            <a:spLocks noChangeArrowheads="1"/>
          </p:cNvSpPr>
          <p:nvPr/>
        </p:nvSpPr>
        <p:spPr bwMode="auto">
          <a:xfrm>
            <a:off x="304800" y="381000"/>
            <a:ext cx="8153400" cy="63094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800100" algn="l"/>
                <a:tab pos="9144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absorption chamber is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shelved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/packed with broken glass beads to:</a:t>
            </a:r>
          </a:p>
          <a:p>
            <a:pPr marL="0" marR="0" lvl="0" indent="0" algn="l" defTabSz="914400" rtl="0" eaLnBrk="1" fontAlgn="base" latinLnBrk="0" hangingPunct="1">
              <a:lnSpc>
                <a:spcPct val="100000"/>
              </a:lnSpc>
              <a:spcBef>
                <a:spcPct val="0"/>
              </a:spcBef>
              <a:spcAft>
                <a:spcPct val="0"/>
              </a:spcAft>
              <a:buClrTx/>
              <a:buSzTx/>
              <a:buFontTx/>
              <a:buNone/>
              <a:tabLst>
                <a:tab pos="800100" algn="l"/>
                <a:tab pos="914400" algn="l"/>
              </a:tabLst>
            </a:pP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 pos="9144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Slow</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down the downward flow of water.</a:t>
            </a:r>
          </a:p>
          <a:p>
            <a:pPr marL="0" marR="0" lvl="0" indent="0" algn="l" defTabSz="914400" rtl="0" eaLnBrk="0" fontAlgn="base" latinLnBrk="0" hangingPunct="0">
              <a:lnSpc>
                <a:spcPct val="100000"/>
              </a:lnSpc>
              <a:spcBef>
                <a:spcPct val="0"/>
              </a:spcBef>
              <a:spcAft>
                <a:spcPct val="0"/>
              </a:spcAft>
              <a:buClrTx/>
              <a:buSzTx/>
              <a:buFontTx/>
              <a:buNone/>
              <a:tabLst>
                <a:tab pos="800100" algn="l"/>
                <a:tab pos="914400" algn="l"/>
              </a:tabLst>
            </a:pP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 pos="9144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-Increase</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surface area</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over which the water dissolves/reacts with hydrogen</a:t>
            </a:r>
            <a:r>
              <a:rPr kumimoji="0" lang="en-US"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rPr>
              <a:t> chloride.</a:t>
            </a:r>
          </a:p>
          <a:p>
            <a:pPr marL="0" marR="0" lvl="0" indent="0" algn="l" defTabSz="914400" rtl="0" eaLnBrk="0" fontAlgn="base" latinLnBrk="0" hangingPunct="0">
              <a:lnSpc>
                <a:spcPct val="100000"/>
              </a:lnSpc>
              <a:spcBef>
                <a:spcPct val="0"/>
              </a:spcBef>
              <a:spcAft>
                <a:spcPct val="0"/>
              </a:spcAft>
              <a:buClrTx/>
              <a:buSzTx/>
              <a:buFontTx/>
              <a:buNone/>
              <a:tabLst>
                <a:tab pos="800100" algn="l"/>
                <a:tab pos="914400" algn="l"/>
              </a:tabLst>
            </a:pPr>
            <a:endParaRPr kumimoji="0" lang="en-US" sz="3200" b="0" i="0" u="none" strike="noStrike" cap="none" normalizeH="0" dirty="0" smtClean="0">
              <a:ln>
                <a:noFill/>
              </a:ln>
              <a:solidFill>
                <a:schemeClr val="tx1"/>
              </a:solidFill>
              <a:effectLst/>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171450" algn="l"/>
                <a:tab pos="971550" algn="l"/>
              </a:tabLst>
            </a:pPr>
            <a:r>
              <a:rPr lang="en-US" sz="3200" dirty="0" smtClean="0">
                <a:latin typeface="Times New Roman" pitchFamily="18" charset="0"/>
                <a:ea typeface="Calibri" pitchFamily="34" charset="0"/>
                <a:cs typeface="Times New Roman" pitchFamily="18" charset="0"/>
              </a:rPr>
              <a:t>The hydrochloric acid is transported in steel tanks lined with rubber ready for market</a:t>
            </a:r>
            <a:endParaRPr lang="en-US" sz="32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971550" algn="l"/>
              </a:tabLst>
            </a:pP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 pos="914400" algn="l"/>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800100" algn="l"/>
                <a:tab pos="9144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71</a:t>
            </a:fld>
            <a:endParaRPr lang="en-US"/>
          </a:p>
        </p:txBody>
      </p:sp>
      <p:sp>
        <p:nvSpPr>
          <p:cNvPr id="105473" name="Rectangle 1"/>
          <p:cNvSpPr>
            <a:spLocks noChangeArrowheads="1"/>
          </p:cNvSpPr>
          <p:nvPr/>
        </p:nvSpPr>
        <p:spPr bwMode="auto">
          <a:xfrm>
            <a:off x="381000" y="304800"/>
            <a:ext cx="8305800" cy="58169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00050" algn="l"/>
                <a:tab pos="171450" algn="l"/>
                <a:tab pos="971550" algn="l"/>
              </a:tabLst>
            </a:pPr>
            <a:r>
              <a:rPr kumimoji="0" lang="en-US" sz="440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a:t>
            </a:r>
            <a:r>
              <a:rPr kumimoji="0" lang="en-US" sz="44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Uses of Hydrochloric Acid</a:t>
            </a:r>
          </a:p>
          <a:p>
            <a:pPr marL="0" marR="0" lvl="0" indent="0" algn="l" defTabSz="914400" rtl="0" eaLnBrk="1" fontAlgn="base" latinLnBrk="0" hangingPunct="1">
              <a:lnSpc>
                <a:spcPct val="100000"/>
              </a:lnSpc>
              <a:spcBef>
                <a:spcPct val="0"/>
              </a:spcBef>
              <a:spcAft>
                <a:spcPct val="0"/>
              </a:spcAft>
              <a:buClrTx/>
              <a:buSzTx/>
              <a:tabLst>
                <a:tab pos="-400050" algn="l"/>
                <a:tab pos="171450" algn="l"/>
                <a:tab pos="971550" algn="l"/>
              </a:tabLst>
            </a:pPr>
            <a:endParaRPr kumimoji="0" lang="en-US" sz="10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standardize the pH of (alcohol and wines)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Regenerating ion-exchange resin during removal of hardness of water.</a:t>
            </a: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Pickling of metals to remove oxide layers on their surfaces.</a:t>
            </a: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In the manufacture of dyes and drugs.</a:t>
            </a: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endParaRPr kumimoji="0" lang="en-US"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400050" algn="l"/>
                <a:tab pos="171450" algn="l"/>
                <a:tab pos="971550" algn="l"/>
              </a:tabLst>
            </a:pPr>
            <a:r>
              <a:rPr kumimoji="0" lang="en-US" sz="36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Making zinc chloride for making dry cells.</a:t>
            </a: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72</a:t>
            </a:fld>
            <a:endParaRPr lang="en-US"/>
          </a:p>
        </p:txBody>
      </p:sp>
      <p:sp>
        <p:nvSpPr>
          <p:cNvPr id="31745" name="Rectangle 1"/>
          <p:cNvSpPr>
            <a:spLocks noChangeArrowheads="1"/>
          </p:cNvSpPr>
          <p:nvPr/>
        </p:nvSpPr>
        <p:spPr bwMode="auto">
          <a:xfrm>
            <a:off x="-6439" y="457200"/>
            <a:ext cx="8305800" cy="717119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r>
              <a:rPr kumimoji="0" lang="en-US" sz="2800" i="0"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a:t>
            </a:r>
            <a:r>
              <a:rPr kumimoji="0" lang="en-US" sz="28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Environmental effects of</a:t>
            </a:r>
            <a:r>
              <a:rPr lang="en-US" sz="2800" u="sng" dirty="0" smtClean="0">
                <a:latin typeface="Times New Roman" pitchFamily="18" charset="0"/>
                <a:ea typeface="Calibri" pitchFamily="34" charset="0"/>
                <a:cs typeface="Times New Roman" pitchFamily="18" charset="0"/>
              </a:rPr>
              <a:t> </a:t>
            </a:r>
            <a:r>
              <a:rPr kumimoji="0" lang="en-US" sz="28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manufacturing </a:t>
            </a:r>
            <a:r>
              <a:rPr kumimoji="0" lang="en-US" sz="2800" i="0" u="sng"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HCl</a:t>
            </a:r>
            <a:r>
              <a:rPr kumimoji="0" lang="en-US" sz="28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b="0" i="0"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Hy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drochloric acid is acidic.</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Any leakage from a manufacturing plant to nearby rivers/lake causes excess </a:t>
            </a:r>
            <a:r>
              <a:rPr kumimoji="0" lang="en-US" sz="2800" b="0" i="0" u="none" strike="noStrike" cap="none" normalizeH="0" baseline="0" dirty="0" smtClean="0">
                <a:ln>
                  <a:noFill/>
                </a:ln>
                <a:solidFill>
                  <a:srgbClr val="7030A0"/>
                </a:solidFill>
                <a:effectLst/>
                <a:latin typeface="Times New Roman" pitchFamily="18" charset="0"/>
                <a:ea typeface="Times New Roman" pitchFamily="18" charset="0"/>
                <a:cs typeface="Times New Roman" pitchFamily="18" charset="0"/>
              </a:rPr>
              <a:t>acidity</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that </a:t>
            </a:r>
            <a:r>
              <a:rPr kumimoji="0" lang="en-US" sz="2800" b="1" i="0" u="none" strike="noStrike" cap="none" normalizeH="0" baseline="0" dirty="0" smtClean="0">
                <a:ln>
                  <a:noFill/>
                </a:ln>
                <a:solidFill>
                  <a:srgbClr val="FF0000"/>
                </a:solidFill>
                <a:effectLst/>
                <a:latin typeface="Times New Roman" pitchFamily="18" charset="0"/>
                <a:ea typeface="Times New Roman" pitchFamily="18" charset="0"/>
                <a:cs typeface="Times New Roman" pitchFamily="18" charset="0"/>
              </a:rPr>
              <a:t>lowers</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pH of water </a:t>
            </a:r>
            <a:r>
              <a:rPr kumimoji="0" lang="en-US" sz="2800" b="1"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killing</a:t>
            </a:r>
            <a:r>
              <a:rPr kumimoji="0" lang="en-US" sz="2800" b="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 marine life.</a:t>
            </a:r>
          </a:p>
          <a:p>
            <a:pPr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If Hydrogen chloride leak into atmosphere it dissolves to form </a:t>
            </a:r>
            <a:r>
              <a:rPr lang="en-US" sz="2800" dirty="0" smtClean="0">
                <a:latin typeface="Calibri"/>
                <a:ea typeface="Calibri" pitchFamily="34" charset="0"/>
                <a:cs typeface="Times New Roman" pitchFamily="18" charset="0"/>
              </a:rPr>
              <a:t>“</a:t>
            </a:r>
            <a:r>
              <a:rPr lang="en-US" sz="2800" dirty="0" smtClean="0">
                <a:solidFill>
                  <a:srgbClr val="7030A0"/>
                </a:solidFill>
                <a:latin typeface="Times New Roman" pitchFamily="18" charset="0"/>
                <a:ea typeface="Calibri" pitchFamily="34" charset="0"/>
                <a:cs typeface="Times New Roman" pitchFamily="18" charset="0"/>
              </a:rPr>
              <a:t>acidic rain</a:t>
            </a:r>
            <a:r>
              <a:rPr lang="en-US" sz="2800" dirty="0" smtClean="0">
                <a:latin typeface="Calibri"/>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that accelerates </a:t>
            </a:r>
            <a:r>
              <a:rPr lang="en-US" sz="2800" dirty="0" smtClean="0">
                <a:solidFill>
                  <a:srgbClr val="7030A0"/>
                </a:solidFill>
                <a:latin typeface="Times New Roman" pitchFamily="18" charset="0"/>
                <a:ea typeface="Calibri" pitchFamily="34" charset="0"/>
                <a:cs typeface="Times New Roman" pitchFamily="18" charset="0"/>
              </a:rPr>
              <a:t>corrosion</a:t>
            </a:r>
            <a:r>
              <a:rPr lang="en-US" sz="2800" dirty="0" smtClean="0">
                <a:latin typeface="Times New Roman" pitchFamily="18" charset="0"/>
                <a:ea typeface="Calibri" pitchFamily="34" charset="0"/>
                <a:cs typeface="Times New Roman" pitchFamily="18" charset="0"/>
              </a:rPr>
              <a:t> in buildings, breathing problems to human beings and kill fauna and flora around the paint.</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A Chlorine leakage can cause breathing and sight problems to human being. It accelerates </a:t>
            </a:r>
            <a:r>
              <a:rPr lang="en-US" sz="2800" dirty="0" smtClean="0">
                <a:solidFill>
                  <a:srgbClr val="C00000"/>
                </a:solidFill>
                <a:latin typeface="Times New Roman" pitchFamily="18" charset="0"/>
                <a:ea typeface="Calibri" pitchFamily="34" charset="0"/>
                <a:cs typeface="Times New Roman" pitchFamily="18" charset="0"/>
              </a:rPr>
              <a:t>bleaching</a:t>
            </a:r>
            <a:r>
              <a:rPr lang="en-US" sz="2800" dirty="0" smtClean="0">
                <a:latin typeface="Times New Roman" pitchFamily="18" charset="0"/>
                <a:ea typeface="Calibri" pitchFamily="34" charset="0"/>
                <a:cs typeface="Times New Roman" pitchFamily="18" charset="0"/>
              </a:rPr>
              <a:t> of dyed metals.</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Times New Roman" pitchFamily="18" charset="0"/>
                <a:cs typeface="Times New Roman" pitchFamily="18" charset="0"/>
              </a:rPr>
              <a:t>-Hydrogen leakage can cause an </a:t>
            </a:r>
            <a:r>
              <a:rPr lang="en-US" sz="2800" b="1" dirty="0" smtClean="0">
                <a:solidFill>
                  <a:srgbClr val="002060"/>
                </a:solidFill>
                <a:latin typeface="Times New Roman" pitchFamily="18" charset="0"/>
                <a:ea typeface="Times New Roman" pitchFamily="18" charset="0"/>
                <a:cs typeface="Times New Roman" pitchFamily="18" charset="0"/>
              </a:rPr>
              <a:t>explosion</a:t>
            </a:r>
            <a:r>
              <a:rPr lang="en-US" sz="2800" dirty="0" smtClean="0">
                <a:latin typeface="Times New Roman" pitchFamily="18" charset="0"/>
                <a:ea typeface="Times New Roman" pitchFamily="18" charset="0"/>
                <a:cs typeface="Times New Roman" pitchFamily="18" charset="0"/>
              </a:rPr>
              <a:t> because impure hydrogen explodes on ignition.</a:t>
            </a:r>
            <a:r>
              <a:rPr lang="en-US" sz="2800" dirty="0" smtClean="0">
                <a:latin typeface="Times New Roman" pitchFamily="18" charset="0"/>
                <a:cs typeface="Times New Roman" pitchFamily="18" charset="0"/>
              </a:rPr>
              <a:t> </a:t>
            </a:r>
          </a:p>
          <a:p>
            <a:pPr eaLnBrk="0" fontAlgn="base" hangingPunct="0">
              <a:spcBef>
                <a:spcPct val="0"/>
              </a:spcBef>
              <a:spcAft>
                <a:spcPct val="0"/>
              </a:spcAft>
              <a:tabLst>
                <a:tab pos="-400050" algn="l"/>
                <a:tab pos="171450" algn="l"/>
                <a:tab pos="400050" algn="l"/>
              </a:tabLst>
            </a:pP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cs typeface="Times New Roman" pitchFamily="18" charset="0"/>
              </a:rPr>
              <a:t> </a:t>
            </a:r>
          </a:p>
        </p:txBody>
      </p:sp>
    </p:spTree>
  </p:cSld>
  <p:clrMapOvr>
    <a:masterClrMapping/>
  </p:clrMapOvr>
  <p:transition spd="slow" advClick="0" advTm="5000">
    <p:newsflash/>
  </p:transition>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73</a:t>
            </a:fld>
            <a:endParaRPr lang="en-US"/>
          </a:p>
        </p:txBody>
      </p:sp>
      <p:sp>
        <p:nvSpPr>
          <p:cNvPr id="109569" name="Rectangle 1"/>
          <p:cNvSpPr>
            <a:spLocks noChangeArrowheads="1"/>
          </p:cNvSpPr>
          <p:nvPr/>
        </p:nvSpPr>
        <p:spPr bwMode="auto">
          <a:xfrm>
            <a:off x="0" y="457200"/>
            <a:ext cx="8229600" cy="649408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r>
              <a:rPr kumimoji="0" lang="en-US" sz="3200" i="0" u="sng"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(vi)Factors considered in setting hydrochloric acid manufacturing plant.</a:t>
            </a:r>
            <a:endParaRPr kumimoji="0" lang="en-US" sz="320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00050" algn="l"/>
                <a:tab pos="171450" algn="l"/>
                <a:tab pos="4000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Nearness to the manufacturing of sodium hydroxide because the byproducts of electrolysis of brine are the raw materials for hydrochloric acid plant.</a:t>
            </a:r>
          </a:p>
          <a:p>
            <a:pPr lvl="0" fontAlgn="base">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Availability of natural gas for extraction of hydrogen.</a:t>
            </a:r>
          </a:p>
          <a:p>
            <a:pPr lvl="0" eaLnBrk="0" fontAlgn="base" hangingPunct="0">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Nearness/availability of water to dissolve the hydrogen chloride gas.</a:t>
            </a:r>
          </a:p>
          <a:p>
            <a:pPr lvl="0" eaLnBrk="0" fontAlgn="base" hangingPunct="0">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Availability of </a:t>
            </a:r>
            <a:r>
              <a:rPr lang="en-US" sz="3200" dirty="0" err="1" smtClean="0">
                <a:latin typeface="Times New Roman" pitchFamily="18" charset="0"/>
                <a:ea typeface="Calibri" pitchFamily="34" charset="0"/>
                <a:cs typeface="Times New Roman" pitchFamily="18" charset="0"/>
              </a:rPr>
              <a:t>labour</a:t>
            </a:r>
            <a:r>
              <a:rPr lang="en-US" sz="3200" dirty="0" smtClean="0">
                <a:latin typeface="Times New Roman" pitchFamily="18" charset="0"/>
                <a:ea typeface="Calibri" pitchFamily="34" charset="0"/>
                <a:cs typeface="Times New Roman" pitchFamily="18" charset="0"/>
              </a:rPr>
              <a:t>, market, capital and good means of transport.</a:t>
            </a: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00050" algn="l"/>
                <a:tab pos="171450" algn="l"/>
                <a:tab pos="400050" algn="l"/>
              </a:tabLst>
            </a:pP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74</a:t>
            </a:fld>
            <a:endParaRPr lang="en-US"/>
          </a:p>
        </p:txBody>
      </p:sp>
      <p:sp>
        <p:nvSpPr>
          <p:cNvPr id="5" name="Rectangle 4"/>
          <p:cNvSpPr/>
          <p:nvPr/>
        </p:nvSpPr>
        <p:spPr>
          <a:xfrm>
            <a:off x="457200" y="457200"/>
            <a:ext cx="8305800" cy="5401479"/>
          </a:xfrm>
          <a:prstGeom prst="rect">
            <a:avLst/>
          </a:prstGeom>
        </p:spPr>
        <p:txBody>
          <a:bodyPr wrap="square">
            <a:spAutoFit/>
          </a:bodyPr>
          <a:lstStyle/>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D: </a:t>
            </a:r>
            <a:r>
              <a:rPr lang="en-US" sz="2800" b="1" u="sng" dirty="0" smtClean="0">
                <a:latin typeface="Times New Roman" pitchFamily="18" charset="0"/>
                <a:ea typeface="Calibri" pitchFamily="34" charset="0"/>
                <a:cs typeface="Times New Roman" pitchFamily="18" charset="0"/>
              </a:rPr>
              <a:t>CHLORIDE (</a:t>
            </a:r>
            <a:r>
              <a:rPr lang="en-US" sz="2800" b="1" u="sng" dirty="0" err="1" smtClean="0">
                <a:latin typeface="Times New Roman" pitchFamily="18" charset="0"/>
                <a:ea typeface="Calibri" pitchFamily="34" charset="0"/>
                <a:cs typeface="Times New Roman" pitchFamily="18" charset="0"/>
              </a:rPr>
              <a:t>Cl</a:t>
            </a:r>
            <a:r>
              <a:rPr lang="en-US" sz="2800" b="1" u="sng" baseline="30000" dirty="0" smtClean="0">
                <a:latin typeface="Times New Roman" pitchFamily="18" charset="0"/>
                <a:ea typeface="Calibri" pitchFamily="34" charset="0"/>
                <a:cs typeface="Times New Roman" pitchFamily="18" charset="0"/>
              </a:rPr>
              <a:t>-</a:t>
            </a:r>
            <a:r>
              <a:rPr lang="en-US" sz="2800" b="1" u="sng" dirty="0" smtClean="0">
                <a:latin typeface="Times New Roman" pitchFamily="18" charset="0"/>
                <a:ea typeface="Calibri" pitchFamily="34" charset="0"/>
                <a:cs typeface="Times New Roman" pitchFamily="18" charset="0"/>
              </a:rPr>
              <a:t>)SALTS</a:t>
            </a:r>
            <a:endParaRPr lang="en-US" sz="2800" b="1" u="sng"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b="1" u="sng" dirty="0" smtClean="0">
                <a:latin typeface="Times New Roman" pitchFamily="18" charset="0"/>
                <a:ea typeface="Calibri" pitchFamily="34" charset="0"/>
                <a:cs typeface="Times New Roman" pitchFamily="18" charset="0"/>
              </a:rPr>
              <a:t>Occurrence.</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Chlorides are salts derived from hydrochloric acid.</a:t>
            </a:r>
          </a:p>
          <a:p>
            <a:pPr lvl="0" eaLnBrk="0" fontAlgn="base" hangingPunct="0">
              <a:spcBef>
                <a:spcPct val="0"/>
              </a:spcBef>
              <a:spcAft>
                <a:spcPct val="0"/>
              </a:spcAft>
              <a:tabLst>
                <a:tab pos="-400050" algn="l"/>
                <a:tab pos="171450" algn="l"/>
                <a:tab pos="400050" algn="l"/>
              </a:tabLst>
            </a:pPr>
            <a:endParaRPr lang="en-US" sz="10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400050" algn="l"/>
                <a:tab pos="171450" algn="l"/>
                <a:tab pos="400050" algn="l"/>
              </a:tabLst>
            </a:pPr>
            <a:r>
              <a:rPr lang="en-US" sz="2800" dirty="0" err="1" smtClean="0">
                <a:latin typeface="Times New Roman" pitchFamily="18" charset="0"/>
                <a:ea typeface="Calibri" pitchFamily="34" charset="0"/>
                <a:cs typeface="Times New Roman" pitchFamily="18" charset="0"/>
              </a:rPr>
              <a:t>HCl</a:t>
            </a:r>
            <a:r>
              <a:rPr lang="en-US" sz="2800" dirty="0" smtClean="0">
                <a:latin typeface="Times New Roman" pitchFamily="18" charset="0"/>
                <a:ea typeface="Calibri" pitchFamily="34" charset="0"/>
                <a:cs typeface="Times New Roman" pitchFamily="18" charset="0"/>
              </a:rPr>
              <a:t>  has only one </a:t>
            </a:r>
            <a:r>
              <a:rPr lang="en-US" sz="2800" dirty="0" err="1" smtClean="0">
                <a:latin typeface="Times New Roman" pitchFamily="18" charset="0"/>
                <a:ea typeface="Calibri" pitchFamily="34" charset="0"/>
                <a:cs typeface="Times New Roman" pitchFamily="18" charset="0"/>
              </a:rPr>
              <a:t>ionizable</a:t>
            </a:r>
            <a:r>
              <a:rPr lang="en-US" sz="2800" dirty="0" smtClean="0">
                <a:latin typeface="Times New Roman" pitchFamily="18" charset="0"/>
                <a:ea typeface="Calibri" pitchFamily="34" charset="0"/>
                <a:cs typeface="Times New Roman" pitchFamily="18" charset="0"/>
              </a:rPr>
              <a:t> / replaceable H in its molecule. All chlorides are therefore </a:t>
            </a:r>
            <a:r>
              <a:rPr lang="en-US" sz="2800" b="1" dirty="0" smtClean="0">
                <a:latin typeface="Times New Roman" pitchFamily="18" charset="0"/>
                <a:ea typeface="Calibri" pitchFamily="34" charset="0"/>
                <a:cs typeface="Times New Roman" pitchFamily="18" charset="0"/>
              </a:rPr>
              <a:t>normal</a:t>
            </a:r>
            <a:r>
              <a:rPr lang="en-US" sz="2800" dirty="0" smtClean="0">
                <a:latin typeface="Times New Roman" pitchFamily="18" charset="0"/>
                <a:ea typeface="Calibri" pitchFamily="34" charset="0"/>
                <a:cs typeface="Times New Roman" pitchFamily="18" charset="0"/>
              </a:rPr>
              <a:t> salts.</a:t>
            </a:r>
          </a:p>
          <a:p>
            <a:endParaRPr lang="en-US" sz="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1. All metals exist as chloride salt </a:t>
            </a:r>
            <a:r>
              <a:rPr lang="en-US" sz="2800" b="1" dirty="0" smtClean="0">
                <a:latin typeface="Times New Roman" pitchFamily="18" charset="0"/>
                <a:cs typeface="Times New Roman" pitchFamily="18" charset="0"/>
              </a:rPr>
              <a:t>except</a:t>
            </a:r>
            <a:r>
              <a:rPr lang="en-US" sz="2800" dirty="0" smtClean="0">
                <a:latin typeface="Times New Roman" pitchFamily="18" charset="0"/>
                <a:cs typeface="Times New Roman" pitchFamily="18" charset="0"/>
              </a:rPr>
              <a:t> platinum and gold </a:t>
            </a:r>
          </a:p>
          <a:p>
            <a:endParaRPr lang="en-US" sz="11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-Both FeCl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and FeCl</a:t>
            </a:r>
            <a:r>
              <a:rPr lang="en-US" sz="2800" baseline="-25000" dirty="0" smtClean="0">
                <a:latin typeface="Times New Roman" pitchFamily="18" charset="0"/>
                <a:cs typeface="Times New Roman" pitchFamily="18" charset="0"/>
              </a:rPr>
              <a:t>3 </a:t>
            </a:r>
            <a:r>
              <a:rPr lang="en-US" sz="2800" dirty="0" smtClean="0">
                <a:latin typeface="Times New Roman" pitchFamily="18" charset="0"/>
                <a:cs typeface="Times New Roman" pitchFamily="18" charset="0"/>
              </a:rPr>
              <a:t>exists but FeCl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is readily oxidized to FeCl</a:t>
            </a:r>
            <a:r>
              <a:rPr lang="en-US" sz="2800" baseline="-25000" dirty="0" smtClean="0">
                <a:latin typeface="Times New Roman" pitchFamily="18" charset="0"/>
                <a:cs typeface="Times New Roman" pitchFamily="18" charset="0"/>
              </a:rPr>
              <a:t>3</a:t>
            </a:r>
            <a:r>
              <a:rPr lang="en-US" sz="2800" dirty="0" smtClean="0">
                <a:latin typeface="Times New Roman" pitchFamily="18" charset="0"/>
                <a:cs typeface="Times New Roman" pitchFamily="18" charset="0"/>
              </a:rPr>
              <a:t> because it is </a:t>
            </a:r>
            <a:r>
              <a:rPr lang="en-US" sz="2800" b="1" dirty="0" smtClean="0">
                <a:latin typeface="Times New Roman" pitchFamily="18" charset="0"/>
                <a:cs typeface="Times New Roman" pitchFamily="18" charset="0"/>
              </a:rPr>
              <a:t>more stable</a:t>
            </a:r>
            <a:r>
              <a:rPr lang="en-US" sz="2800" dirty="0" smtClean="0">
                <a:latin typeface="Times New Roman" pitchFamily="18" charset="0"/>
                <a:cs typeface="Times New Roman" pitchFamily="18" charset="0"/>
              </a:rPr>
              <a:t> </a:t>
            </a:r>
          </a:p>
          <a:p>
            <a:endParaRPr lang="en-US" sz="800" dirty="0" smtClean="0">
              <a:latin typeface="Times New Roman" pitchFamily="18" charset="0"/>
              <a:cs typeface="Times New Roman" pitchFamily="18" charset="0"/>
            </a:endParaRPr>
          </a:p>
          <a:p>
            <a:r>
              <a:rPr lang="en-US" sz="2800" dirty="0" smtClean="0">
                <a:latin typeface="Times New Roman" pitchFamily="18" charset="0"/>
                <a:cs typeface="Times New Roman" pitchFamily="18" charset="0"/>
              </a:rPr>
              <a:t>-PbCl</a:t>
            </a:r>
            <a:r>
              <a:rPr lang="en-US" sz="2800" baseline="-25000" dirty="0" smtClean="0">
                <a:latin typeface="Times New Roman" pitchFamily="18" charset="0"/>
                <a:cs typeface="Times New Roman" pitchFamily="18" charset="0"/>
              </a:rPr>
              <a:t>2 </a:t>
            </a:r>
            <a:r>
              <a:rPr lang="en-US" sz="2800" dirty="0" smtClean="0">
                <a:latin typeface="Times New Roman" pitchFamily="18" charset="0"/>
                <a:cs typeface="Times New Roman" pitchFamily="18" charset="0"/>
              </a:rPr>
              <a:t>and PbCl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exist but PbCl</a:t>
            </a:r>
            <a:r>
              <a:rPr lang="en-US" sz="2800" baseline="-25000" dirty="0" smtClean="0">
                <a:latin typeface="Times New Roman" pitchFamily="18" charset="0"/>
                <a:cs typeface="Times New Roman" pitchFamily="18" charset="0"/>
              </a:rPr>
              <a:t>4</a:t>
            </a:r>
            <a:r>
              <a:rPr lang="en-US" sz="2800" dirty="0" smtClean="0">
                <a:latin typeface="Times New Roman" pitchFamily="18" charset="0"/>
                <a:cs typeface="Times New Roman" pitchFamily="18" charset="0"/>
              </a:rPr>
              <a:t> is only oxidized to form PbCl</a:t>
            </a:r>
            <a:r>
              <a:rPr lang="en-US" sz="2800" baseline="-25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 by using excess chlorine. It is </a:t>
            </a:r>
            <a:r>
              <a:rPr lang="en-US" sz="2800" b="1" dirty="0" smtClean="0">
                <a:latin typeface="Times New Roman" pitchFamily="18" charset="0"/>
                <a:cs typeface="Times New Roman" pitchFamily="18" charset="0"/>
              </a:rPr>
              <a:t>less stable</a:t>
            </a:r>
            <a:r>
              <a:rPr lang="en-US" sz="2800" dirty="0" smtClean="0">
                <a:latin typeface="Times New Roman" pitchFamily="18" charset="0"/>
                <a:cs typeface="Times New Roman" pitchFamily="18" charset="0"/>
              </a:rPr>
              <a:t>.</a:t>
            </a:r>
          </a:p>
        </p:txBody>
      </p:sp>
    </p:spTree>
  </p:cSld>
  <p:clrMapOvr>
    <a:masterClrMapping/>
  </p:clrMapOvr>
  <p:transition spd="slow" advClick="0" advTm="5000">
    <p:newsflash/>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75</a:t>
            </a:fld>
            <a:endParaRPr lang="en-US"/>
          </a:p>
        </p:txBody>
      </p:sp>
      <p:sp>
        <p:nvSpPr>
          <p:cNvPr id="35841" name="Rectangle 1"/>
          <p:cNvSpPr>
            <a:spLocks noChangeArrowheads="1"/>
          </p:cNvSpPr>
          <p:nvPr/>
        </p:nvSpPr>
        <p:spPr bwMode="auto">
          <a:xfrm>
            <a:off x="381000" y="381000"/>
            <a:ext cx="8763000" cy="517577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14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CuCl</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CuCl</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exists but CuCl</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(thermodynamically) more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stable</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than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CuCl</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CuCl</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disproportionate to Cu and CuCl</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endParaRPr kumimoji="0" lang="en-US" sz="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HgCl</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and HgCl</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2</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exists as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molecular</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compounds.</a:t>
            </a:r>
          </a:p>
          <a:p>
            <a:pPr lvl="0" fontAlgn="base">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All chlorides are soluble/dissolves in water </a:t>
            </a:r>
            <a:r>
              <a:rPr lang="en-US" sz="3200" b="1" dirty="0" smtClean="0">
                <a:latin typeface="Times New Roman" pitchFamily="18" charset="0"/>
                <a:ea typeface="Calibri" pitchFamily="34" charset="0"/>
                <a:cs typeface="Times New Roman" pitchFamily="18" charset="0"/>
              </a:rPr>
              <a:t>except:</a:t>
            </a:r>
            <a:r>
              <a:rPr lang="en-US" sz="3200" dirty="0" smtClean="0">
                <a:latin typeface="Times New Roman" pitchFamily="18" charset="0"/>
                <a:ea typeface="Calibri" pitchFamily="34" charset="0"/>
                <a:cs typeface="Times New Roman" pitchFamily="18" charset="0"/>
              </a:rPr>
              <a:t> </a:t>
            </a:r>
          </a:p>
          <a:p>
            <a:pPr lvl="0" fontAlgn="base">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a:t>
            </a:r>
            <a:r>
              <a:rPr lang="en-US" sz="3200" b="1" dirty="0" smtClean="0">
                <a:latin typeface="Times New Roman" pitchFamily="18" charset="0"/>
                <a:ea typeface="Calibri" pitchFamily="34" charset="0"/>
                <a:cs typeface="Times New Roman" pitchFamily="18" charset="0"/>
              </a:rPr>
              <a:t>silver chloride (</a:t>
            </a:r>
            <a:r>
              <a:rPr lang="en-US" sz="3200" b="1" dirty="0" err="1" smtClean="0">
                <a:latin typeface="Times New Roman" pitchFamily="18" charset="0"/>
                <a:ea typeface="Calibri" pitchFamily="34" charset="0"/>
                <a:cs typeface="Times New Roman" pitchFamily="18" charset="0"/>
              </a:rPr>
              <a:t>AgCl</a:t>
            </a:r>
            <a:r>
              <a:rPr lang="en-US" sz="3200" b="1" dirty="0" smtClean="0">
                <a:latin typeface="Times New Roman" pitchFamily="18" charset="0"/>
                <a:ea typeface="Calibri" pitchFamily="34" charset="0"/>
                <a:cs typeface="Times New Roman" pitchFamily="18" charset="0"/>
              </a:rPr>
              <a:t>)</a:t>
            </a:r>
          </a:p>
          <a:p>
            <a:pPr lvl="0" fontAlgn="base">
              <a:spcBef>
                <a:spcPct val="0"/>
              </a:spcBef>
              <a:spcAft>
                <a:spcPct val="0"/>
              </a:spcAft>
              <a:tabLst>
                <a:tab pos="-400050" algn="l"/>
                <a:tab pos="171450" algn="l"/>
                <a:tab pos="400050" algn="l"/>
              </a:tabLst>
            </a:pPr>
            <a:endParaRPr lang="en-US" sz="900" b="1" dirty="0" smtClean="0">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 Copper (I) chloride </a:t>
            </a:r>
            <a:r>
              <a:rPr lang="en-US" sz="3200" dirty="0" err="1" smtClean="0">
                <a:latin typeface="Times New Roman" pitchFamily="18" charset="0"/>
                <a:ea typeface="Calibri" pitchFamily="34" charset="0"/>
                <a:cs typeface="Times New Roman" pitchFamily="18" charset="0"/>
              </a:rPr>
              <a:t>CuCl</a:t>
            </a:r>
            <a:r>
              <a:rPr lang="en-US" sz="3200" dirty="0" smtClean="0">
                <a:latin typeface="Times New Roman" pitchFamily="18" charset="0"/>
                <a:ea typeface="Calibri" pitchFamily="34" charset="0"/>
                <a:cs typeface="Times New Roman" pitchFamily="18" charset="0"/>
              </a:rPr>
              <a:t>,</a:t>
            </a:r>
          </a:p>
          <a:p>
            <a:pPr lvl="0" fontAlgn="base">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 mercury (I) chloride Hg</a:t>
            </a:r>
            <a:r>
              <a:rPr lang="en-US" sz="3200" baseline="-30000" dirty="0" smtClean="0">
                <a:latin typeface="Times New Roman" pitchFamily="18" charset="0"/>
                <a:ea typeface="Calibri" pitchFamily="34" charset="0"/>
                <a:cs typeface="Times New Roman" pitchFamily="18" charset="0"/>
              </a:rPr>
              <a:t>2</a:t>
            </a:r>
            <a:r>
              <a:rPr lang="en-US" sz="3200" dirty="0" smtClean="0">
                <a:latin typeface="Times New Roman" pitchFamily="18" charset="0"/>
                <a:ea typeface="Calibri" pitchFamily="34" charset="0"/>
                <a:cs typeface="Times New Roman" pitchFamily="18" charset="0"/>
              </a:rPr>
              <a:t>Cl</a:t>
            </a:r>
            <a:r>
              <a:rPr lang="en-US" sz="3200" baseline="-30000" dirty="0" smtClean="0">
                <a:latin typeface="Times New Roman" pitchFamily="18" charset="0"/>
                <a:ea typeface="Calibri" pitchFamily="34" charset="0"/>
                <a:cs typeface="Times New Roman" pitchFamily="18" charset="0"/>
              </a:rPr>
              <a:t>2</a:t>
            </a:r>
            <a:r>
              <a:rPr lang="en-US" sz="3200" dirty="0" smtClean="0">
                <a:latin typeface="Times New Roman" pitchFamily="18" charset="0"/>
                <a:ea typeface="Calibri" pitchFamily="34" charset="0"/>
                <a:cs typeface="Times New Roman" pitchFamily="18" charset="0"/>
              </a:rPr>
              <a:t> and</a:t>
            </a:r>
            <a:r>
              <a:rPr lang="en-US" sz="3200" baseline="-30000" dirty="0" smtClean="0">
                <a:latin typeface="Times New Roman" pitchFamily="18" charset="0"/>
                <a:ea typeface="Calibri" pitchFamily="34" charset="0"/>
                <a:cs typeface="Times New Roman" pitchFamily="18" charset="0"/>
              </a:rPr>
              <a:t> </a:t>
            </a:r>
            <a:r>
              <a:rPr lang="en-US" sz="3200" b="1" dirty="0" smtClean="0">
                <a:latin typeface="Times New Roman" pitchFamily="18" charset="0"/>
                <a:ea typeface="Calibri" pitchFamily="34" charset="0"/>
                <a:cs typeface="Times New Roman" pitchFamily="18" charset="0"/>
              </a:rPr>
              <a:t>lead (II) chloride PbCl</a:t>
            </a:r>
            <a:r>
              <a:rPr lang="en-US" sz="3200" b="1" baseline="-30000" dirty="0" smtClean="0">
                <a:latin typeface="Times New Roman" pitchFamily="18" charset="0"/>
                <a:ea typeface="Calibri" pitchFamily="34" charset="0"/>
                <a:cs typeface="Times New Roman" pitchFamily="18" charset="0"/>
              </a:rPr>
              <a:t>2</a:t>
            </a:r>
            <a:r>
              <a:rPr lang="en-US" sz="3200" b="1" dirty="0" smtClean="0">
                <a:latin typeface="Times New Roman" pitchFamily="18" charset="0"/>
                <a:ea typeface="Calibri" pitchFamily="34" charset="0"/>
                <a:cs typeface="Times New Roman" pitchFamily="18" charset="0"/>
              </a:rPr>
              <a:t> </a:t>
            </a:r>
            <a:r>
              <a:rPr lang="en-US" sz="3200" dirty="0" smtClean="0">
                <a:latin typeface="Times New Roman" pitchFamily="18" charset="0"/>
                <a:ea typeface="Calibri" pitchFamily="34" charset="0"/>
                <a:cs typeface="Times New Roman" pitchFamily="18" charset="0"/>
              </a:rPr>
              <a:t>but they </a:t>
            </a:r>
            <a:r>
              <a:rPr lang="en-US" sz="3200" b="1" dirty="0" smtClean="0">
                <a:latin typeface="Times New Roman" pitchFamily="18" charset="0"/>
                <a:ea typeface="Calibri" pitchFamily="34" charset="0"/>
                <a:cs typeface="Times New Roman" pitchFamily="18" charset="0"/>
              </a:rPr>
              <a:t>all</a:t>
            </a:r>
            <a:r>
              <a:rPr lang="en-US" sz="3200" dirty="0" smtClean="0">
                <a:latin typeface="Times New Roman" pitchFamily="18" charset="0"/>
                <a:ea typeface="Calibri" pitchFamily="34" charset="0"/>
                <a:cs typeface="Times New Roman" pitchFamily="18" charset="0"/>
              </a:rPr>
              <a:t> dissolves in </a:t>
            </a:r>
            <a:r>
              <a:rPr lang="en-US" sz="3200" b="1" dirty="0" smtClean="0">
                <a:latin typeface="Times New Roman" pitchFamily="18" charset="0"/>
                <a:ea typeface="Calibri" pitchFamily="34" charset="0"/>
                <a:cs typeface="Times New Roman" pitchFamily="18" charset="0"/>
              </a:rPr>
              <a:t>warm/hot</a:t>
            </a:r>
            <a:r>
              <a:rPr lang="en-US" sz="3200" dirty="0" smtClean="0">
                <a:latin typeface="Times New Roman" pitchFamily="18" charset="0"/>
                <a:ea typeface="Calibri" pitchFamily="34" charset="0"/>
                <a:cs typeface="Times New Roman" pitchFamily="18" charset="0"/>
              </a:rPr>
              <a:t> water.</a:t>
            </a:r>
            <a:endParaRPr lang="en-US" sz="3200" dirty="0" smtClean="0">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76</a:t>
            </a:fld>
            <a:endParaRPr lang="en-US"/>
          </a:p>
        </p:txBody>
      </p:sp>
      <p:sp>
        <p:nvSpPr>
          <p:cNvPr id="33793" name="Rectangle 1"/>
          <p:cNvSpPr>
            <a:spLocks noChangeArrowheads="1"/>
          </p:cNvSpPr>
          <p:nvPr/>
        </p:nvSpPr>
        <p:spPr bwMode="auto">
          <a:xfrm>
            <a:off x="-304800" y="381000"/>
            <a:ext cx="8534400" cy="69865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Most chlorides are very stable compounds.</a:t>
            </a:r>
          </a:p>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They do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not decompose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on gentle or strong Bunsen burner heating in a school laboratory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except Ammonium Chloride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p>
          <a:p>
            <a:pPr lvl="0" fontAlgn="base">
              <a:spcBef>
                <a:spcPct val="0"/>
              </a:spcBef>
              <a:spcAft>
                <a:spcPct val="0"/>
              </a:spcAft>
              <a:buFontTx/>
              <a:buChar char="•"/>
              <a:tabLst>
                <a:tab pos="-400050" algn="l"/>
                <a:tab pos="171450" algn="l"/>
                <a:tab pos="400050" algn="l"/>
              </a:tabLst>
            </a:pPr>
            <a:r>
              <a:rPr lang="en-US" sz="2800" b="1" u="sng" dirty="0" smtClean="0">
                <a:latin typeface="Times New Roman" pitchFamily="18" charset="0"/>
                <a:ea typeface="Calibri" pitchFamily="34" charset="0"/>
                <a:cs typeface="Times New Roman" pitchFamily="18" charset="0"/>
              </a:rPr>
              <a:t>Heating ammonium chloride</a:t>
            </a:r>
            <a:endParaRPr lang="en-US" sz="2800" dirty="0" smtClean="0">
              <a:latin typeface="Times New Roman" pitchFamily="18" charset="0"/>
              <a:ea typeface="Times New Roman" pitchFamily="18" charset="0"/>
              <a:cs typeface="Times New Roman" pitchFamily="18"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Times New Roman" pitchFamily="18" charset="0"/>
                <a:cs typeface="Times New Roman" pitchFamily="18" charset="0"/>
              </a:rPr>
              <a:t>		Place about 2g of solid ammonium chloride crystals in a clean dry boiling tube </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Times New Roman" pitchFamily="18" charset="0"/>
                <a:cs typeface="Times New Roman" pitchFamily="18" charset="0"/>
              </a:rPr>
              <a:t>Place blue and red litmus papers on the mouth of the boiling tube</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cs typeface="Times New Roman" pitchFamily="18" charset="0"/>
              </a:rPr>
              <a:t>Heat for three minute using </a:t>
            </a:r>
            <a:r>
              <a:rPr lang="en-US" sz="2800" dirty="0" err="1" smtClean="0">
                <a:latin typeface="Times New Roman" pitchFamily="18" charset="0"/>
                <a:cs typeface="Times New Roman" pitchFamily="18" charset="0"/>
              </a:rPr>
              <a:t>bunsen</a:t>
            </a:r>
            <a:r>
              <a:rPr lang="en-US" sz="2800" dirty="0" smtClean="0">
                <a:latin typeface="Times New Roman" pitchFamily="18" charset="0"/>
                <a:cs typeface="Times New Roman" pitchFamily="18" charset="0"/>
              </a:rPr>
              <a:t> flame</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Observations</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-red litmus paper turn blue-blue litmus paper remains blue</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-both blue litmus papers turn red.</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cs typeface="Times New Roman" pitchFamily="18" charset="0"/>
              </a:rPr>
              <a:t>Explanation…</a:t>
            </a:r>
            <a:endParaRPr lang="en-US" sz="28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400050" algn="l"/>
                <a:tab pos="171450" algn="l"/>
                <a:tab pos="400050" algn="l"/>
              </a:tabLst>
            </a:pPr>
            <a:endParaRPr lang="en-US" sz="2800" dirty="0" smtClean="0">
              <a:latin typeface="Times New Roman" pitchFamily="18"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77</a:t>
            </a:fld>
            <a:endParaRPr lang="en-US"/>
          </a:p>
        </p:txBody>
      </p:sp>
      <p:sp>
        <p:nvSpPr>
          <p:cNvPr id="120833" name="Rectangle 1"/>
          <p:cNvSpPr>
            <a:spLocks noChangeArrowheads="1"/>
          </p:cNvSpPr>
          <p:nvPr/>
        </p:nvSpPr>
        <p:spPr bwMode="auto">
          <a:xfrm>
            <a:off x="-76200" y="457200"/>
            <a:ext cx="8305800" cy="67403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Ammonium chloride on heating decomposes through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chemical sublimation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to ammonia and hydrogen chloride gas.</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Ammonia gas is less dense than hydrogen chloride.</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It is a </a:t>
            </a:r>
            <a:r>
              <a:rPr lang="en-US" sz="2800" b="1" dirty="0" smtClean="0">
                <a:latin typeface="Times New Roman" pitchFamily="18" charset="0"/>
                <a:ea typeface="Calibri" pitchFamily="34" charset="0"/>
                <a:cs typeface="Times New Roman" pitchFamily="18" charset="0"/>
              </a:rPr>
              <a:t>basic gas</a:t>
            </a:r>
            <a:r>
              <a:rPr lang="en-US" sz="2800" dirty="0" smtClean="0">
                <a:latin typeface="Times New Roman" pitchFamily="18" charset="0"/>
                <a:ea typeface="Calibri" pitchFamily="34" charset="0"/>
                <a:cs typeface="Times New Roman" pitchFamily="18" charset="0"/>
              </a:rPr>
              <a:t> and diffuses out faster to turn red litmus paper to blue.</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Hydrogen chloride is an </a:t>
            </a:r>
            <a:r>
              <a:rPr lang="en-US" sz="2800" b="1" dirty="0" smtClean="0">
                <a:latin typeface="Times New Roman" pitchFamily="18" charset="0"/>
                <a:ea typeface="Calibri" pitchFamily="34" charset="0"/>
                <a:cs typeface="Times New Roman" pitchFamily="18" charset="0"/>
              </a:rPr>
              <a:t>acidic gas</a:t>
            </a:r>
            <a:r>
              <a:rPr lang="en-US" sz="2800" dirty="0" smtClean="0">
                <a:latin typeface="Times New Roman" pitchFamily="18" charset="0"/>
                <a:ea typeface="Calibri" pitchFamily="34" charset="0"/>
                <a:cs typeface="Times New Roman" pitchFamily="18" charset="0"/>
              </a:rPr>
              <a:t> .It is </a:t>
            </a:r>
            <a:r>
              <a:rPr lang="en-US" sz="2800" b="1" dirty="0" smtClean="0">
                <a:latin typeface="Times New Roman" pitchFamily="18" charset="0"/>
                <a:ea typeface="Calibri" pitchFamily="34" charset="0"/>
                <a:cs typeface="Times New Roman" pitchFamily="18" charset="0"/>
              </a:rPr>
              <a:t>denser</a:t>
            </a:r>
            <a:r>
              <a:rPr lang="en-US" sz="2800" dirty="0" smtClean="0">
                <a:latin typeface="Times New Roman" pitchFamily="18" charset="0"/>
                <a:ea typeface="Calibri" pitchFamily="34" charset="0"/>
                <a:cs typeface="Times New Roman" pitchFamily="18" charset="0"/>
              </a:rPr>
              <a:t> than ammonia gas and thus diffuses </a:t>
            </a:r>
            <a:r>
              <a:rPr lang="en-US" sz="2800" b="1" dirty="0" smtClean="0">
                <a:latin typeface="Times New Roman" pitchFamily="18" charset="0"/>
                <a:ea typeface="Calibri" pitchFamily="34" charset="0"/>
                <a:cs typeface="Times New Roman" pitchFamily="18" charset="0"/>
              </a:rPr>
              <a:t>slower</a:t>
            </a:r>
            <a:r>
              <a:rPr lang="en-US" sz="2800" dirty="0" smtClean="0">
                <a:latin typeface="Times New Roman" pitchFamily="18" charset="0"/>
                <a:ea typeface="Calibri" pitchFamily="34" charset="0"/>
                <a:cs typeface="Times New Roman" pitchFamily="18" charset="0"/>
              </a:rPr>
              <a:t> than ammonia gas to turn the already both blue litmus paper to </a:t>
            </a:r>
            <a:r>
              <a:rPr lang="en-US" sz="2800" b="1" dirty="0" smtClean="0">
                <a:latin typeface="Times New Roman" pitchFamily="18" charset="0"/>
                <a:ea typeface="Calibri" pitchFamily="34" charset="0"/>
                <a:cs typeface="Times New Roman" pitchFamily="18" charset="0"/>
              </a:rPr>
              <a:t>red</a:t>
            </a:r>
            <a:r>
              <a:rPr lang="en-US" sz="2800" dirty="0" smtClean="0">
                <a:latin typeface="Times New Roman" pitchFamily="18" charset="0"/>
                <a:ea typeface="Calibri" pitchFamily="34" charset="0"/>
                <a:cs typeface="Times New Roman" pitchFamily="18" charset="0"/>
              </a:rPr>
              <a:t>.</a:t>
            </a:r>
          </a:p>
          <a:p>
            <a:pPr lvl="0" fontAlgn="base">
              <a:spcBef>
                <a:spcPct val="0"/>
              </a:spcBef>
              <a:spcAft>
                <a:spcPct val="0"/>
              </a:spcAft>
              <a:tabLst>
                <a:tab pos="-400050" algn="l"/>
                <a:tab pos="171450" algn="l"/>
                <a:tab pos="400050" algn="l"/>
                <a:tab pos="1982788" algn="l"/>
              </a:tabLst>
            </a:pPr>
            <a:r>
              <a:rPr lang="en-US" sz="2800" dirty="0" smtClean="0">
                <a:latin typeface="Times New Roman" pitchFamily="18" charset="0"/>
                <a:ea typeface="Calibri" pitchFamily="34" charset="0"/>
                <a:cs typeface="Times New Roman" pitchFamily="18" charset="0"/>
              </a:rPr>
              <a:t>Chemical equation</a:t>
            </a:r>
          </a:p>
          <a:p>
            <a:pPr lvl="0" eaLnBrk="0" fontAlgn="base" hangingPunct="0">
              <a:spcBef>
                <a:spcPct val="0"/>
              </a:spcBef>
              <a:spcAft>
                <a:spcPct val="0"/>
              </a:spcAft>
              <a:tabLst>
                <a:tab pos="-400050" algn="l"/>
                <a:tab pos="171450" algn="l"/>
                <a:tab pos="400050" algn="l"/>
                <a:tab pos="1982788" algn="l"/>
              </a:tabLst>
            </a:pPr>
            <a:r>
              <a:rPr lang="en-US" sz="2800" dirty="0" smtClean="0">
                <a:latin typeface="Times New Roman" pitchFamily="18" charset="0"/>
                <a:ea typeface="Calibri" pitchFamily="34" charset="0"/>
                <a:cs typeface="Times New Roman" pitchFamily="18" charset="0"/>
              </a:rPr>
              <a:t>	NH</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Cl(s)   -&gt;       </a:t>
            </a:r>
            <a:r>
              <a:rPr lang="en-US" sz="2800" dirty="0" err="1" smtClean="0">
                <a:latin typeface="Times New Roman" pitchFamily="18" charset="0"/>
                <a:ea typeface="Calibri" pitchFamily="34" charset="0"/>
                <a:cs typeface="Times New Roman" pitchFamily="18" charset="0"/>
              </a:rPr>
              <a:t>HCl</a:t>
            </a:r>
            <a:r>
              <a:rPr lang="en-US" sz="2800" dirty="0" smtClean="0">
                <a:latin typeface="Times New Roman" pitchFamily="18" charset="0"/>
                <a:ea typeface="Calibri" pitchFamily="34" charset="0"/>
                <a:cs typeface="Times New Roman" pitchFamily="18" charset="0"/>
              </a:rPr>
              <a:t>(g)     +      NH</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 (g)</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 pos="1982788" algn="l"/>
              </a:tabLst>
            </a:pPr>
            <a:r>
              <a:rPr lang="en-US" sz="2800" dirty="0" smtClean="0">
                <a:latin typeface="Times New Roman" pitchFamily="18" charset="0"/>
                <a:ea typeface="Calibri" pitchFamily="34" charset="0"/>
                <a:cs typeface="Times New Roman" pitchFamily="18" charset="0"/>
              </a:rPr>
              <a:t>				    (acidic gas)	  (basic/alkaline gas)</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endParaRPr lang="en-US" sz="2800" dirty="0" smtClean="0">
              <a:latin typeface="Times New Roman" pitchFamily="18" charset="0"/>
              <a:ea typeface="Calibri" pitchFamily="34" charset="0"/>
              <a:cs typeface="Times New Roman" pitchFamily="18" charset="0"/>
            </a:endParaRPr>
          </a:p>
          <a:p>
            <a:pPr lvl="0" eaLnBrk="0" fontAlgn="base" hangingPunct="0">
              <a:spcBef>
                <a:spcPct val="0"/>
              </a:spcBef>
              <a:spcAft>
                <a:spcPct val="0"/>
              </a:spcAft>
              <a:tabLst>
                <a:tab pos="-400050" algn="l"/>
                <a:tab pos="171450" algn="l"/>
                <a:tab pos="400050" algn="l"/>
              </a:tabLst>
            </a:pP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78</a:t>
            </a:fld>
            <a:endParaRPr lang="en-US"/>
          </a:p>
        </p:txBody>
      </p:sp>
      <p:sp>
        <p:nvSpPr>
          <p:cNvPr id="122881" name="Rectangle 1"/>
          <p:cNvSpPr>
            <a:spLocks noChangeArrowheads="1"/>
          </p:cNvSpPr>
          <p:nvPr/>
        </p:nvSpPr>
        <p:spPr bwMode="auto">
          <a:xfrm>
            <a:off x="533400" y="228600"/>
            <a:ext cx="82296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r>
              <a:rPr kumimoji="0" lang="en-US" sz="28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2.(a)Test for </a:t>
            </a:r>
            <a:r>
              <a:rPr kumimoji="0" lang="en-US" sz="2800" b="1" i="0" u="sng" strike="noStrike" cap="none" normalizeH="0" baseline="0" dirty="0" err="1" smtClean="0">
                <a:ln>
                  <a:noFill/>
                </a:ln>
                <a:solidFill>
                  <a:srgbClr val="FF0000"/>
                </a:solidFill>
                <a:effectLst/>
                <a:latin typeface="Times New Roman" pitchFamily="18" charset="0"/>
                <a:ea typeface="Calibri" pitchFamily="34" charset="0"/>
                <a:cs typeface="Times New Roman" pitchFamily="18" charset="0"/>
              </a:rPr>
              <a:t>Cl</a:t>
            </a:r>
            <a:r>
              <a:rPr kumimoji="0" lang="en-US" sz="2800" b="1" i="0" u="sng" strike="noStrike" cap="none" normalizeH="0" baseline="30000" dirty="0" smtClean="0">
                <a:ln>
                  <a:noFill/>
                </a:ln>
                <a:solidFill>
                  <a:srgbClr val="FF0000"/>
                </a:solidFill>
                <a:effectLst/>
                <a:latin typeface="Times New Roman" pitchFamily="18" charset="0"/>
                <a:ea typeface="Calibri" pitchFamily="34" charset="0"/>
                <a:cs typeface="Times New Roman" pitchFamily="18" charset="0"/>
              </a:rPr>
              <a:t>-</a:t>
            </a:r>
            <a:r>
              <a:rPr kumimoji="0" lang="en-US" sz="2800" b="1" i="0" u="sng"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 ions(in solid salts/compounds) </a:t>
            </a:r>
            <a:endParaRPr kumimoji="0" lang="en-US" sz="28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following experiment shows the test for the presence of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28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ions in </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solids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chloride salts.</a:t>
            </a:r>
          </a:p>
          <a:p>
            <a:pPr marL="0" marR="0" lvl="0" indent="0" algn="l" defTabSz="914400" rtl="0" eaLnBrk="0" fontAlgn="base" latinLnBrk="0" hangingPunct="0">
              <a:lnSpc>
                <a:spcPct val="100000"/>
              </a:lnSpc>
              <a:spcBef>
                <a:spcPct val="0"/>
              </a:spcBef>
              <a:spcAft>
                <a:spcPct val="0"/>
              </a:spcAft>
              <a:buClrTx/>
              <a:buSzTx/>
              <a:tabLst>
                <a:tab pos="-400050" algn="l"/>
                <a:tab pos="171450" algn="l"/>
                <a:tab pos="400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Procedure:</a:t>
            </a:r>
          </a:p>
          <a:p>
            <a:r>
              <a:rPr lang="en-US" sz="2800" dirty="0" smtClean="0">
                <a:latin typeface="Times New Roman" pitchFamily="18" charset="0"/>
                <a:cs typeface="Times New Roman" pitchFamily="18" charset="0"/>
              </a:rPr>
              <a:t>Place about 1g of sodium chloride, Zinc chloride and copper (II) chloride in separate boiling tubes.</a:t>
            </a:r>
          </a:p>
          <a:p>
            <a:r>
              <a:rPr lang="en-US" sz="2800" dirty="0" smtClean="0">
                <a:latin typeface="Times New Roman" pitchFamily="18" charset="0"/>
                <a:cs typeface="Times New Roman" pitchFamily="18" charset="0"/>
              </a:rPr>
              <a:t> Place moist blue and red litmus papers on the mouth of the test tube.</a:t>
            </a:r>
          </a:p>
          <a:p>
            <a:r>
              <a:rPr lang="en-US" sz="2800" u="sng" dirty="0" smtClean="0">
                <a:latin typeface="Times New Roman" pitchFamily="18" charset="0"/>
                <a:cs typeface="Times New Roman" pitchFamily="18" charset="0"/>
              </a:rPr>
              <a:t>Carefully</a:t>
            </a:r>
            <a:r>
              <a:rPr lang="en-US" sz="2800" dirty="0" smtClean="0">
                <a:latin typeface="Times New Roman" pitchFamily="18" charset="0"/>
                <a:cs typeface="Times New Roman" pitchFamily="18" charset="0"/>
              </a:rPr>
              <a:t>,</a:t>
            </a:r>
          </a:p>
          <a:p>
            <a:r>
              <a:rPr lang="en-US" sz="2800" dirty="0" smtClean="0">
                <a:latin typeface="Times New Roman" pitchFamily="18" charset="0"/>
                <a:cs typeface="Times New Roman" pitchFamily="18" charset="0"/>
              </a:rPr>
              <a:t> Add three drops of concentrated sulphuric (VI) acid. </a:t>
            </a:r>
          </a:p>
          <a:p>
            <a:r>
              <a:rPr lang="en-US" sz="2800" dirty="0" smtClean="0">
                <a:latin typeface="Times New Roman" pitchFamily="18" charset="0"/>
                <a:cs typeface="Times New Roman" pitchFamily="18" charset="0"/>
              </a:rPr>
              <a:t>Dip a glass rod in aqueous ammonia solution then bring it to the mouth of the boiling tube.</a:t>
            </a:r>
          </a:p>
          <a:p>
            <a:r>
              <a:rPr lang="en-US" sz="2800" dirty="0" smtClean="0">
                <a:latin typeface="Times New Roman" pitchFamily="18" charset="0"/>
                <a:cs typeface="Times New Roman" pitchFamily="18" charset="0"/>
              </a:rPr>
              <a:t> </a:t>
            </a:r>
          </a:p>
          <a:p>
            <a:pPr marL="0" marR="0" lvl="0" indent="0" algn="l" defTabSz="914400" rtl="0" eaLnBrk="0" fontAlgn="base" latinLnBrk="0" hangingPunct="0">
              <a:lnSpc>
                <a:spcPct val="100000"/>
              </a:lnSpc>
              <a:spcBef>
                <a:spcPct val="0"/>
              </a:spcBef>
              <a:spcAft>
                <a:spcPct val="0"/>
              </a:spcAft>
              <a:buClrTx/>
              <a:buSzTx/>
              <a:tabLst>
                <a:tab pos="-400050" algn="l"/>
                <a:tab pos="171450" algn="l"/>
                <a:tab pos="400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79</a:t>
            </a:fld>
            <a:endParaRPr lang="en-US"/>
          </a:p>
        </p:txBody>
      </p:sp>
      <p:graphicFrame>
        <p:nvGraphicFramePr>
          <p:cNvPr id="4" name="Table 3"/>
          <p:cNvGraphicFramePr>
            <a:graphicFrameLocks noGrp="1"/>
          </p:cNvGraphicFramePr>
          <p:nvPr/>
        </p:nvGraphicFramePr>
        <p:xfrm>
          <a:off x="381000" y="304800"/>
          <a:ext cx="8382000" cy="5532802"/>
        </p:xfrm>
        <a:graphic>
          <a:graphicData uri="http://schemas.openxmlformats.org/drawingml/2006/table">
            <a:tbl>
              <a:tblPr/>
              <a:tblGrid>
                <a:gridCol w="4258717"/>
                <a:gridCol w="4123283"/>
              </a:tblGrid>
              <a:tr h="1006522">
                <a:tc>
                  <a:txBody>
                    <a:bodyPr/>
                    <a:lstStyle/>
                    <a:p>
                      <a:pPr marL="0" marR="0">
                        <a:spcBef>
                          <a:spcPts val="0"/>
                        </a:spcBef>
                        <a:spcAft>
                          <a:spcPts val="0"/>
                        </a:spcAft>
                        <a:tabLst>
                          <a:tab pos="-400050" algn="l"/>
                          <a:tab pos="171450" algn="l"/>
                          <a:tab pos="400050" algn="l"/>
                        </a:tabLst>
                      </a:pPr>
                      <a:r>
                        <a:rPr lang="en-US" sz="3200" b="1" dirty="0">
                          <a:latin typeface="Times New Roman"/>
                          <a:ea typeface="Calibri"/>
                          <a:cs typeface="Times New Roman"/>
                        </a:rPr>
                        <a:t>observation</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r>
                        <a:rPr lang="en-US" sz="3200" b="1" dirty="0">
                          <a:latin typeface="Times New Roman"/>
                          <a:ea typeface="Calibri"/>
                          <a:cs typeface="Times New Roman"/>
                        </a:rPr>
                        <a:t>inference</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489278">
                <a:tc>
                  <a:txBody>
                    <a:bodyPr/>
                    <a:lstStyle/>
                    <a:p>
                      <a:pPr marL="0" marR="0">
                        <a:spcBef>
                          <a:spcPts val="0"/>
                        </a:spcBef>
                        <a:spcAft>
                          <a:spcPts val="0"/>
                        </a:spcAft>
                        <a:tabLst>
                          <a:tab pos="-400050" algn="l"/>
                          <a:tab pos="171450" algn="l"/>
                          <a:tab pos="400050" algn="l"/>
                        </a:tabLst>
                      </a:pPr>
                      <a:r>
                        <a:rPr lang="en-US" sz="3200" b="1" dirty="0">
                          <a:latin typeface="Times New Roman"/>
                          <a:ea typeface="Calibri"/>
                          <a:cs typeface="Times New Roman"/>
                        </a:rPr>
                        <a:t>-red litmus paper remain </a:t>
                      </a:r>
                      <a:r>
                        <a:rPr lang="en-US" sz="3200" b="1" dirty="0" smtClean="0">
                          <a:latin typeface="Times New Roman"/>
                          <a:ea typeface="Calibri"/>
                          <a:cs typeface="Times New Roman"/>
                        </a:rPr>
                        <a:t>red</a:t>
                      </a:r>
                    </a:p>
                    <a:p>
                      <a:pPr marL="0" marR="0">
                        <a:spcBef>
                          <a:spcPts val="0"/>
                        </a:spcBef>
                        <a:spcAft>
                          <a:spcPts val="0"/>
                        </a:spcAft>
                        <a:tabLst>
                          <a:tab pos="-400050" algn="l"/>
                          <a:tab pos="171450" algn="l"/>
                          <a:tab pos="400050" algn="l"/>
                        </a:tabLst>
                      </a:pPr>
                      <a:r>
                        <a:rPr lang="en-US" sz="3200" b="1" dirty="0" smtClean="0">
                          <a:latin typeface="Times New Roman"/>
                          <a:ea typeface="Calibri"/>
                          <a:cs typeface="Times New Roman"/>
                        </a:rPr>
                        <a:t>-</a:t>
                      </a:r>
                      <a:r>
                        <a:rPr lang="en-US" sz="3200" b="1" dirty="0">
                          <a:latin typeface="Times New Roman"/>
                          <a:ea typeface="Calibri"/>
                          <a:cs typeface="Times New Roman"/>
                        </a:rPr>
                        <a:t>blue litmus paper turn </a:t>
                      </a:r>
                      <a:r>
                        <a:rPr lang="en-US" sz="3200" b="1" dirty="0" smtClean="0">
                          <a:latin typeface="Times New Roman"/>
                          <a:ea typeface="Calibri"/>
                          <a:cs typeface="Times New Roman"/>
                        </a:rPr>
                        <a:t>red</a:t>
                      </a:r>
                    </a:p>
                    <a:p>
                      <a:pPr marL="0" marR="0">
                        <a:spcBef>
                          <a:spcPts val="0"/>
                        </a:spcBef>
                        <a:spcAft>
                          <a:spcPts val="0"/>
                        </a:spcAft>
                        <a:tabLst>
                          <a:tab pos="-400050" algn="l"/>
                          <a:tab pos="171450" algn="l"/>
                          <a:tab pos="400050" algn="l"/>
                        </a:tabLst>
                      </a:pPr>
                      <a:endParaRPr lang="en-US" sz="900" b="1" dirty="0" smtClean="0">
                        <a:latin typeface="Times New Roman"/>
                        <a:ea typeface="Calibri"/>
                        <a:cs typeface="Times New Roman"/>
                      </a:endParaRPr>
                    </a:p>
                    <a:p>
                      <a:pPr marL="0" marR="0">
                        <a:spcBef>
                          <a:spcPts val="0"/>
                        </a:spcBef>
                        <a:spcAft>
                          <a:spcPts val="0"/>
                        </a:spcAft>
                        <a:tabLst>
                          <a:tab pos="-400050" algn="l"/>
                          <a:tab pos="171450" algn="l"/>
                          <a:tab pos="400050" algn="l"/>
                        </a:tabLst>
                      </a:pPr>
                      <a:r>
                        <a:rPr lang="en-US" sz="3200" b="1" dirty="0" smtClean="0">
                          <a:latin typeface="Times New Roman"/>
                          <a:ea typeface="Calibri"/>
                          <a:cs typeface="Times New Roman"/>
                        </a:rPr>
                        <a:t>-</a:t>
                      </a:r>
                      <a:r>
                        <a:rPr lang="en-US" sz="3200" b="1" dirty="0">
                          <a:latin typeface="Times New Roman"/>
                          <a:ea typeface="Calibri"/>
                          <a:cs typeface="Times New Roman"/>
                        </a:rPr>
                        <a:t>vigorous effervescence/fizzing</a:t>
                      </a:r>
                      <a:endParaRPr lang="en-US" sz="3200" dirty="0">
                        <a:latin typeface="Calibri"/>
                        <a:ea typeface="Calibri"/>
                        <a:cs typeface="Times New Roman"/>
                      </a:endParaRPr>
                    </a:p>
                    <a:p>
                      <a:pPr marL="0" marR="0">
                        <a:spcBef>
                          <a:spcPts val="0"/>
                        </a:spcBef>
                        <a:spcAft>
                          <a:spcPts val="0"/>
                        </a:spcAft>
                        <a:tabLst>
                          <a:tab pos="-400050" algn="l"/>
                          <a:tab pos="171450" algn="l"/>
                          <a:tab pos="400050" algn="l"/>
                        </a:tabLst>
                      </a:pPr>
                      <a:r>
                        <a:rPr lang="en-US" sz="3200" b="1" dirty="0">
                          <a:latin typeface="Times New Roman"/>
                          <a:ea typeface="Calibri"/>
                          <a:cs typeface="Times New Roman"/>
                        </a:rPr>
                        <a:t>/</a:t>
                      </a:r>
                      <a:r>
                        <a:rPr lang="en-US" sz="3200" b="1" dirty="0" smtClean="0">
                          <a:latin typeface="Times New Roman"/>
                          <a:ea typeface="Calibri"/>
                          <a:cs typeface="Times New Roman"/>
                        </a:rPr>
                        <a:t>bubbling</a:t>
                      </a:r>
                    </a:p>
                    <a:p>
                      <a:pPr marL="0" marR="0">
                        <a:spcBef>
                          <a:spcPts val="0"/>
                        </a:spcBef>
                        <a:spcAft>
                          <a:spcPts val="0"/>
                        </a:spcAft>
                        <a:tabLst>
                          <a:tab pos="-400050" algn="l"/>
                          <a:tab pos="171450" algn="l"/>
                          <a:tab pos="400050" algn="l"/>
                        </a:tabLst>
                      </a:pPr>
                      <a:endParaRPr lang="en-US" sz="3200" b="1" dirty="0" smtClean="0">
                        <a:latin typeface="Times New Roman"/>
                        <a:ea typeface="Calibri"/>
                        <a:cs typeface="Times New Roman"/>
                      </a:endParaRPr>
                    </a:p>
                    <a:p>
                      <a:pPr marL="0" marR="0">
                        <a:spcBef>
                          <a:spcPts val="0"/>
                        </a:spcBef>
                        <a:spcAft>
                          <a:spcPts val="0"/>
                        </a:spcAft>
                        <a:tabLst>
                          <a:tab pos="-400050" algn="l"/>
                          <a:tab pos="171450" algn="l"/>
                          <a:tab pos="400050" algn="l"/>
                        </a:tabLst>
                      </a:pPr>
                      <a:r>
                        <a:rPr lang="en-US" sz="3200" b="1" dirty="0" smtClean="0">
                          <a:latin typeface="Times New Roman"/>
                          <a:ea typeface="Calibri"/>
                          <a:cs typeface="Times New Roman"/>
                        </a:rPr>
                        <a:t>-</a:t>
                      </a:r>
                      <a:r>
                        <a:rPr lang="en-US" sz="3200" b="1" dirty="0">
                          <a:latin typeface="Times New Roman"/>
                          <a:ea typeface="Calibri"/>
                          <a:cs typeface="Times New Roman"/>
                        </a:rPr>
                        <a:t>white fumes produced </a:t>
                      </a:r>
                      <a:endParaRPr lang="en-US" sz="3200" dirty="0">
                        <a:latin typeface="Calibri"/>
                        <a:ea typeface="Calibri"/>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endParaRPr lang="en-US" sz="3200" b="1" dirty="0" smtClean="0">
                        <a:latin typeface="Times New Roman"/>
                        <a:ea typeface="Calibri"/>
                        <a:cs typeface="Times New Roman"/>
                      </a:endParaRPr>
                    </a:p>
                    <a:p>
                      <a:pPr marL="0" marR="0">
                        <a:spcBef>
                          <a:spcPts val="0"/>
                        </a:spcBef>
                        <a:spcAft>
                          <a:spcPts val="0"/>
                        </a:spcAft>
                        <a:tabLst>
                          <a:tab pos="-400050" algn="l"/>
                          <a:tab pos="171450" algn="l"/>
                          <a:tab pos="400050" algn="l"/>
                        </a:tabLst>
                      </a:pPr>
                      <a:r>
                        <a:rPr lang="en-US" sz="3200" b="1" dirty="0" smtClean="0">
                          <a:latin typeface="Times New Roman"/>
                          <a:ea typeface="Calibri"/>
                          <a:cs typeface="Times New Roman"/>
                        </a:rPr>
                        <a:t>H</a:t>
                      </a:r>
                      <a:r>
                        <a:rPr lang="en-US" sz="3200" b="1" baseline="30000" dirty="0">
                          <a:latin typeface="Times New Roman"/>
                          <a:ea typeface="Calibri"/>
                          <a:cs typeface="Times New Roman"/>
                        </a:rPr>
                        <a:t>+</a:t>
                      </a:r>
                      <a:r>
                        <a:rPr lang="en-US" sz="3200" b="1" dirty="0">
                          <a:latin typeface="Times New Roman"/>
                          <a:ea typeface="Calibri"/>
                          <a:cs typeface="Times New Roman"/>
                        </a:rPr>
                        <a:t> ions </a:t>
                      </a:r>
                      <a:endParaRPr lang="en-US" sz="3200" dirty="0">
                        <a:latin typeface="Calibri"/>
                        <a:ea typeface="Calibri"/>
                        <a:cs typeface="Times New Roman"/>
                      </a:endParaRPr>
                    </a:p>
                    <a:p>
                      <a:pPr marL="0" marR="0">
                        <a:spcBef>
                          <a:spcPts val="0"/>
                        </a:spcBef>
                        <a:spcAft>
                          <a:spcPts val="0"/>
                        </a:spcAft>
                      </a:pPr>
                      <a:endParaRPr lang="en-US" sz="3200" b="1" dirty="0" smtClean="0">
                        <a:latin typeface="Times New Roman"/>
                        <a:ea typeface="Times New Roman"/>
                        <a:cs typeface="Times New Roman"/>
                      </a:endParaRPr>
                    </a:p>
                    <a:p>
                      <a:pPr marL="0" marR="0">
                        <a:spcBef>
                          <a:spcPts val="0"/>
                        </a:spcBef>
                        <a:spcAft>
                          <a:spcPts val="0"/>
                        </a:spcAft>
                      </a:pPr>
                      <a:endParaRPr lang="en-US" sz="3200" b="1" dirty="0" smtClean="0">
                        <a:latin typeface="Times New Roman"/>
                        <a:ea typeface="Times New Roman"/>
                        <a:cs typeface="Times New Roman"/>
                      </a:endParaRPr>
                    </a:p>
                    <a:p>
                      <a:pPr marL="0" marR="0">
                        <a:spcBef>
                          <a:spcPts val="0"/>
                        </a:spcBef>
                        <a:spcAft>
                          <a:spcPts val="0"/>
                        </a:spcAft>
                      </a:pPr>
                      <a:endParaRPr lang="en-US" sz="3200" b="1" dirty="0" smtClean="0">
                        <a:latin typeface="Times New Roman"/>
                        <a:ea typeface="Times New Roman"/>
                        <a:cs typeface="Times New Roman"/>
                      </a:endParaRPr>
                    </a:p>
                    <a:p>
                      <a:pPr marL="0" marR="0">
                        <a:spcBef>
                          <a:spcPts val="0"/>
                        </a:spcBef>
                        <a:spcAft>
                          <a:spcPts val="0"/>
                        </a:spcAft>
                      </a:pPr>
                      <a:r>
                        <a:rPr lang="en-US" sz="3200" b="1" dirty="0" err="1" smtClean="0">
                          <a:latin typeface="Times New Roman"/>
                          <a:ea typeface="Times New Roman"/>
                          <a:cs typeface="Times New Roman"/>
                        </a:rPr>
                        <a:t>Cl</a:t>
                      </a:r>
                      <a:r>
                        <a:rPr lang="en-US" sz="3200" b="1" baseline="30000" dirty="0" smtClean="0">
                          <a:latin typeface="Times New Roman"/>
                          <a:ea typeface="Times New Roman"/>
                          <a:cs typeface="Times New Roman"/>
                        </a:rPr>
                        <a:t>-</a:t>
                      </a:r>
                      <a:r>
                        <a:rPr lang="en-US" sz="3200" b="1" dirty="0" smtClean="0">
                          <a:latin typeface="Times New Roman"/>
                          <a:ea typeface="Times New Roman"/>
                          <a:cs typeface="Times New Roman"/>
                        </a:rPr>
                        <a:t> </a:t>
                      </a:r>
                      <a:r>
                        <a:rPr lang="en-US" sz="3200" b="1" dirty="0">
                          <a:latin typeface="Times New Roman"/>
                          <a:ea typeface="Times New Roman"/>
                          <a:cs typeface="Times New Roman"/>
                        </a:rPr>
                        <a:t>ions</a:t>
                      </a:r>
                      <a:endParaRPr lang="en-US" sz="3200" dirty="0">
                        <a:latin typeface="Times New Roman"/>
                        <a:ea typeface="Times New Roman"/>
                        <a:cs typeface="Times New Roman"/>
                      </a:endParaRPr>
                    </a:p>
                    <a:p>
                      <a:pPr marL="0" marR="0">
                        <a:spcBef>
                          <a:spcPts val="0"/>
                        </a:spcBef>
                        <a:spcAft>
                          <a:spcPts val="0"/>
                        </a:spcAft>
                      </a:pPr>
                      <a:endParaRPr lang="en-US" sz="3200" b="1" dirty="0" smtClean="0">
                        <a:latin typeface="Times New Roman"/>
                        <a:ea typeface="Times New Roman"/>
                        <a:cs typeface="Times New Roman"/>
                      </a:endParaRPr>
                    </a:p>
                    <a:p>
                      <a:pPr marL="0" marR="0">
                        <a:spcBef>
                          <a:spcPts val="0"/>
                        </a:spcBef>
                        <a:spcAft>
                          <a:spcPts val="0"/>
                        </a:spcAft>
                      </a:pPr>
                      <a:endParaRPr lang="en-US" sz="3200" b="1" dirty="0" smtClean="0">
                        <a:latin typeface="Times New Roman"/>
                        <a:ea typeface="Times New Roman"/>
                        <a:cs typeface="Times New Roman"/>
                      </a:endParaRPr>
                    </a:p>
                    <a:p>
                      <a:pPr marL="0" marR="0">
                        <a:spcBef>
                          <a:spcPts val="0"/>
                        </a:spcBef>
                        <a:spcAft>
                          <a:spcPts val="0"/>
                        </a:spcAft>
                      </a:pPr>
                      <a:r>
                        <a:rPr lang="en-US" sz="3200" b="1" dirty="0" err="1" smtClean="0">
                          <a:latin typeface="Times New Roman"/>
                          <a:ea typeface="Times New Roman"/>
                          <a:cs typeface="Times New Roman"/>
                        </a:rPr>
                        <a:t>HCl</a:t>
                      </a:r>
                      <a:r>
                        <a:rPr lang="en-US" sz="3200" b="1" dirty="0" smtClean="0">
                          <a:latin typeface="Times New Roman"/>
                          <a:ea typeface="Times New Roman"/>
                          <a:cs typeface="Times New Roman"/>
                        </a:rPr>
                        <a:t> </a:t>
                      </a:r>
                      <a:r>
                        <a:rPr lang="en-US" sz="3200" b="1" dirty="0">
                          <a:latin typeface="Times New Roman"/>
                          <a:ea typeface="Times New Roman"/>
                          <a:cs typeface="Times New Roman"/>
                        </a:rPr>
                        <a:t>gas suspected</a:t>
                      </a:r>
                      <a:endParaRPr lang="en-US" sz="3200" dirty="0">
                        <a:latin typeface="Times New Roman"/>
                        <a:ea typeface="Times New Roman"/>
                        <a:cs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cSld>
  <p:clrMapOvr>
    <a:masterClrMapping/>
  </p:clrMapOvr>
  <p:transition spd="slow" advClick="0" advTm="5000">
    <p:newsflash/>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a:t>
            </a:fld>
            <a:endParaRPr lang="en-US"/>
          </a:p>
        </p:txBody>
      </p:sp>
      <p:graphicFrame>
        <p:nvGraphicFramePr>
          <p:cNvPr id="32770" name="Object 2"/>
          <p:cNvGraphicFramePr>
            <a:graphicFrameLocks noChangeAspect="1"/>
          </p:cNvGraphicFramePr>
          <p:nvPr>
            <p:extLst>
              <p:ext uri="{D42A27DB-BD31-4B8C-83A1-F6EECF244321}">
                <p14:modId xmlns:p14="http://schemas.microsoft.com/office/powerpoint/2010/main" val="1236897378"/>
              </p:ext>
            </p:extLst>
          </p:nvPr>
        </p:nvGraphicFramePr>
        <p:xfrm>
          <a:off x="2743200" y="1295400"/>
          <a:ext cx="4267200" cy="1224501"/>
        </p:xfrm>
        <a:graphic>
          <a:graphicData uri="http://schemas.openxmlformats.org/presentationml/2006/ole">
            <mc:AlternateContent xmlns:mc="http://schemas.openxmlformats.org/markup-compatibility/2006">
              <mc:Choice xmlns:v="urn:schemas-microsoft-com:vml" Requires="v">
                <p:oleObj spid="_x0000_s32782" name="Packager Shell Object" showAsIcon="1" r:id="rId3" imgW="2921760" imgH="685800" progId="Package">
                  <p:embed/>
                </p:oleObj>
              </mc:Choice>
              <mc:Fallback>
                <p:oleObj name="Packager Shell Object" showAsIcon="1" r:id="rId3" imgW="2921760" imgH="685800" progId="Package">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743200" y="1295400"/>
                        <a:ext cx="4267200" cy="12245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1" name="Object 3"/>
          <p:cNvGraphicFramePr>
            <a:graphicFrameLocks noChangeAspect="1"/>
          </p:cNvGraphicFramePr>
          <p:nvPr/>
        </p:nvGraphicFramePr>
        <p:xfrm>
          <a:off x="2286000" y="2590800"/>
          <a:ext cx="5290461" cy="1371600"/>
        </p:xfrm>
        <a:graphic>
          <a:graphicData uri="http://schemas.openxmlformats.org/presentationml/2006/ole">
            <mc:AlternateContent xmlns:mc="http://schemas.openxmlformats.org/markup-compatibility/2006">
              <mc:Choice xmlns:v="urn:schemas-microsoft-com:vml" Requires="v">
                <p:oleObj spid="_x0000_s32783" name="Packager Shell Object" showAsIcon="1" r:id="rId5" imgW="2045160" imgH="685800" progId="Package">
                  <p:embed/>
                </p:oleObj>
              </mc:Choice>
              <mc:Fallback>
                <p:oleObj name="Packager Shell Object" showAsIcon="1" r:id="rId5" imgW="2045160" imgH="685800" progId="Package">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286000" y="2590800"/>
                        <a:ext cx="5290461" cy="1371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2" name="Object 4"/>
          <p:cNvGraphicFramePr>
            <a:graphicFrameLocks noChangeAspect="1"/>
          </p:cNvGraphicFramePr>
          <p:nvPr/>
        </p:nvGraphicFramePr>
        <p:xfrm>
          <a:off x="2971800" y="3658040"/>
          <a:ext cx="4191000" cy="1308174"/>
        </p:xfrm>
        <a:graphic>
          <a:graphicData uri="http://schemas.openxmlformats.org/presentationml/2006/ole">
            <mc:AlternateContent xmlns:mc="http://schemas.openxmlformats.org/markup-compatibility/2006">
              <mc:Choice xmlns:v="urn:schemas-microsoft-com:vml" Requires="v">
                <p:oleObj spid="_x0000_s32784" name="Packager Shell Object" showAsIcon="1" r:id="rId7" imgW="2197440" imgH="685800" progId="Package">
                  <p:embed/>
                </p:oleObj>
              </mc:Choice>
              <mc:Fallback>
                <p:oleObj name="Packager Shell Object" showAsIcon="1" r:id="rId7" imgW="2197440" imgH="685800" progId="Package">
                  <p:embed/>
                  <p:pic>
                    <p:nvPicPr>
                      <p:cNvPr id="0"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0" y="3658040"/>
                        <a:ext cx="4191000" cy="13081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32773" name="Object 5"/>
          <p:cNvGraphicFramePr>
            <a:graphicFrameLocks noChangeAspect="1"/>
          </p:cNvGraphicFramePr>
          <p:nvPr/>
        </p:nvGraphicFramePr>
        <p:xfrm>
          <a:off x="2819400" y="5105400"/>
          <a:ext cx="4648200" cy="1206745"/>
        </p:xfrm>
        <a:graphic>
          <a:graphicData uri="http://schemas.openxmlformats.org/presentationml/2006/ole">
            <mc:AlternateContent xmlns:mc="http://schemas.openxmlformats.org/markup-compatibility/2006">
              <mc:Choice xmlns:v="urn:schemas-microsoft-com:vml" Requires="v">
                <p:oleObj spid="_x0000_s32785" name="Packager Shell Object" showAsIcon="1" r:id="rId9" imgW="2642040" imgH="685800" progId="Package">
                  <p:embed/>
                </p:oleObj>
              </mc:Choice>
              <mc:Fallback>
                <p:oleObj name="Packager Shell Object" showAsIcon="1" r:id="rId9" imgW="2642040" imgH="685800" progId="Package">
                  <p:embed/>
                  <p:pic>
                    <p:nvPicPr>
                      <p:cNvPr id="0"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819400" y="5105400"/>
                        <a:ext cx="4648200" cy="12067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8" name="TextBox 7"/>
          <p:cNvSpPr txBox="1"/>
          <p:nvPr/>
        </p:nvSpPr>
        <p:spPr>
          <a:xfrm>
            <a:off x="304800" y="457200"/>
            <a:ext cx="8416086" cy="584775"/>
          </a:xfrm>
          <a:prstGeom prst="rect">
            <a:avLst/>
          </a:prstGeom>
          <a:noFill/>
        </p:spPr>
        <p:txBody>
          <a:bodyPr wrap="none" rtlCol="0">
            <a:spAutoFit/>
          </a:bodyPr>
          <a:lstStyle/>
          <a:p>
            <a:r>
              <a:rPr lang="en-US" sz="3200" dirty="0" smtClean="0">
                <a:latin typeface="Times New Roman" pitchFamily="18" charset="0"/>
                <a:cs typeface="Times New Roman" pitchFamily="18" charset="0"/>
              </a:rPr>
              <a:t>Click on each to </a:t>
            </a:r>
            <a:r>
              <a:rPr lang="en-US" sz="3200" b="1" dirty="0" smtClean="0">
                <a:solidFill>
                  <a:srgbClr val="FF0000"/>
                </a:solidFill>
                <a:latin typeface="Times New Roman" pitchFamily="18" charset="0"/>
                <a:cs typeface="Times New Roman" pitchFamily="18" charset="0"/>
              </a:rPr>
              <a:t>listen</a:t>
            </a:r>
            <a:r>
              <a:rPr lang="en-US" sz="3200" dirty="0" smtClean="0">
                <a:latin typeface="Times New Roman" pitchFamily="18" charset="0"/>
                <a:cs typeface="Times New Roman" pitchFamily="18" charset="0"/>
              </a:rPr>
              <a:t> for some more explanation</a:t>
            </a:r>
            <a:endParaRPr lang="en-US" sz="3200" dirty="0">
              <a:latin typeface="Times New Roman" pitchFamily="18" charset="0"/>
              <a:cs typeface="Times New Roman" pitchFamily="18" charset="0"/>
            </a:endParaRPr>
          </a:p>
        </p:txBody>
      </p:sp>
    </p:spTree>
  </p:cSld>
  <p:clrMapOvr>
    <a:masterClrMapping/>
  </p:clrMapOvr>
  <p:transition spd="slow" advClick="0" advTm="5000">
    <p:newsflash/>
  </p:transition>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80</a:t>
            </a:fld>
            <a:endParaRPr lang="en-US"/>
          </a:p>
        </p:txBody>
      </p:sp>
      <p:sp>
        <p:nvSpPr>
          <p:cNvPr id="31745" name="Rectangle 1"/>
          <p:cNvSpPr>
            <a:spLocks noChangeArrowheads="1"/>
          </p:cNvSpPr>
          <p:nvPr/>
        </p:nvSpPr>
        <p:spPr bwMode="auto">
          <a:xfrm>
            <a:off x="457200" y="304800"/>
            <a:ext cx="8382000" cy="75698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28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b)Explanation</a:t>
            </a: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Concentrated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sulphuric</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 acid is the less volatile mineral acid.</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It vigorously displaces chlorine in metal chlorides to evolve acidic hydrogen chloride gas fumes.</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Chemical equation</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a:t>
            </a:r>
            <a:r>
              <a:rPr lang="en-US" sz="2800" dirty="0" err="1" smtClean="0">
                <a:latin typeface="Times New Roman" pitchFamily="18" charset="0"/>
                <a:ea typeface="Calibri" pitchFamily="34" charset="0"/>
                <a:cs typeface="Times New Roman" pitchFamily="18" charset="0"/>
              </a:rPr>
              <a:t>NaCl</a:t>
            </a:r>
            <a:r>
              <a:rPr lang="en-US" sz="2800" dirty="0" smtClean="0">
                <a:latin typeface="Times New Roman" pitchFamily="18" charset="0"/>
                <a:ea typeface="Calibri" pitchFamily="34" charset="0"/>
                <a:cs typeface="Times New Roman" pitchFamily="18" charset="0"/>
              </a:rPr>
              <a:t>(s)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SO</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(l) -&gt; NaHSO</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a:t>
            </a:r>
            <a:r>
              <a:rPr lang="en-US" sz="2800" dirty="0" err="1" smtClean="0">
                <a:latin typeface="Times New Roman" pitchFamily="18" charset="0"/>
                <a:ea typeface="Calibri" pitchFamily="34" charset="0"/>
                <a:cs typeface="Times New Roman" pitchFamily="18" charset="0"/>
              </a:rPr>
              <a:t>HCl</a:t>
            </a:r>
            <a:r>
              <a:rPr lang="en-US" sz="2800" dirty="0" smtClean="0">
                <a:latin typeface="Times New Roman" pitchFamily="18" charset="0"/>
                <a:ea typeface="Calibri" pitchFamily="34" charset="0"/>
                <a:cs typeface="Times New Roman" pitchFamily="18" charset="0"/>
              </a:rPr>
              <a:t>(g)</a:t>
            </a:r>
          </a:p>
          <a:p>
            <a:pPr lvl="0" eaLnBrk="0" fontAlgn="base" hangingPunct="0">
              <a:spcBef>
                <a:spcPct val="0"/>
              </a:spcBef>
              <a:spcAft>
                <a:spcPct val="0"/>
              </a:spcAft>
              <a:tabLst>
                <a:tab pos="-400050" algn="l"/>
                <a:tab pos="171450" algn="l"/>
                <a:tab pos="400050" algn="l"/>
              </a:tabLst>
            </a:pPr>
            <a:r>
              <a:rPr lang="en-US" sz="2800" b="1"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CuCl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(s)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SO</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(l) -&gt; CuSO</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2HCl(g)</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ZnCl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(s) + H</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SO</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(l) -&gt; ZnSO</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2HCl(g)</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Hydrogen chloride and ammonia gases react and form </a:t>
            </a:r>
            <a:r>
              <a:rPr lang="en-US" sz="2800" b="1" dirty="0" smtClean="0">
                <a:latin typeface="Times New Roman" pitchFamily="18" charset="0"/>
                <a:ea typeface="Calibri" pitchFamily="34" charset="0"/>
                <a:cs typeface="Times New Roman" pitchFamily="18" charset="0"/>
              </a:rPr>
              <a:t>white fumes</a:t>
            </a:r>
            <a:r>
              <a:rPr lang="en-US" sz="2800" dirty="0" smtClean="0">
                <a:latin typeface="Times New Roman" pitchFamily="18" charset="0"/>
                <a:ea typeface="Calibri" pitchFamily="34" charset="0"/>
                <a:cs typeface="Times New Roman" pitchFamily="18" charset="0"/>
              </a:rPr>
              <a:t> of ammonium chloride that confirms presence of </a:t>
            </a:r>
            <a:r>
              <a:rPr lang="en-US" sz="2800" b="1" dirty="0" err="1" smtClean="0">
                <a:latin typeface="Times New Roman" pitchFamily="18" charset="0"/>
                <a:ea typeface="Calibri" pitchFamily="34" charset="0"/>
                <a:cs typeface="Times New Roman" pitchFamily="18" charset="0"/>
              </a:rPr>
              <a:t>Cl</a:t>
            </a:r>
            <a:r>
              <a:rPr lang="en-US" sz="2800" b="1"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 ions in the solid substance. </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Chemical equation</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NH</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(g)  +   </a:t>
            </a:r>
            <a:r>
              <a:rPr lang="en-US" sz="2800" dirty="0" err="1" smtClean="0">
                <a:latin typeface="Times New Roman" pitchFamily="18" charset="0"/>
                <a:ea typeface="Calibri" pitchFamily="34" charset="0"/>
                <a:cs typeface="Times New Roman" pitchFamily="18" charset="0"/>
              </a:rPr>
              <a:t>HCl</a:t>
            </a:r>
            <a:r>
              <a:rPr lang="en-US" sz="2800" dirty="0" smtClean="0">
                <a:latin typeface="Times New Roman" pitchFamily="18" charset="0"/>
                <a:ea typeface="Calibri" pitchFamily="34" charset="0"/>
                <a:cs typeface="Times New Roman" pitchFamily="18" charset="0"/>
              </a:rPr>
              <a:t>(g)    -&gt;   NH</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Cl(s)</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81</a:t>
            </a:fld>
            <a:endParaRPr lang="en-US"/>
          </a:p>
        </p:txBody>
      </p:sp>
      <p:sp>
        <p:nvSpPr>
          <p:cNvPr id="130049" name="Rectangle 1"/>
          <p:cNvSpPr>
            <a:spLocks noChangeArrowheads="1"/>
          </p:cNvSpPr>
          <p:nvPr/>
        </p:nvSpPr>
        <p:spPr bwMode="auto">
          <a:xfrm>
            <a:off x="228600" y="-76200"/>
            <a:ext cx="9144000" cy="64325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fontAlgn="base">
              <a:spcBef>
                <a:spcPct val="0"/>
              </a:spcBef>
              <a:spcAft>
                <a:spcPct val="0"/>
              </a:spcAft>
              <a:tabLst>
                <a:tab pos="-400050" algn="l"/>
                <a:tab pos="171450" algn="l"/>
                <a:tab pos="400050" algn="l"/>
              </a:tabLst>
            </a:pPr>
            <a:r>
              <a:rPr lang="en-US" sz="2800" b="1" u="sng" dirty="0" smtClean="0">
                <a:solidFill>
                  <a:srgbClr val="FF0000"/>
                </a:solidFill>
                <a:latin typeface="Times New Roman" pitchFamily="18" charset="0"/>
                <a:ea typeface="Calibri" pitchFamily="34" charset="0"/>
                <a:cs typeface="Times New Roman" pitchFamily="18" charset="0"/>
              </a:rPr>
              <a:t>2.(b)Test for </a:t>
            </a:r>
            <a:r>
              <a:rPr lang="en-US" sz="2800" b="1" u="sng" dirty="0" err="1" smtClean="0">
                <a:solidFill>
                  <a:srgbClr val="FF0000"/>
                </a:solidFill>
                <a:latin typeface="Times New Roman" pitchFamily="18" charset="0"/>
                <a:ea typeface="Calibri" pitchFamily="34" charset="0"/>
                <a:cs typeface="Times New Roman" pitchFamily="18" charset="0"/>
              </a:rPr>
              <a:t>Cl</a:t>
            </a:r>
            <a:r>
              <a:rPr lang="en-US" sz="2800" b="1" u="sng" baseline="30000" dirty="0" smtClean="0">
                <a:solidFill>
                  <a:srgbClr val="FF0000"/>
                </a:solidFill>
                <a:latin typeface="Times New Roman" pitchFamily="18" charset="0"/>
                <a:ea typeface="Calibri" pitchFamily="34" charset="0"/>
                <a:cs typeface="Times New Roman" pitchFamily="18" charset="0"/>
              </a:rPr>
              <a:t>-</a:t>
            </a:r>
            <a:r>
              <a:rPr lang="en-US" sz="2800" b="1" u="sng" dirty="0" smtClean="0">
                <a:solidFill>
                  <a:srgbClr val="FF0000"/>
                </a:solidFill>
                <a:latin typeface="Times New Roman" pitchFamily="18" charset="0"/>
                <a:ea typeface="Calibri" pitchFamily="34" charset="0"/>
                <a:cs typeface="Times New Roman" pitchFamily="18" charset="0"/>
              </a:rPr>
              <a:t> ions(in  aqueous salts /compounds) </a:t>
            </a:r>
            <a:endParaRPr lang="en-US" sz="2800" dirty="0" smtClean="0">
              <a:solidFill>
                <a:srgbClr val="FF0000"/>
              </a:solidFill>
              <a:latin typeface="Arial" pitchFamily="34"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endPar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tabLst>
                <a:tab pos="-400050" algn="l"/>
                <a:tab pos="171450" algn="l"/>
                <a:tab pos="40005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The following experiment shows the test for the presence of </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3200" b="0"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ions in </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solution/aqueous</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chloride salts.</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a:t>
            </a:r>
            <a:r>
              <a:rPr kumimoji="0" lang="en-US" sz="32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)Using aqueous Lead (II) nitrate(V)</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3200" i="0"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(a)Procedure:</a:t>
            </a:r>
          </a:p>
          <a:p>
            <a:pPr lvl="0" fontAlgn="base">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I. Place about 5cm3 of sodium chloride, Iron (III) chloride and copper (II) chloride in separate test /boiling tubes.</a:t>
            </a:r>
          </a:p>
          <a:p>
            <a:pPr lvl="0" fontAlgn="base">
              <a:spcBef>
                <a:spcPct val="0"/>
              </a:spcBef>
              <a:spcAft>
                <a:spcPct val="0"/>
              </a:spcAft>
              <a:tabLst>
                <a:tab pos="-400050" algn="l"/>
                <a:tab pos="171450" algn="l"/>
                <a:tab pos="400050" algn="l"/>
              </a:tabLst>
            </a:pPr>
            <a:r>
              <a:rPr lang="en-US" sz="3200" dirty="0" smtClean="0">
                <a:latin typeface="Times New Roman" pitchFamily="18" charset="0"/>
                <a:ea typeface="Calibri" pitchFamily="34" charset="0"/>
                <a:cs typeface="Times New Roman" pitchFamily="18" charset="0"/>
              </a:rPr>
              <a:t> Add four drops of Lead (II) nitrate(V) solution to each. Preserve.</a:t>
            </a:r>
            <a:endParaRPr lang="en-US" sz="32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3200" b="0" i="0" u="none" strike="noStrike" cap="none" normalizeH="0" baseline="0" dirty="0" smtClean="0">
                <a:ln>
                  <a:noFill/>
                </a:ln>
                <a:solidFill>
                  <a:schemeClr val="tx1"/>
                </a:solidFill>
                <a:effectLst/>
                <a:latin typeface="Arial" pitchFamily="34" charset="0"/>
                <a:cs typeface="Arial" pitchFamily="34" charset="0"/>
              </a:rPr>
              <a:t> </a:t>
            </a:r>
          </a:p>
        </p:txBody>
      </p:sp>
    </p:spTree>
  </p:cSld>
  <p:clrMapOvr>
    <a:masterClrMapping/>
  </p:clrMapOvr>
  <p:transition spd="slow" advClick="0" advTm="5000">
    <p:newsflash/>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82</a:t>
            </a:fld>
            <a:endParaRPr lang="en-US"/>
          </a:p>
        </p:txBody>
      </p:sp>
      <p:graphicFrame>
        <p:nvGraphicFramePr>
          <p:cNvPr id="4" name="Table 3"/>
          <p:cNvGraphicFramePr>
            <a:graphicFrameLocks noGrp="1"/>
          </p:cNvGraphicFramePr>
          <p:nvPr/>
        </p:nvGraphicFramePr>
        <p:xfrm>
          <a:off x="381000" y="457200"/>
          <a:ext cx="8305800" cy="1524000"/>
        </p:xfrm>
        <a:graphic>
          <a:graphicData uri="http://schemas.openxmlformats.org/drawingml/2006/table">
            <a:tbl>
              <a:tblPr/>
              <a:tblGrid>
                <a:gridCol w="4152900"/>
                <a:gridCol w="4152900"/>
              </a:tblGrid>
              <a:tr h="471173">
                <a:tc>
                  <a:txBody>
                    <a:bodyPr/>
                    <a:lstStyle/>
                    <a:p>
                      <a:pPr marL="0" marR="0">
                        <a:spcBef>
                          <a:spcPts val="0"/>
                        </a:spcBef>
                        <a:spcAft>
                          <a:spcPts val="0"/>
                        </a:spcAft>
                        <a:tabLst>
                          <a:tab pos="-400050" algn="l"/>
                          <a:tab pos="171450" algn="l"/>
                          <a:tab pos="400050" algn="l"/>
                        </a:tabLst>
                      </a:pPr>
                      <a:r>
                        <a:rPr lang="en-US" sz="2800" b="1" dirty="0">
                          <a:latin typeface="Times New Roman"/>
                          <a:ea typeface="Calibri"/>
                          <a:cs typeface="Times New Roman"/>
                        </a:rPr>
                        <a:t>Observation</a:t>
                      </a:r>
                      <a:endParaRPr lang="en-US" sz="280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r>
                        <a:rPr lang="en-US" sz="2800" b="1">
                          <a:latin typeface="Times New Roman"/>
                          <a:ea typeface="Calibri"/>
                          <a:cs typeface="Times New Roman"/>
                        </a:rPr>
                        <a:t>Inference</a:t>
                      </a:r>
                      <a:endParaRPr lang="en-US" sz="280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052827">
                <a:tc>
                  <a:txBody>
                    <a:bodyPr/>
                    <a:lstStyle/>
                    <a:p>
                      <a:pPr marL="0" marR="0">
                        <a:spcBef>
                          <a:spcPts val="0"/>
                        </a:spcBef>
                        <a:spcAft>
                          <a:spcPts val="0"/>
                        </a:spcAft>
                        <a:tabLst>
                          <a:tab pos="-400050" algn="l"/>
                          <a:tab pos="171450" algn="l"/>
                          <a:tab pos="400050" algn="l"/>
                        </a:tabLst>
                      </a:pPr>
                      <a:r>
                        <a:rPr lang="en-US" sz="2800" b="0" dirty="0">
                          <a:latin typeface="Times New Roman"/>
                          <a:ea typeface="Calibri"/>
                          <a:cs typeface="Times New Roman"/>
                        </a:rPr>
                        <a:t>White precipitate/</a:t>
                      </a:r>
                      <a:r>
                        <a:rPr lang="en-US" sz="2800" b="0" dirty="0" err="1">
                          <a:latin typeface="Times New Roman"/>
                          <a:ea typeface="Calibri"/>
                          <a:cs typeface="Times New Roman"/>
                        </a:rPr>
                        <a:t>ppt</a:t>
                      </a:r>
                      <a:r>
                        <a:rPr lang="en-US" sz="2800" b="0" dirty="0">
                          <a:latin typeface="Times New Roman"/>
                          <a:ea typeface="Calibri"/>
                          <a:cs typeface="Times New Roman"/>
                        </a:rPr>
                        <a:t> persist</a:t>
                      </a:r>
                      <a:endParaRPr lang="en-US" sz="2800" b="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r>
                        <a:rPr lang="en-US" sz="2800" b="0" dirty="0">
                          <a:latin typeface="Times New Roman"/>
                          <a:ea typeface="Calibri"/>
                          <a:cs typeface="Times New Roman"/>
                        </a:rPr>
                        <a:t>SO</a:t>
                      </a:r>
                      <a:r>
                        <a:rPr lang="en-US" sz="2800" b="0" baseline="-25000" dirty="0">
                          <a:latin typeface="Times New Roman"/>
                          <a:ea typeface="Calibri"/>
                          <a:cs typeface="Times New Roman"/>
                        </a:rPr>
                        <a:t>4</a:t>
                      </a:r>
                      <a:r>
                        <a:rPr lang="en-US" sz="2800" b="0" baseline="30000" dirty="0">
                          <a:latin typeface="Times New Roman"/>
                          <a:ea typeface="Calibri"/>
                          <a:cs typeface="Times New Roman"/>
                        </a:rPr>
                        <a:t>2-</a:t>
                      </a:r>
                      <a:r>
                        <a:rPr lang="en-US" sz="2800" b="0" dirty="0">
                          <a:latin typeface="Times New Roman"/>
                          <a:ea typeface="Calibri"/>
                          <a:cs typeface="Times New Roman"/>
                        </a:rPr>
                        <a:t>,  </a:t>
                      </a:r>
                      <a:r>
                        <a:rPr lang="en-US" sz="2800" b="0" dirty="0" err="1" smtClean="0">
                          <a:latin typeface="Times New Roman"/>
                          <a:ea typeface="Calibri"/>
                          <a:cs typeface="Times New Roman"/>
                        </a:rPr>
                        <a:t>Cl</a:t>
                      </a:r>
                      <a:r>
                        <a:rPr lang="en-US" sz="2800" b="0" baseline="30000" dirty="0" smtClean="0">
                          <a:latin typeface="Times New Roman"/>
                          <a:ea typeface="Calibri"/>
                          <a:cs typeface="Times New Roman"/>
                        </a:rPr>
                        <a:t>- </a:t>
                      </a:r>
                      <a:r>
                        <a:rPr lang="en-US" sz="2800" b="0" baseline="0" dirty="0" smtClean="0">
                          <a:latin typeface="Times New Roman"/>
                          <a:ea typeface="Calibri"/>
                          <a:cs typeface="Times New Roman"/>
                        </a:rPr>
                        <a:t> ,S</a:t>
                      </a:r>
                      <a:r>
                        <a:rPr lang="en-US" sz="2800" b="0" dirty="0" smtClean="0">
                          <a:latin typeface="Times New Roman"/>
                          <a:ea typeface="Calibri"/>
                          <a:cs typeface="Times New Roman"/>
                        </a:rPr>
                        <a:t>O</a:t>
                      </a:r>
                      <a:r>
                        <a:rPr lang="en-US" sz="2800" b="0" baseline="-25000" dirty="0" smtClean="0">
                          <a:latin typeface="Times New Roman"/>
                          <a:ea typeface="Calibri"/>
                          <a:cs typeface="Times New Roman"/>
                        </a:rPr>
                        <a:t>3</a:t>
                      </a:r>
                      <a:r>
                        <a:rPr lang="en-US" sz="2800" b="0" baseline="30000" dirty="0" smtClean="0">
                          <a:latin typeface="Times New Roman"/>
                          <a:ea typeface="Calibri"/>
                          <a:cs typeface="Times New Roman"/>
                        </a:rPr>
                        <a:t>2-</a:t>
                      </a:r>
                      <a:r>
                        <a:rPr lang="en-US" sz="2800" b="0" dirty="0" smtClean="0">
                          <a:latin typeface="Times New Roman"/>
                          <a:ea typeface="Calibri"/>
                          <a:cs typeface="Times New Roman"/>
                        </a:rPr>
                        <a:t>,CO</a:t>
                      </a:r>
                      <a:r>
                        <a:rPr lang="en-US" sz="2800" b="0" baseline="-25000" dirty="0" smtClean="0">
                          <a:latin typeface="Times New Roman"/>
                          <a:ea typeface="Calibri"/>
                          <a:cs typeface="Times New Roman"/>
                        </a:rPr>
                        <a:t>3</a:t>
                      </a:r>
                      <a:r>
                        <a:rPr lang="en-US" sz="2800" b="0" baseline="30000" dirty="0" smtClean="0">
                          <a:latin typeface="Times New Roman"/>
                          <a:ea typeface="Calibri"/>
                          <a:cs typeface="Times New Roman"/>
                        </a:rPr>
                        <a:t>2-</a:t>
                      </a:r>
                      <a:endParaRPr lang="en-US" sz="2800" b="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3793" name="Rectangle 1"/>
          <p:cNvSpPr>
            <a:spLocks noChangeArrowheads="1"/>
          </p:cNvSpPr>
          <p:nvPr/>
        </p:nvSpPr>
        <p:spPr bwMode="auto">
          <a:xfrm>
            <a:off x="304800" y="1981200"/>
            <a:ext cx="8458200" cy="181588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III. To the preserved sample, </a:t>
            </a:r>
            <a:r>
              <a:rPr lang="en-US" sz="2800" dirty="0" smtClean="0">
                <a:latin typeface="Times New Roman" pitchFamily="18" charset="0"/>
                <a:ea typeface="Calibri" pitchFamily="34" charset="0"/>
                <a:cs typeface="Times New Roman" pitchFamily="18" charset="0"/>
              </a:rPr>
              <a:t>add 6 drops of nitric(V)acid. Preserve.</a:t>
            </a: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endParaRPr lang="en-US" sz="2800" dirty="0" smtClean="0">
              <a:latin typeface="Times New Roman" pitchFamily="18" charset="0"/>
              <a:ea typeface="Calibri" pitchFamily="34" charset="0"/>
              <a:cs typeface="Times New Roman" pitchFamily="18" charset="0"/>
            </a:endParaRPr>
          </a:p>
        </p:txBody>
      </p:sp>
      <p:graphicFrame>
        <p:nvGraphicFramePr>
          <p:cNvPr id="6" name="Table 5"/>
          <p:cNvGraphicFramePr>
            <a:graphicFrameLocks noGrp="1"/>
          </p:cNvGraphicFramePr>
          <p:nvPr/>
        </p:nvGraphicFramePr>
        <p:xfrm>
          <a:off x="457200" y="3276600"/>
          <a:ext cx="8077200" cy="1889760"/>
        </p:xfrm>
        <a:graphic>
          <a:graphicData uri="http://schemas.openxmlformats.org/drawingml/2006/table">
            <a:tbl>
              <a:tblPr firstRow="1" bandRow="1"/>
              <a:tblGrid>
                <a:gridCol w="5586101"/>
                <a:gridCol w="2491099"/>
              </a:tblGrid>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Observation</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Inference</a:t>
                      </a:r>
                    </a:p>
                    <a:p>
                      <a:endParaRPr lang="en-US" sz="2800" dirty="0">
                        <a:latin typeface="Times New Roman" pitchFamily="18" charset="0"/>
                        <a:cs typeface="Times New Roman" pitchFamily="18" charset="0"/>
                      </a:endParaRPr>
                    </a:p>
                  </a:txBody>
                  <a:tcPr/>
                </a:tc>
              </a:tr>
              <a:tr h="75438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White precipitate/</a:t>
                      </a:r>
                      <a:r>
                        <a:rPr lang="en-US" sz="2800" dirty="0" err="1" smtClean="0">
                          <a:latin typeface="Times New Roman" pitchFamily="18" charset="0"/>
                          <a:cs typeface="Times New Roman" pitchFamily="18" charset="0"/>
                        </a:rPr>
                        <a:t>ppt</a:t>
                      </a:r>
                      <a:r>
                        <a:rPr lang="en-US" sz="2800" dirty="0" smtClean="0">
                          <a:latin typeface="Times New Roman" pitchFamily="18" charset="0"/>
                          <a:cs typeface="Times New Roman" pitchFamily="18" charset="0"/>
                        </a:rPr>
                        <a:t> persist/remains</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2800" dirty="0" smtClean="0">
                          <a:latin typeface="Times New Roman" pitchFamily="18" charset="0"/>
                          <a:cs typeface="Times New Roman" pitchFamily="18" charset="0"/>
                        </a:rPr>
                        <a:t>Cl</a:t>
                      </a:r>
                      <a:r>
                        <a:rPr lang="en-US" sz="2800" baseline="30000" dirty="0" smtClean="0">
                          <a:latin typeface="Times New Roman" pitchFamily="18" charset="0"/>
                          <a:cs typeface="Times New Roman" pitchFamily="18" charset="0"/>
                        </a:rPr>
                        <a:t>-</a:t>
                      </a:r>
                      <a:r>
                        <a:rPr lang="en-US" sz="2800" dirty="0" smtClean="0">
                          <a:latin typeface="Times New Roman" pitchFamily="18" charset="0"/>
                          <a:cs typeface="Times New Roman" pitchFamily="18" charset="0"/>
                        </a:rPr>
                        <a:t>,SO</a:t>
                      </a:r>
                      <a:r>
                        <a:rPr lang="en-US" sz="2800" baseline="-25000" dirty="0" smtClean="0">
                          <a:latin typeface="Times New Roman" pitchFamily="18" charset="0"/>
                          <a:cs typeface="Times New Roman" pitchFamily="18" charset="0"/>
                        </a:rPr>
                        <a:t>4</a:t>
                      </a:r>
                      <a:r>
                        <a:rPr lang="en-US" sz="2800" baseline="30000" dirty="0" smtClean="0">
                          <a:latin typeface="Times New Roman" pitchFamily="18" charset="0"/>
                          <a:cs typeface="Times New Roman" pitchFamily="18" charset="0"/>
                        </a:rPr>
                        <a:t>2-</a:t>
                      </a:r>
                      <a:r>
                        <a:rPr lang="en-US" sz="2800" dirty="0" smtClean="0">
                          <a:latin typeface="Times New Roman" pitchFamily="18" charset="0"/>
                          <a:cs typeface="Times New Roman" pitchFamily="18" charset="0"/>
                        </a:rPr>
                        <a:t>,</a:t>
                      </a:r>
                    </a:p>
                    <a:p>
                      <a:endParaRPr lang="en-US" sz="2800" dirty="0">
                        <a:latin typeface="Times New Roman" pitchFamily="18" charset="0"/>
                        <a:cs typeface="Times New Roman" pitchFamily="18" charset="0"/>
                      </a:endParaRPr>
                    </a:p>
                  </a:txBody>
                  <a:tcPr/>
                </a:tc>
              </a:tr>
            </a:tbl>
          </a:graphicData>
        </a:graphic>
      </p:graphicFrame>
      <p:sp>
        <p:nvSpPr>
          <p:cNvPr id="7" name="Rectangle 6"/>
          <p:cNvSpPr/>
          <p:nvPr/>
        </p:nvSpPr>
        <p:spPr>
          <a:xfrm>
            <a:off x="304800" y="4800600"/>
            <a:ext cx="8458200" cy="954107"/>
          </a:xfrm>
          <a:prstGeom prst="rect">
            <a:avLst/>
          </a:prstGeom>
        </p:spPr>
        <p:txBody>
          <a:bodyPr wrap="square">
            <a:spAutoFit/>
          </a:bodyPr>
          <a:lstStyle/>
          <a:p>
            <a:pPr lvl="0" fontAlgn="base">
              <a:spcBef>
                <a:spcPct val="0"/>
              </a:spcBef>
              <a:spcAft>
                <a:spcPct val="0"/>
              </a:spcAft>
              <a:tabLst>
                <a:tab pos="-400050" algn="l"/>
                <a:tab pos="171450" algn="l"/>
                <a:tab pos="400050" algn="l"/>
              </a:tabLst>
            </a:pPr>
            <a:endParaRPr lang="en-US" sz="2800" dirty="0" smtClean="0">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III. To the preserved sample, heat to boil</a:t>
            </a:r>
          </a:p>
        </p:txBody>
      </p:sp>
    </p:spTree>
  </p:cSld>
  <p:clrMapOvr>
    <a:masterClrMapping/>
  </p:clrMapOvr>
  <p:transition spd="slow" advClick="0" advTm="5000">
    <p:newsflash/>
  </p:transition>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83</a:t>
            </a:fld>
            <a:endParaRPr lang="en-US"/>
          </a:p>
        </p:txBody>
      </p:sp>
      <p:graphicFrame>
        <p:nvGraphicFramePr>
          <p:cNvPr id="4" name="Table 3"/>
          <p:cNvGraphicFramePr>
            <a:graphicFrameLocks noGrp="1"/>
          </p:cNvGraphicFramePr>
          <p:nvPr/>
        </p:nvGraphicFramePr>
        <p:xfrm>
          <a:off x="304800" y="304800"/>
          <a:ext cx="8382000" cy="1828800"/>
        </p:xfrm>
        <a:graphic>
          <a:graphicData uri="http://schemas.openxmlformats.org/drawingml/2006/table">
            <a:tbl>
              <a:tblPr/>
              <a:tblGrid>
                <a:gridCol w="5562600"/>
                <a:gridCol w="2819400"/>
              </a:tblGrid>
              <a:tr h="609600">
                <a:tc>
                  <a:txBody>
                    <a:bodyPr/>
                    <a:lstStyle/>
                    <a:p>
                      <a:pPr marL="0" marR="0">
                        <a:spcBef>
                          <a:spcPts val="0"/>
                        </a:spcBef>
                        <a:spcAft>
                          <a:spcPts val="0"/>
                        </a:spcAft>
                        <a:tabLst>
                          <a:tab pos="-400050" algn="l"/>
                          <a:tab pos="171450" algn="l"/>
                          <a:tab pos="400050" algn="l"/>
                        </a:tabLst>
                      </a:pPr>
                      <a:r>
                        <a:rPr lang="en-US" sz="3200" b="0" dirty="0">
                          <a:latin typeface="Times New Roman"/>
                          <a:ea typeface="Calibri"/>
                          <a:cs typeface="Times New Roman"/>
                        </a:rPr>
                        <a:t>Observation</a:t>
                      </a:r>
                      <a:endParaRPr lang="en-US" sz="3200" b="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r>
                        <a:rPr lang="en-US" sz="3200" b="0">
                          <a:latin typeface="Times New Roman"/>
                          <a:ea typeface="Calibri"/>
                          <a:cs typeface="Times New Roman"/>
                        </a:rPr>
                        <a:t>Inference</a:t>
                      </a:r>
                      <a:endParaRPr lang="en-US" sz="3200" b="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219200">
                <a:tc>
                  <a:txBody>
                    <a:bodyPr/>
                    <a:lstStyle/>
                    <a:p>
                      <a:pPr marL="0" marR="0">
                        <a:spcBef>
                          <a:spcPts val="0"/>
                        </a:spcBef>
                        <a:spcAft>
                          <a:spcPts val="0"/>
                        </a:spcAft>
                        <a:tabLst>
                          <a:tab pos="-400050" algn="l"/>
                          <a:tab pos="171450" algn="l"/>
                          <a:tab pos="400050" algn="l"/>
                        </a:tabLst>
                      </a:pPr>
                      <a:r>
                        <a:rPr lang="en-US" sz="3200" b="0" dirty="0">
                          <a:latin typeface="Times New Roman"/>
                          <a:ea typeface="Calibri"/>
                          <a:cs typeface="Times New Roman"/>
                        </a:rPr>
                        <a:t>White precipitate/</a:t>
                      </a:r>
                      <a:r>
                        <a:rPr lang="en-US" sz="3200" b="0" dirty="0" err="1">
                          <a:latin typeface="Times New Roman"/>
                          <a:ea typeface="Calibri"/>
                          <a:cs typeface="Times New Roman"/>
                        </a:rPr>
                        <a:t>ppt</a:t>
                      </a:r>
                      <a:r>
                        <a:rPr lang="en-US" sz="3200" b="0" dirty="0">
                          <a:latin typeface="Times New Roman"/>
                          <a:ea typeface="Calibri"/>
                          <a:cs typeface="Times New Roman"/>
                        </a:rPr>
                        <a:t> dissolves on boiling/warming</a:t>
                      </a:r>
                      <a:endParaRPr lang="en-US" sz="3200" b="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r>
                        <a:rPr lang="en-US" sz="3200" b="0" dirty="0" err="1">
                          <a:latin typeface="Times New Roman"/>
                          <a:ea typeface="Calibri"/>
                          <a:cs typeface="Times New Roman"/>
                        </a:rPr>
                        <a:t>Cl</a:t>
                      </a:r>
                      <a:r>
                        <a:rPr lang="en-US" sz="3200" b="0" baseline="30000" dirty="0">
                          <a:latin typeface="Times New Roman"/>
                          <a:ea typeface="Calibri"/>
                          <a:cs typeface="Times New Roman"/>
                        </a:rPr>
                        <a:t>-</a:t>
                      </a:r>
                      <a:endParaRPr lang="en-US" sz="3200" b="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32769" name="Rectangle 1"/>
          <p:cNvSpPr>
            <a:spLocks noChangeArrowheads="1"/>
          </p:cNvSpPr>
          <p:nvPr/>
        </p:nvSpPr>
        <p:spPr bwMode="auto">
          <a:xfrm>
            <a:off x="228600" y="1447800"/>
            <a:ext cx="8458200" cy="48320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28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Explanation:</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I.When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Lead(II) nitrate(V) solution is added to an unknown salt , a white precipitate/</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ppt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Lead(II)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sulphate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(VI) Lead(II) carbonate(IV) Lead(II)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sulphate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Lead(II) chloride(I) are formed.</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Ionic equation:</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Pb</a:t>
            </a:r>
            <a:r>
              <a:rPr lang="en-US" sz="2800" baseline="30000" dirty="0" smtClean="0">
                <a:latin typeface="Times New Roman" pitchFamily="18" charset="0"/>
                <a:ea typeface="Calibri" pitchFamily="34" charset="0"/>
                <a:cs typeface="Times New Roman" pitchFamily="18" charset="0"/>
              </a:rPr>
              <a:t>2+ </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SO</a:t>
            </a:r>
            <a:r>
              <a:rPr lang="en-US" sz="2800" baseline="-30000" dirty="0" smtClean="0">
                <a:latin typeface="Times New Roman" pitchFamily="18" charset="0"/>
                <a:ea typeface="Calibri" pitchFamily="34" charset="0"/>
                <a:cs typeface="Times New Roman" pitchFamily="18" charset="0"/>
              </a:rPr>
              <a:t>4</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PbSO</a:t>
            </a:r>
            <a:r>
              <a:rPr lang="en-US" sz="2800" baseline="-30000" dirty="0" smtClean="0">
                <a:latin typeface="Times New Roman" pitchFamily="18" charset="0"/>
                <a:ea typeface="Calibri" pitchFamily="34" charset="0"/>
                <a:cs typeface="Times New Roman" pitchFamily="18" charset="0"/>
              </a:rPr>
              <a:t>4</a:t>
            </a:r>
            <a:r>
              <a:rPr lang="en-US" sz="2800" dirty="0" smtClean="0">
                <a:latin typeface="Times New Roman" pitchFamily="18" charset="0"/>
                <a:ea typeface="Calibri" pitchFamily="34" charset="0"/>
                <a:cs typeface="Times New Roman" pitchFamily="18" charset="0"/>
              </a:rPr>
              <a:t>(s)</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Pb</a:t>
            </a:r>
            <a:r>
              <a:rPr lang="en-US" sz="2800" baseline="30000" dirty="0" smtClean="0">
                <a:latin typeface="Times New Roman" pitchFamily="18" charset="0"/>
                <a:ea typeface="Calibri" pitchFamily="34" charset="0"/>
                <a:cs typeface="Times New Roman" pitchFamily="18" charset="0"/>
              </a:rPr>
              <a:t>2+ </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SO</a:t>
            </a:r>
            <a:r>
              <a:rPr lang="en-US" sz="2800" baseline="-30000" dirty="0" smtClean="0">
                <a:latin typeface="Times New Roman" pitchFamily="18" charset="0"/>
                <a:ea typeface="Calibri" pitchFamily="34" charset="0"/>
                <a:cs typeface="Times New Roman" pitchFamily="18" charset="0"/>
              </a:rPr>
              <a:t>3</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PbSO</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(s)</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Pb</a:t>
            </a:r>
            <a:r>
              <a:rPr lang="en-US" sz="2800" baseline="30000" dirty="0" smtClean="0">
                <a:latin typeface="Times New Roman" pitchFamily="18" charset="0"/>
                <a:ea typeface="Calibri" pitchFamily="34" charset="0"/>
                <a:cs typeface="Times New Roman" pitchFamily="18" charset="0"/>
              </a:rPr>
              <a:t>2+ </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+CO</a:t>
            </a:r>
            <a:r>
              <a:rPr lang="en-US" sz="2800" baseline="-30000" dirty="0" smtClean="0">
                <a:latin typeface="Times New Roman" pitchFamily="18" charset="0"/>
                <a:ea typeface="Calibri" pitchFamily="34" charset="0"/>
                <a:cs typeface="Times New Roman" pitchFamily="18" charset="0"/>
              </a:rPr>
              <a:t>3</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PbCO</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(s)</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Pb</a:t>
            </a:r>
            <a:r>
              <a:rPr lang="en-US" sz="2800" baseline="30000" dirty="0" smtClean="0">
                <a:latin typeface="Times New Roman" pitchFamily="18" charset="0"/>
                <a:ea typeface="Calibri" pitchFamily="34" charset="0"/>
                <a:cs typeface="Times New Roman" pitchFamily="18" charset="0"/>
              </a:rPr>
              <a:t>2+ </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+2Cl</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PbCl</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(s)</a:t>
            </a:r>
            <a:endParaRPr lang="en-US" sz="28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40005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84</a:t>
            </a:fld>
            <a:endParaRPr lang="en-US"/>
          </a:p>
        </p:txBody>
      </p:sp>
      <p:sp>
        <p:nvSpPr>
          <p:cNvPr id="136193" name="Rectangle 1"/>
          <p:cNvSpPr>
            <a:spLocks noChangeArrowheads="1"/>
          </p:cNvSpPr>
          <p:nvPr/>
        </p:nvSpPr>
        <p:spPr bwMode="auto">
          <a:xfrm>
            <a:off x="304800" y="190173"/>
            <a:ext cx="8610600" cy="720122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901700" algn="l"/>
              </a:tabLst>
            </a:pP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II.When</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white precipitate/</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ppt</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formed is acidified with dilute nitric(V) acid, the white precipitate of Lead(II)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sulphate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(VI)  and  Lead(II) chloride(I) persist/remain while that of Lead(II) carbonate(IV) and Lead(II) </a:t>
            </a:r>
            <a:r>
              <a:rPr kumimoji="0" lang="en-US" sz="28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sulphate</a:t>
            </a: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(IV)  dissolves.</a:t>
            </a:r>
          </a:p>
          <a:p>
            <a:pPr lvl="0" fontAlgn="base">
              <a:spcBef>
                <a:spcPct val="0"/>
              </a:spcBef>
              <a:spcAft>
                <a:spcPct val="0"/>
              </a:spcAft>
              <a:tabLst>
                <a:tab pos="-400050" algn="l"/>
                <a:tab pos="171450" algn="l"/>
                <a:tab pos="901700" algn="l"/>
              </a:tabLst>
            </a:pPr>
            <a:r>
              <a:rPr lang="en-US" sz="2800" dirty="0" err="1" smtClean="0">
                <a:latin typeface="Times New Roman" pitchFamily="18" charset="0"/>
                <a:ea typeface="Calibri" pitchFamily="34" charset="0"/>
                <a:cs typeface="Times New Roman" pitchFamily="18" charset="0"/>
              </a:rPr>
              <a:t>III.On</a:t>
            </a:r>
            <a:r>
              <a:rPr lang="en-US" sz="2800" dirty="0" smtClean="0">
                <a:latin typeface="Times New Roman" pitchFamily="18" charset="0"/>
                <a:ea typeface="Calibri" pitchFamily="34" charset="0"/>
                <a:cs typeface="Times New Roman" pitchFamily="18" charset="0"/>
              </a:rPr>
              <a:t> heating /</a:t>
            </a:r>
            <a:r>
              <a:rPr lang="en-US" sz="2800" dirty="0" err="1" smtClean="0">
                <a:latin typeface="Times New Roman" pitchFamily="18" charset="0"/>
                <a:ea typeface="Calibri" pitchFamily="34" charset="0"/>
                <a:cs typeface="Times New Roman" pitchFamily="18" charset="0"/>
              </a:rPr>
              <a:t>warmingLead</a:t>
            </a:r>
            <a:r>
              <a:rPr lang="en-US" sz="2800" dirty="0" smtClean="0">
                <a:latin typeface="Times New Roman" pitchFamily="18" charset="0"/>
                <a:ea typeface="Calibri" pitchFamily="34" charset="0"/>
                <a:cs typeface="Times New Roman" pitchFamily="18" charset="0"/>
              </a:rPr>
              <a:t> (II) chloride (I) dissolves but on cooling it </a:t>
            </a:r>
            <a:r>
              <a:rPr lang="en-US" sz="2800" dirty="0" err="1" smtClean="0">
                <a:latin typeface="Times New Roman" pitchFamily="18" charset="0"/>
                <a:ea typeface="Calibri" pitchFamily="34" charset="0"/>
                <a:cs typeface="Times New Roman" pitchFamily="18" charset="0"/>
              </a:rPr>
              <a:t>recrystallizes</a:t>
            </a:r>
            <a:r>
              <a:rPr lang="en-US" sz="2800" dirty="0" smtClean="0">
                <a:latin typeface="Times New Roman" pitchFamily="18" charset="0"/>
                <a:ea typeface="Calibri" pitchFamily="34" charset="0"/>
                <a:cs typeface="Times New Roman" pitchFamily="18" charset="0"/>
              </a:rPr>
              <a:t>.</a:t>
            </a:r>
          </a:p>
          <a:p>
            <a:pPr lvl="0" eaLnBrk="0" fontAlgn="base" hangingPunct="0">
              <a:spcBef>
                <a:spcPct val="0"/>
              </a:spcBef>
              <a:spcAft>
                <a:spcPct val="0"/>
              </a:spcAft>
              <a:tabLst>
                <a:tab pos="-400050" algn="l"/>
                <a:tab pos="171450" algn="l"/>
                <a:tab pos="901700" algn="l"/>
              </a:tabLst>
            </a:pPr>
            <a:r>
              <a:rPr lang="en-US" sz="2800" dirty="0" smtClean="0">
                <a:latin typeface="Times New Roman" pitchFamily="18" charset="0"/>
                <a:ea typeface="Calibri" pitchFamily="34" charset="0"/>
                <a:cs typeface="Times New Roman" pitchFamily="18" charset="0"/>
              </a:rPr>
              <a:t>This shows the presence of </a:t>
            </a:r>
            <a:r>
              <a:rPr lang="en-US" sz="2800" b="1" dirty="0" err="1" smtClean="0">
                <a:latin typeface="Times New Roman" pitchFamily="18" charset="0"/>
                <a:ea typeface="Calibri" pitchFamily="34" charset="0"/>
                <a:cs typeface="Times New Roman" pitchFamily="18" charset="0"/>
              </a:rPr>
              <a:t>Cl</a:t>
            </a:r>
            <a:r>
              <a:rPr lang="en-US" sz="2800" b="1" baseline="30000" dirty="0" smtClean="0">
                <a:latin typeface="Times New Roman" pitchFamily="18" charset="0"/>
                <a:ea typeface="Calibri" pitchFamily="34" charset="0"/>
                <a:cs typeface="Times New Roman" pitchFamily="18" charset="0"/>
              </a:rPr>
              <a:t>- </a:t>
            </a:r>
            <a:r>
              <a:rPr lang="en-US" sz="2800" b="1" dirty="0" smtClean="0">
                <a:latin typeface="Times New Roman" pitchFamily="18" charset="0"/>
                <a:ea typeface="Calibri" pitchFamily="34" charset="0"/>
                <a:cs typeface="Times New Roman" pitchFamily="18" charset="0"/>
              </a:rPr>
              <a:t>ions</a:t>
            </a:r>
            <a:r>
              <a:rPr lang="en-US" sz="2800" dirty="0" smtClean="0">
                <a:latin typeface="Times New Roman" pitchFamily="18" charset="0"/>
                <a:ea typeface="Calibri" pitchFamily="34" charset="0"/>
                <a:cs typeface="Times New Roman" pitchFamily="18" charset="0"/>
              </a:rPr>
              <a:t> in aqueous /solutions</a:t>
            </a:r>
          </a:p>
          <a:p>
            <a:pPr lvl="0" fontAlgn="base">
              <a:spcBef>
                <a:spcPct val="0"/>
              </a:spcBef>
              <a:spcAft>
                <a:spcPct val="0"/>
              </a:spcAft>
              <a:tabLst>
                <a:tab pos="-400050" algn="l"/>
                <a:tab pos="171450" algn="l"/>
                <a:tab pos="400050" algn="l"/>
              </a:tabLst>
            </a:pPr>
            <a:endParaRPr lang="en-US" sz="900" b="1" dirty="0" smtClean="0">
              <a:latin typeface="Times New Roman" pitchFamily="18" charset="0"/>
              <a:ea typeface="Calibri" pitchFamily="34" charset="0"/>
              <a:cs typeface="Times New Roman" pitchFamily="18" charset="0"/>
            </a:endParaRPr>
          </a:p>
          <a:p>
            <a:pPr lvl="0" fontAlgn="base">
              <a:spcBef>
                <a:spcPct val="0"/>
              </a:spcBef>
              <a:spcAft>
                <a:spcPct val="0"/>
              </a:spcAft>
              <a:tabLst>
                <a:tab pos="-400050" algn="l"/>
                <a:tab pos="171450" algn="l"/>
                <a:tab pos="400050" algn="l"/>
              </a:tabLst>
            </a:pPr>
            <a:r>
              <a:rPr lang="en-US" sz="2800" b="1" dirty="0" smtClean="0">
                <a:latin typeface="Times New Roman" pitchFamily="18" charset="0"/>
                <a:ea typeface="Calibri" pitchFamily="34" charset="0"/>
                <a:cs typeface="Times New Roman" pitchFamily="18" charset="0"/>
              </a:rPr>
              <a:t>(ii)Using aqueous silver(I)nitrate(V)</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b="1" dirty="0" smtClean="0">
                <a:latin typeface="Times New Roman" pitchFamily="18" charset="0"/>
                <a:ea typeface="Calibri" pitchFamily="34" charset="0"/>
                <a:cs typeface="Times New Roman" pitchFamily="18" charset="0"/>
              </a:rPr>
              <a:t>Procedure</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err="1" smtClean="0">
                <a:latin typeface="Times New Roman" pitchFamily="18" charset="0"/>
                <a:ea typeface="Calibri" pitchFamily="34" charset="0"/>
                <a:cs typeface="Times New Roman" pitchFamily="18" charset="0"/>
              </a:rPr>
              <a:t>I.Place</a:t>
            </a:r>
            <a:r>
              <a:rPr lang="en-US" sz="2800" dirty="0" smtClean="0">
                <a:latin typeface="Times New Roman" pitchFamily="18" charset="0"/>
                <a:ea typeface="Calibri" pitchFamily="34" charset="0"/>
                <a:cs typeface="Times New Roman" pitchFamily="18" charset="0"/>
              </a:rPr>
              <a:t> about 5cm3 of sodium chloride, Iron (III) chloride and copper (II) chloride in separate boiling tubes.</a:t>
            </a: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Add four drops of  silver(I) nitrate(V) solution to each. </a:t>
            </a:r>
            <a:r>
              <a:rPr lang="en-US" sz="2800" b="1" dirty="0" smtClean="0">
                <a:latin typeface="Times New Roman" pitchFamily="18" charset="0"/>
                <a:ea typeface="Calibri" pitchFamily="34" charset="0"/>
                <a:cs typeface="Times New Roman" pitchFamily="18" charset="0"/>
              </a:rPr>
              <a:t>Preserve.</a:t>
            </a:r>
            <a:endParaRPr lang="en-US" sz="2800" b="1"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901700" algn="l"/>
              </a:tabLst>
            </a:pPr>
            <a:endPar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901700" algn="l"/>
              </a:tabLst>
            </a:pP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85</a:t>
            </a:fld>
            <a:endParaRPr lang="en-US"/>
          </a:p>
        </p:txBody>
      </p:sp>
      <p:graphicFrame>
        <p:nvGraphicFramePr>
          <p:cNvPr id="4" name="Table 3"/>
          <p:cNvGraphicFramePr>
            <a:graphicFrameLocks noGrp="1"/>
          </p:cNvGraphicFramePr>
          <p:nvPr/>
        </p:nvGraphicFramePr>
        <p:xfrm>
          <a:off x="381000" y="1524000"/>
          <a:ext cx="8153400" cy="1242907"/>
        </p:xfrm>
        <a:graphic>
          <a:graphicData uri="http://schemas.openxmlformats.org/drawingml/2006/table">
            <a:tbl>
              <a:tblPr/>
              <a:tblGrid>
                <a:gridCol w="5114406"/>
                <a:gridCol w="3038994"/>
              </a:tblGrid>
              <a:tr h="408093">
                <a:tc>
                  <a:txBody>
                    <a:bodyPr/>
                    <a:lstStyle/>
                    <a:p>
                      <a:pPr marL="0" marR="0">
                        <a:spcBef>
                          <a:spcPts val="0"/>
                        </a:spcBef>
                        <a:spcAft>
                          <a:spcPts val="0"/>
                        </a:spcAft>
                        <a:tabLst>
                          <a:tab pos="-400050" algn="l"/>
                          <a:tab pos="171450" algn="l"/>
                          <a:tab pos="400050" algn="l"/>
                        </a:tabLst>
                      </a:pPr>
                      <a:r>
                        <a:rPr lang="en-US" sz="2800" b="1" dirty="0">
                          <a:latin typeface="Times New Roman"/>
                          <a:ea typeface="Calibri"/>
                          <a:cs typeface="Times New Roman"/>
                        </a:rPr>
                        <a:t>Observation</a:t>
                      </a:r>
                      <a:endParaRPr lang="en-US" sz="280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r>
                        <a:rPr lang="en-US" sz="2800" b="1" dirty="0">
                          <a:latin typeface="Times New Roman"/>
                          <a:ea typeface="Calibri"/>
                          <a:cs typeface="Times New Roman"/>
                        </a:rPr>
                        <a:t>Inference</a:t>
                      </a:r>
                      <a:endParaRPr lang="en-US" sz="280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16187">
                <a:tc>
                  <a:txBody>
                    <a:bodyPr/>
                    <a:lstStyle/>
                    <a:p>
                      <a:pPr marL="0" marR="0">
                        <a:spcBef>
                          <a:spcPts val="0"/>
                        </a:spcBef>
                        <a:spcAft>
                          <a:spcPts val="0"/>
                        </a:spcAft>
                        <a:tabLst>
                          <a:tab pos="-400050" algn="l"/>
                          <a:tab pos="171450" algn="l"/>
                          <a:tab pos="400050" algn="l"/>
                        </a:tabLst>
                      </a:pPr>
                      <a:r>
                        <a:rPr lang="en-US" sz="2800" b="1" dirty="0">
                          <a:latin typeface="Times New Roman"/>
                          <a:ea typeface="Calibri"/>
                          <a:cs typeface="Times New Roman"/>
                        </a:rPr>
                        <a:t>White precipitate/</a:t>
                      </a:r>
                      <a:r>
                        <a:rPr lang="en-US" sz="2800" b="1" dirty="0" err="1">
                          <a:latin typeface="Times New Roman"/>
                          <a:ea typeface="Calibri"/>
                          <a:cs typeface="Times New Roman"/>
                        </a:rPr>
                        <a:t>ppt</a:t>
                      </a:r>
                      <a:r>
                        <a:rPr lang="en-US" sz="2800" b="1" dirty="0">
                          <a:latin typeface="Times New Roman"/>
                          <a:ea typeface="Calibri"/>
                          <a:cs typeface="Times New Roman"/>
                        </a:rPr>
                        <a:t> persist</a:t>
                      </a:r>
                      <a:endParaRPr lang="en-US" sz="280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tabLst>
                          <a:tab pos="-400050" algn="l"/>
                          <a:tab pos="171450" algn="l"/>
                          <a:tab pos="400050" algn="l"/>
                        </a:tabLst>
                      </a:pPr>
                      <a:r>
                        <a:rPr lang="en-US" sz="2800" b="1" dirty="0" err="1">
                          <a:latin typeface="Times New Roman"/>
                          <a:ea typeface="Calibri"/>
                          <a:cs typeface="Times New Roman"/>
                        </a:rPr>
                        <a:t>Cl</a:t>
                      </a:r>
                      <a:r>
                        <a:rPr lang="en-US" sz="2800" b="1" baseline="30000" dirty="0">
                          <a:latin typeface="Times New Roman"/>
                          <a:ea typeface="Calibri"/>
                          <a:cs typeface="Times New Roman"/>
                        </a:rPr>
                        <a:t>-</a:t>
                      </a:r>
                      <a:endParaRPr lang="en-US" sz="2800" dirty="0">
                        <a:latin typeface="Calibri"/>
                        <a:ea typeface="Calibri"/>
                        <a:cs typeface="Times New Roman"/>
                      </a:endParaRPr>
                    </a:p>
                  </a:txBody>
                  <a:tcPr marL="68112" marR="68112"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139265" name="Rectangle 1"/>
          <p:cNvSpPr>
            <a:spLocks noChangeArrowheads="1"/>
          </p:cNvSpPr>
          <p:nvPr/>
        </p:nvSpPr>
        <p:spPr bwMode="auto">
          <a:xfrm>
            <a:off x="381000" y="457200"/>
            <a:ext cx="82296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400050" algn="l"/>
              </a:tabLst>
            </a:pPr>
            <a:r>
              <a:rPr kumimoji="0" lang="en-US" sz="28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To the preserved sample, add six drops of nitric (V) acid. Preserve.</a:t>
            </a:r>
            <a:endParaRPr kumimoji="0" lang="en-US"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Rectangle 5"/>
          <p:cNvSpPr/>
          <p:nvPr/>
        </p:nvSpPr>
        <p:spPr>
          <a:xfrm>
            <a:off x="304800" y="2819400"/>
            <a:ext cx="8534400" cy="3539430"/>
          </a:xfrm>
          <a:prstGeom prst="rect">
            <a:avLst/>
          </a:prstGeom>
        </p:spPr>
        <p:txBody>
          <a:bodyPr wrap="square">
            <a:spAutoFit/>
          </a:bodyPr>
          <a:lstStyle/>
          <a:p>
            <a:pPr lvl="0" fontAlgn="base">
              <a:spcBef>
                <a:spcPct val="0"/>
              </a:spcBef>
              <a:spcAft>
                <a:spcPct val="0"/>
              </a:spcAft>
              <a:tabLst>
                <a:tab pos="-400050" algn="l"/>
                <a:tab pos="171450" algn="l"/>
                <a:tab pos="400050" algn="l"/>
              </a:tabLst>
            </a:pPr>
            <a:r>
              <a:rPr lang="en-US" sz="2800" b="1" dirty="0" smtClean="0">
                <a:latin typeface="Times New Roman" pitchFamily="18" charset="0"/>
                <a:ea typeface="Calibri" pitchFamily="34" charset="0"/>
                <a:cs typeface="Times New Roman" pitchFamily="18" charset="0"/>
              </a:rPr>
              <a:t>Explanation:</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err="1" smtClean="0">
                <a:latin typeface="Times New Roman" pitchFamily="18" charset="0"/>
                <a:ea typeface="Calibri" pitchFamily="34" charset="0"/>
                <a:cs typeface="Times New Roman" pitchFamily="18" charset="0"/>
              </a:rPr>
              <a:t>I.When</a:t>
            </a:r>
            <a:r>
              <a:rPr lang="en-US" sz="2800" dirty="0" smtClean="0">
                <a:latin typeface="Times New Roman" pitchFamily="18" charset="0"/>
                <a:ea typeface="Calibri" pitchFamily="34" charset="0"/>
                <a:cs typeface="Times New Roman" pitchFamily="18" charset="0"/>
              </a:rPr>
              <a:t> silver(I) nitrate(V) solution is added to an unknown salt , a white precipitate/</a:t>
            </a:r>
            <a:r>
              <a:rPr lang="en-US" sz="2800" dirty="0" err="1" smtClean="0">
                <a:latin typeface="Times New Roman" pitchFamily="18" charset="0"/>
                <a:ea typeface="Calibri" pitchFamily="34" charset="0"/>
                <a:cs typeface="Times New Roman" pitchFamily="18" charset="0"/>
              </a:rPr>
              <a:t>ppt</a:t>
            </a:r>
            <a:r>
              <a:rPr lang="en-US" sz="2800" dirty="0" smtClean="0">
                <a:latin typeface="Times New Roman" pitchFamily="18" charset="0"/>
                <a:ea typeface="Calibri" pitchFamily="34" charset="0"/>
                <a:cs typeface="Times New Roman" pitchFamily="18" charset="0"/>
              </a:rPr>
              <a:t> of  silver(I) carbonate(IV) and silver(I) chloride(I) are formed.</a:t>
            </a:r>
          </a:p>
          <a:p>
            <a:pPr lvl="0" eaLnBrk="0" fontAlgn="base" hangingPunct="0">
              <a:spcBef>
                <a:spcPct val="0"/>
              </a:spcBef>
              <a:spcAft>
                <a:spcPct val="0"/>
              </a:spcAft>
              <a:tabLst>
                <a:tab pos="-400050" algn="l"/>
                <a:tab pos="171450" algn="l"/>
                <a:tab pos="400050" algn="l"/>
              </a:tabLst>
            </a:pPr>
            <a:r>
              <a:rPr lang="en-US" sz="2800" b="1" dirty="0" smtClean="0">
                <a:latin typeface="Times New Roman" pitchFamily="18" charset="0"/>
                <a:ea typeface="Calibri" pitchFamily="34" charset="0"/>
                <a:cs typeface="Times New Roman" pitchFamily="18" charset="0"/>
              </a:rPr>
              <a:t>Ionic equation:</a:t>
            </a:r>
          </a:p>
          <a:p>
            <a:pPr lvl="0" fontAlgn="base">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2Ag</a:t>
            </a:r>
            <a:r>
              <a:rPr lang="en-US" sz="2800" baseline="300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CO</a:t>
            </a:r>
            <a:r>
              <a:rPr lang="en-US" sz="2800" baseline="-30000" dirty="0" smtClean="0">
                <a:latin typeface="Times New Roman" pitchFamily="18" charset="0"/>
                <a:ea typeface="Calibri" pitchFamily="34" charset="0"/>
                <a:cs typeface="Times New Roman" pitchFamily="18" charset="0"/>
              </a:rPr>
              <a:t>3</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 Ag</a:t>
            </a:r>
            <a:r>
              <a:rPr lang="en-US" sz="2800" baseline="-30000" dirty="0" smtClean="0">
                <a:latin typeface="Times New Roman" pitchFamily="18" charset="0"/>
                <a:ea typeface="Calibri" pitchFamily="34" charset="0"/>
                <a:cs typeface="Times New Roman" pitchFamily="18" charset="0"/>
              </a:rPr>
              <a:t>2</a:t>
            </a:r>
            <a:r>
              <a:rPr lang="en-US" sz="2800" dirty="0" smtClean="0">
                <a:latin typeface="Times New Roman" pitchFamily="18" charset="0"/>
                <a:ea typeface="Calibri" pitchFamily="34" charset="0"/>
                <a:cs typeface="Times New Roman" pitchFamily="18" charset="0"/>
              </a:rPr>
              <a:t>CO</a:t>
            </a:r>
            <a:r>
              <a:rPr lang="en-US" sz="2800" baseline="-30000" dirty="0" smtClean="0">
                <a:latin typeface="Times New Roman" pitchFamily="18" charset="0"/>
                <a:ea typeface="Calibri" pitchFamily="34" charset="0"/>
                <a:cs typeface="Times New Roman" pitchFamily="18" charset="0"/>
              </a:rPr>
              <a:t>3</a:t>
            </a:r>
            <a:r>
              <a:rPr lang="en-US" sz="2800" dirty="0" smtClean="0">
                <a:latin typeface="Times New Roman" pitchFamily="18" charset="0"/>
                <a:ea typeface="Calibri" pitchFamily="34" charset="0"/>
                <a:cs typeface="Times New Roman" pitchFamily="18" charset="0"/>
              </a:rPr>
              <a:t>(s)</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r>
              <a:rPr lang="en-US" sz="2800" dirty="0" smtClean="0">
                <a:latin typeface="Times New Roman" pitchFamily="18" charset="0"/>
                <a:ea typeface="Calibri" pitchFamily="34" charset="0"/>
                <a:cs typeface="Times New Roman" pitchFamily="18" charset="0"/>
              </a:rPr>
              <a:t>	Ag</a:t>
            </a:r>
            <a:r>
              <a:rPr lang="en-US" sz="2800" baseline="30000" dirty="0" smtClean="0">
                <a:latin typeface="Times New Roman" pitchFamily="18" charset="0"/>
                <a:ea typeface="Calibri" pitchFamily="34" charset="0"/>
                <a:cs typeface="Times New Roman" pitchFamily="18" charset="0"/>
              </a:rPr>
              <a:t>+ </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  </a:t>
            </a:r>
            <a:r>
              <a:rPr lang="en-US" sz="2800" dirty="0" err="1" smtClean="0">
                <a:latin typeface="Times New Roman" pitchFamily="18" charset="0"/>
                <a:ea typeface="Calibri" pitchFamily="34" charset="0"/>
                <a:cs typeface="Times New Roman" pitchFamily="18" charset="0"/>
              </a:rPr>
              <a:t>Cl</a:t>
            </a:r>
            <a:r>
              <a:rPr lang="en-US" sz="2800" baseline="30000" dirty="0" smtClean="0">
                <a:latin typeface="Times New Roman" pitchFamily="18" charset="0"/>
                <a:ea typeface="Calibri" pitchFamily="34" charset="0"/>
                <a:cs typeface="Times New Roman" pitchFamily="18" charset="0"/>
              </a:rPr>
              <a:t>-</a:t>
            </a:r>
            <a:r>
              <a:rPr lang="en-US" sz="2800" dirty="0" smtClean="0">
                <a:latin typeface="Times New Roman" pitchFamily="18" charset="0"/>
                <a:ea typeface="Calibri" pitchFamily="34" charset="0"/>
                <a:cs typeface="Times New Roman" pitchFamily="18" charset="0"/>
              </a:rPr>
              <a:t>(</a:t>
            </a:r>
            <a:r>
              <a:rPr lang="en-US" sz="2800" dirty="0" err="1" smtClean="0">
                <a:latin typeface="Times New Roman" pitchFamily="18" charset="0"/>
                <a:ea typeface="Calibri" pitchFamily="34" charset="0"/>
                <a:cs typeface="Times New Roman" pitchFamily="18" charset="0"/>
              </a:rPr>
              <a:t>aq</a:t>
            </a:r>
            <a:r>
              <a:rPr lang="en-US" sz="2800" dirty="0" smtClean="0">
                <a:latin typeface="Times New Roman" pitchFamily="18" charset="0"/>
                <a:ea typeface="Calibri" pitchFamily="34" charset="0"/>
                <a:cs typeface="Times New Roman" pitchFamily="18" charset="0"/>
              </a:rPr>
              <a:t>)            -&gt;</a:t>
            </a:r>
            <a:r>
              <a:rPr lang="en-US" sz="2800" dirty="0" err="1" smtClean="0">
                <a:latin typeface="Times New Roman" pitchFamily="18" charset="0"/>
                <a:ea typeface="Calibri" pitchFamily="34" charset="0"/>
                <a:cs typeface="Times New Roman" pitchFamily="18" charset="0"/>
              </a:rPr>
              <a:t>AgCl</a:t>
            </a:r>
            <a:r>
              <a:rPr lang="en-US" sz="2800" dirty="0" smtClean="0">
                <a:latin typeface="Times New Roman" pitchFamily="18" charset="0"/>
                <a:ea typeface="Calibri" pitchFamily="34" charset="0"/>
                <a:cs typeface="Times New Roman" pitchFamily="18" charset="0"/>
              </a:rPr>
              <a:t>(s)</a:t>
            </a:r>
            <a:endParaRPr lang="en-US" sz="2800" dirty="0" smtClean="0">
              <a:latin typeface="Arial" pitchFamily="34" charset="0"/>
              <a:cs typeface="Arial" pitchFamily="34" charset="0"/>
            </a:endParaRPr>
          </a:p>
          <a:p>
            <a:pPr lvl="0" eaLnBrk="0" fontAlgn="base" hangingPunct="0">
              <a:spcBef>
                <a:spcPct val="0"/>
              </a:spcBef>
              <a:spcAft>
                <a:spcPct val="0"/>
              </a:spcAft>
              <a:tabLst>
                <a:tab pos="-400050" algn="l"/>
                <a:tab pos="171450" algn="l"/>
                <a:tab pos="400050" algn="l"/>
              </a:tabLst>
            </a:pPr>
            <a:endParaRPr lang="en-US" sz="2800" b="1" dirty="0" smtClean="0">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86</a:t>
            </a:fld>
            <a:endParaRPr lang="en-US"/>
          </a:p>
        </p:txBody>
      </p:sp>
      <p:sp>
        <p:nvSpPr>
          <p:cNvPr id="142337" name="Rectangle 1"/>
          <p:cNvSpPr>
            <a:spLocks noChangeArrowheads="1"/>
          </p:cNvSpPr>
          <p:nvPr/>
        </p:nvSpPr>
        <p:spPr bwMode="auto">
          <a:xfrm>
            <a:off x="457200" y="701457"/>
            <a:ext cx="8229600" cy="403187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901700" algn="l"/>
              </a:tabLst>
            </a:pP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II.When</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the white precipitate/</a:t>
            </a:r>
            <a:r>
              <a:rPr kumimoji="0" lang="en-US" sz="3200" b="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ppt</a:t>
            </a: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formed is acidified with dilute nitric (V) acid, the white precipitate of silver (I) chloride (I) persist/remain.</a:t>
            </a:r>
          </a:p>
          <a:p>
            <a:pPr marL="0" marR="0" lvl="0" indent="0" algn="l" defTabSz="914400" rtl="0" eaLnBrk="1" fontAlgn="base" latinLnBrk="0" hangingPunct="1">
              <a:lnSpc>
                <a:spcPct val="100000"/>
              </a:lnSpc>
              <a:spcBef>
                <a:spcPct val="0"/>
              </a:spcBef>
              <a:spcAft>
                <a:spcPct val="0"/>
              </a:spcAft>
              <a:buClrTx/>
              <a:buSzTx/>
              <a:buFontTx/>
              <a:buNone/>
              <a:tabLst>
                <a:tab pos="-400050" algn="l"/>
                <a:tab pos="171450" algn="l"/>
                <a:tab pos="901700" algn="l"/>
              </a:tabLst>
            </a:pP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This shows the presence of </a:t>
            </a:r>
            <a:r>
              <a:rPr kumimoji="0" lang="en-US" sz="3200" b="1"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Cl</a:t>
            </a:r>
            <a:r>
              <a:rPr kumimoji="0" lang="en-US" sz="3200" b="1" i="0" u="none" strike="noStrike" cap="none" normalizeH="0" baseline="30000" dirty="0" smtClean="0">
                <a:ln>
                  <a:noFill/>
                </a:ln>
                <a:solidFill>
                  <a:schemeClr val="tx1"/>
                </a:solidFill>
                <a:effectLst/>
                <a:latin typeface="Times New Roman" pitchFamily="18" charset="0"/>
                <a:ea typeface="Calibri" pitchFamily="34" charset="0"/>
                <a:cs typeface="Times New Roman" pitchFamily="18" charset="0"/>
              </a:rPr>
              <a:t>-</a:t>
            </a:r>
            <a:r>
              <a:rPr kumimoji="0" lang="en-US" sz="32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ions in aqueous solutions.</a:t>
            </a:r>
          </a:p>
          <a:p>
            <a:pPr marL="0" marR="0" lvl="0" indent="0" algn="l" defTabSz="914400" rtl="0" eaLnBrk="0" fontAlgn="base" latinLnBrk="0" hangingPunct="0">
              <a:lnSpc>
                <a:spcPct val="100000"/>
              </a:lnSpc>
              <a:spcBef>
                <a:spcPct val="0"/>
              </a:spcBef>
              <a:spcAft>
                <a:spcPct val="0"/>
              </a:spcAft>
              <a:buClrTx/>
              <a:buSzTx/>
              <a:buFontTx/>
              <a:buNone/>
              <a:tabLst>
                <a:tab pos="-400050" algn="l"/>
                <a:tab pos="171450" algn="l"/>
                <a:tab pos="901700" algn="l"/>
              </a:tabLst>
            </a:pPr>
            <a:r>
              <a:rPr kumimoji="0" lang="en-US" sz="3200" b="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Silver (I) carbonate (IV) dissolves when reacted with nitric (V) acid.</a:t>
            </a:r>
            <a:endParaRPr kumimoji="0" lang="en-US" sz="3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87</a:t>
            </a:fld>
            <a:endParaRPr lang="en-US"/>
          </a:p>
        </p:txBody>
      </p:sp>
      <p:pic>
        <p:nvPicPr>
          <p:cNvPr id="68613" name="Picture 5"/>
          <p:cNvPicPr>
            <a:picLocks noChangeAspect="1" noChangeArrowheads="1"/>
          </p:cNvPicPr>
          <p:nvPr/>
        </p:nvPicPr>
        <p:blipFill>
          <a:blip r:embed="rId2"/>
          <a:srcRect/>
          <a:stretch>
            <a:fillRect/>
          </a:stretch>
        </p:blipFill>
        <p:spPr bwMode="auto">
          <a:xfrm>
            <a:off x="0" y="0"/>
            <a:ext cx="9144000" cy="6858000"/>
          </a:xfrm>
          <a:prstGeom prst="rect">
            <a:avLst/>
          </a:prstGeom>
          <a:noFill/>
          <a:ln w="9525">
            <a:noFill/>
            <a:miter lim="800000"/>
            <a:headEnd/>
            <a:tailEnd/>
          </a:ln>
          <a:effectLst/>
        </p:spPr>
      </p:pic>
    </p:spTree>
  </p:cSld>
  <p:clrMapOvr>
    <a:masterClrMapping/>
  </p:clrMapOvr>
  <p:transition spd="slow" advClick="0" advTm="5000">
    <p:newsflash/>
  </p:transition>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 name="Rectangle 1"/>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7" name="Rectangle 3"/>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8" name="Rectangle 4"/>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29" name="Rectangle 5"/>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30" name="Rectangle 6"/>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10" name="Footer Placeholder 9"/>
          <p:cNvSpPr>
            <a:spLocks noGrp="1"/>
          </p:cNvSpPr>
          <p:nvPr>
            <p:ph type="ftr" sz="quarter" idx="11"/>
          </p:nvPr>
        </p:nvSpPr>
        <p:spPr/>
        <p:txBody>
          <a:bodyPr/>
          <a:lstStyle/>
          <a:p>
            <a:r>
              <a:rPr lang="en-US" smtClean="0"/>
              <a:t>jgthungu@gmail.com</a:t>
            </a:r>
            <a:endParaRPr lang="en-US"/>
          </a:p>
        </p:txBody>
      </p:sp>
      <p:sp>
        <p:nvSpPr>
          <p:cNvPr id="9" name="Slide Number Placeholder 8"/>
          <p:cNvSpPr>
            <a:spLocks noGrp="1"/>
          </p:cNvSpPr>
          <p:nvPr>
            <p:ph type="sldNum" sz="quarter" idx="12"/>
          </p:nvPr>
        </p:nvSpPr>
        <p:spPr/>
        <p:txBody>
          <a:bodyPr/>
          <a:lstStyle/>
          <a:p>
            <a:fld id="{9C2E1672-74BA-4F42-9F5D-F7B96492EE4F}" type="slidenum">
              <a:rPr lang="en-US" smtClean="0"/>
              <a:pPr/>
              <a:t>88</a:t>
            </a:fld>
            <a:endParaRPr lang="en-US"/>
          </a:p>
        </p:txBody>
      </p:sp>
      <p:grpSp>
        <p:nvGrpSpPr>
          <p:cNvPr id="2" name="Group 1"/>
          <p:cNvGrpSpPr>
            <a:grpSpLocks/>
          </p:cNvGrpSpPr>
          <p:nvPr/>
        </p:nvGrpSpPr>
        <p:grpSpPr bwMode="auto">
          <a:xfrm>
            <a:off x="304800" y="381000"/>
            <a:ext cx="8534400" cy="6107113"/>
            <a:chOff x="316" y="406"/>
            <a:chExt cx="11608" cy="15028"/>
          </a:xfrm>
        </p:grpSpPr>
        <p:grpSp>
          <p:nvGrpSpPr>
            <p:cNvPr id="3" name="Group 2"/>
            <p:cNvGrpSpPr>
              <a:grpSpLocks/>
            </p:cNvGrpSpPr>
            <p:nvPr/>
          </p:nvGrpSpPr>
          <p:grpSpPr bwMode="auto">
            <a:xfrm>
              <a:off x="316" y="406"/>
              <a:ext cx="11608" cy="15028"/>
              <a:chOff x="321" y="406"/>
              <a:chExt cx="11600" cy="15025"/>
            </a:xfrm>
          </p:grpSpPr>
          <p:sp>
            <p:nvSpPr>
              <p:cNvPr id="17411" name="Rectangle 3" descr="Zig zag"/>
              <p:cNvSpPr>
                <a:spLocks noChangeArrowheads="1"/>
              </p:cNvSpPr>
              <p:nvPr/>
            </p:nvSpPr>
            <p:spPr bwMode="auto">
              <a:xfrm>
                <a:off x="339" y="406"/>
                <a:ext cx="11582" cy="15025"/>
              </a:xfrm>
              <a:prstGeom prst="rect">
                <a:avLst/>
              </a:prstGeom>
              <a:pattFill prst="zigZag">
                <a:fgClr>
                  <a:srgbClr val="8C8C8C"/>
                </a:fgClr>
                <a:bgClr>
                  <a:srgbClr val="BFBFBF"/>
                </a:bgClr>
              </a:patt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2" name="Rectangle 4"/>
              <p:cNvSpPr>
                <a:spLocks noChangeArrowheads="1"/>
              </p:cNvSpPr>
              <p:nvPr/>
            </p:nvSpPr>
            <p:spPr bwMode="auto">
              <a:xfrm>
                <a:off x="3446" y="406"/>
                <a:ext cx="8475" cy="15025"/>
              </a:xfrm>
              <a:prstGeom prst="rect">
                <a:avLst/>
              </a:prstGeom>
              <a:solidFill>
                <a:srgbClr val="737373"/>
              </a:solidFill>
              <a:ln w="12700">
                <a:solidFill>
                  <a:srgbClr val="FFFFFF"/>
                </a:solidFill>
                <a:miter lim="800000"/>
                <a:headEnd/>
                <a:tailEnd/>
              </a:ln>
              <a:effectLst/>
            </p:spPr>
            <p:txBody>
              <a:bodyPr vert="horz" wrap="square" lIns="228600" tIns="1371600" rIns="45720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7200" b="0" i="0" u="none" strike="noStrike" cap="none" normalizeH="0" baseline="0" dirty="0" smtClean="0">
                    <a:ln>
                      <a:noFill/>
                    </a:ln>
                    <a:solidFill>
                      <a:srgbClr val="FFFFFF"/>
                    </a:solidFill>
                    <a:effectLst/>
                    <a:latin typeface="Bernard MT Condensed" pitchFamily="18" charset="0"/>
                    <a:cs typeface="Arial" pitchFamily="34" charset="0"/>
                  </a:rPr>
                  <a:t>Chemistry of Chlorine</a:t>
                </a:r>
                <a:endParaRPr kumimoji="0" lang="en-US" sz="4000" b="0" i="0" u="none" strike="noStrike" cap="none" normalizeH="0" baseline="0" dirty="0" smtClean="0">
                  <a:ln>
                    <a:noFill/>
                  </a:ln>
                  <a:solidFill>
                    <a:srgbClr val="FFFFFF"/>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r>
                  <a:rPr kumimoji="0" lang="en-US" sz="3200" b="0" i="0" u="none" strike="noStrike" cap="none" normalizeH="0" baseline="0" dirty="0" smtClean="0">
                    <a:ln>
                      <a:noFill/>
                    </a:ln>
                    <a:solidFill>
                      <a:srgbClr val="00B0F0"/>
                    </a:solidFill>
                    <a:effectLst/>
                    <a:latin typeface="Bernard MT Condensed" pitchFamily="18" charset="0"/>
                    <a:cs typeface="Arial" pitchFamily="34" charset="0"/>
                  </a:rPr>
                  <a:t>Comprehensive tutorial notes</a:t>
                </a:r>
              </a:p>
              <a:p>
                <a:pPr marL="0" marR="0" lvl="0" indent="0" algn="l" defTabSz="914400" rtl="0" eaLnBrk="1" fontAlgn="base" latinLnBrk="0" hangingPunct="1">
                  <a:lnSpc>
                    <a:spcPct val="100000"/>
                  </a:lnSpc>
                  <a:spcBef>
                    <a:spcPct val="0"/>
                  </a:spcBef>
                  <a:spcAft>
                    <a:spcPct val="0"/>
                  </a:spcAft>
                  <a:buClrTx/>
                  <a:buSzTx/>
                  <a:buFontTx/>
                  <a:buNone/>
                  <a:tabLst/>
                </a:pPr>
                <a:r>
                  <a:rPr lang="en-US" sz="4400" dirty="0" smtClean="0">
                    <a:solidFill>
                      <a:srgbClr val="FFFF00"/>
                    </a:solidFill>
                    <a:latin typeface="Bernard MT Condensed" pitchFamily="18" charset="0"/>
                    <a:cs typeface="Arial" pitchFamily="34" charset="0"/>
                  </a:rPr>
                  <a:t>POWERPOINT VERSION</a:t>
                </a:r>
                <a:endParaRPr kumimoji="0" lang="en-US" sz="4400" b="0"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4400" b="0" i="0" u="none" strike="noStrike" cap="none" normalizeH="0" baseline="0" dirty="0" smtClean="0">
                  <a:ln>
                    <a:noFill/>
                  </a:ln>
                  <a:solidFill>
                    <a:srgbClr val="FFFF00"/>
                  </a:solidFill>
                  <a:effectLst/>
                  <a:latin typeface="Times New Roman" pitchFamily="18" charset="0"/>
                  <a:cs typeface="Arial" pitchFamily="34" charset="0"/>
                </a:endParaRPr>
              </a:p>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grpSp>
            <p:nvGrpSpPr>
              <p:cNvPr id="4" name="Group 5"/>
              <p:cNvGrpSpPr>
                <a:grpSpLocks/>
              </p:cNvGrpSpPr>
              <p:nvPr/>
            </p:nvGrpSpPr>
            <p:grpSpPr bwMode="auto">
              <a:xfrm>
                <a:off x="321" y="3424"/>
                <a:ext cx="3125" cy="6069"/>
                <a:chOff x="654" y="3599"/>
                <a:chExt cx="2880" cy="5760"/>
              </a:xfrm>
            </p:grpSpPr>
            <p:sp>
              <p:nvSpPr>
                <p:cNvPr id="17414" name="Rectangle 6"/>
                <p:cNvSpPr>
                  <a:spLocks noChangeArrowheads="1"/>
                </p:cNvSpPr>
                <p:nvPr/>
              </p:nvSpPr>
              <p:spPr bwMode="auto">
                <a:xfrm flipH="1">
                  <a:off x="2094" y="6479"/>
                  <a:ext cx="1440" cy="1440"/>
                </a:xfrm>
                <a:prstGeom prst="rect">
                  <a:avLst/>
                </a:prstGeom>
                <a:solidFill>
                  <a:srgbClr val="A7BFDE">
                    <a:alpha val="8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5" name="Rectangle 7"/>
                <p:cNvSpPr>
                  <a:spLocks noChangeArrowheads="1"/>
                </p:cNvSpPr>
                <p:nvPr/>
              </p:nvSpPr>
              <p:spPr bwMode="auto">
                <a:xfrm flipH="1">
                  <a:off x="2094" y="503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6" name="Rectangle 8"/>
                <p:cNvSpPr>
                  <a:spLocks noChangeArrowheads="1"/>
                </p:cNvSpPr>
                <p:nvPr/>
              </p:nvSpPr>
              <p:spPr bwMode="auto">
                <a:xfrm flipH="1">
                  <a:off x="654" y="5039"/>
                  <a:ext cx="1440" cy="1440"/>
                </a:xfrm>
                <a:prstGeom prst="rect">
                  <a:avLst/>
                </a:prstGeom>
                <a:solidFill>
                  <a:srgbClr val="A7BFDE">
                    <a:alpha val="8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7" name="Rectangle 9"/>
                <p:cNvSpPr>
                  <a:spLocks noChangeArrowheads="1"/>
                </p:cNvSpPr>
                <p:nvPr/>
              </p:nvSpPr>
              <p:spPr bwMode="auto">
                <a:xfrm flipH="1">
                  <a:off x="654" y="359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8" name="Rectangle 10"/>
                <p:cNvSpPr>
                  <a:spLocks noChangeArrowheads="1"/>
                </p:cNvSpPr>
                <p:nvPr/>
              </p:nvSpPr>
              <p:spPr bwMode="auto">
                <a:xfrm flipH="1">
                  <a:off x="654" y="647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19" name="Rectangle 11"/>
                <p:cNvSpPr>
                  <a:spLocks noChangeArrowheads="1"/>
                </p:cNvSpPr>
                <p:nvPr/>
              </p:nvSpPr>
              <p:spPr bwMode="auto">
                <a:xfrm flipH="1">
                  <a:off x="2094" y="7919"/>
                  <a:ext cx="1440" cy="1440"/>
                </a:xfrm>
                <a:prstGeom prst="rect">
                  <a:avLst/>
                </a:prstGeom>
                <a:solidFill>
                  <a:srgbClr val="A7BFDE">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grpSp>
          <p:sp>
            <p:nvSpPr>
              <p:cNvPr id="17420" name="Rectangle 12"/>
              <p:cNvSpPr>
                <a:spLocks noChangeArrowheads="1"/>
              </p:cNvSpPr>
              <p:nvPr/>
            </p:nvSpPr>
            <p:spPr bwMode="auto">
              <a:xfrm flipH="1">
                <a:off x="2690" y="406"/>
                <a:ext cx="1563" cy="1518"/>
              </a:xfrm>
              <a:prstGeom prst="rect">
                <a:avLst/>
              </a:prstGeom>
              <a:solidFill>
                <a:srgbClr val="C0504D"/>
              </a:solidFill>
              <a:ln w="12700">
                <a:solidFill>
                  <a:srgbClr val="FFFFFF"/>
                </a:solidFill>
                <a:miter lim="800000"/>
                <a:headEnd/>
                <a:tailEnd/>
              </a:ln>
              <a:effectLst/>
            </p:spPr>
            <p:txBody>
              <a:bodyPr vert="horz" wrap="square" lIns="91440" tIns="45720" rIns="91440" bIns="45720" numCol="1" anchor="b"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US" sz="2600" b="0" i="0" u="none" strike="noStrike" cap="none" normalizeH="0" baseline="0" smtClean="0">
                    <a:ln>
                      <a:noFill/>
                    </a:ln>
                    <a:solidFill>
                      <a:srgbClr val="FFFFFF"/>
                    </a:solidFill>
                    <a:effectLst/>
                    <a:latin typeface="Bernard MT Condensed" pitchFamily="18" charset="0"/>
                    <a:cs typeface="Arial" pitchFamily="34" charset="0"/>
                  </a:rPr>
                  <a:t>2012</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grpSp>
        <p:grpSp>
          <p:nvGrpSpPr>
            <p:cNvPr id="6" name="Group 14"/>
            <p:cNvGrpSpPr>
              <a:grpSpLocks/>
            </p:cNvGrpSpPr>
            <p:nvPr/>
          </p:nvGrpSpPr>
          <p:grpSpPr bwMode="auto">
            <a:xfrm flipH="1" flipV="1">
              <a:off x="10833" y="14380"/>
              <a:ext cx="782" cy="760"/>
              <a:chOff x="8754" y="11945"/>
              <a:chExt cx="2880" cy="2859"/>
            </a:xfrm>
          </p:grpSpPr>
          <p:sp>
            <p:nvSpPr>
              <p:cNvPr id="17423" name="Rectangle 15"/>
              <p:cNvSpPr>
                <a:spLocks noChangeArrowheads="1"/>
              </p:cNvSpPr>
              <p:nvPr/>
            </p:nvSpPr>
            <p:spPr bwMode="auto">
              <a:xfrm flipH="1">
                <a:off x="10194" y="11945"/>
                <a:ext cx="1440" cy="1440"/>
              </a:xfrm>
              <a:prstGeom prst="rect">
                <a:avLst/>
              </a:prstGeom>
              <a:solidFill>
                <a:srgbClr val="BFBFBF">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24" name="Rectangle 16"/>
              <p:cNvSpPr>
                <a:spLocks noChangeArrowheads="1"/>
              </p:cNvSpPr>
              <p:nvPr/>
            </p:nvSpPr>
            <p:spPr bwMode="auto">
              <a:xfrm flipH="1">
                <a:off x="10194" y="13364"/>
                <a:ext cx="1440" cy="1440"/>
              </a:xfrm>
              <a:prstGeom prst="rect">
                <a:avLst/>
              </a:prstGeom>
              <a:solidFill>
                <a:srgbClr val="C0504D"/>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sp>
            <p:nvSpPr>
              <p:cNvPr id="17425" name="Rectangle 17"/>
              <p:cNvSpPr>
                <a:spLocks noChangeArrowheads="1"/>
              </p:cNvSpPr>
              <p:nvPr/>
            </p:nvSpPr>
            <p:spPr bwMode="auto">
              <a:xfrm flipH="1">
                <a:off x="8754" y="13364"/>
                <a:ext cx="1440" cy="1440"/>
              </a:xfrm>
              <a:prstGeom prst="rect">
                <a:avLst/>
              </a:prstGeom>
              <a:solidFill>
                <a:srgbClr val="BFBFBF">
                  <a:alpha val="50000"/>
                </a:srgbClr>
              </a:solidFill>
              <a:ln w="12700">
                <a:solidFill>
                  <a:srgbClr val="FFFFFF"/>
                </a:solidFill>
                <a:miter lim="800000"/>
                <a:headEnd/>
                <a:tailEnd/>
              </a:ln>
              <a:effectLst/>
            </p:spPr>
            <p:txBody>
              <a:bodyPr vert="horz" wrap="square" lIns="91440" tIns="45720" rIns="91440" bIns="45720" numCol="1" anchor="ctr" anchorCtr="0" compatLnSpc="1">
                <a:prstTxWarp prst="textNoShape">
                  <a:avLst/>
                </a:prstTxWarp>
              </a:bodyPr>
              <a:lstStyle/>
              <a:p>
                <a:endParaRPr lang="en-US"/>
              </a:p>
            </p:txBody>
          </p:sp>
        </p:grpSp>
      </p:grpSp>
    </p:spTree>
  </p:cSld>
  <p:clrMapOvr>
    <a:masterClrMapping/>
  </p:clrMapOvr>
  <p:transition spd="slow" advClick="0" advTm="5000">
    <p:newsflash/>
  </p:transition>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9C2E1672-74BA-4F42-9F5D-F7B96492EE4F}" type="slidenum">
              <a:rPr lang="en-US" smtClean="0"/>
              <a:pPr/>
              <a:t>89</a:t>
            </a:fld>
            <a:endParaRPr lang="en-US"/>
          </a:p>
        </p:txBody>
      </p:sp>
      <p:sp>
        <p:nvSpPr>
          <p:cNvPr id="4" name="Rectangle 3"/>
          <p:cNvSpPr/>
          <p:nvPr/>
        </p:nvSpPr>
        <p:spPr>
          <a:xfrm>
            <a:off x="2286000" y="1905000"/>
            <a:ext cx="3810001" cy="1015663"/>
          </a:xfrm>
          <a:prstGeom prst="rect">
            <a:avLst/>
          </a:prstGeom>
        </p:spPr>
        <p:txBody>
          <a:bodyPr wrap="square">
            <a:spAutoFit/>
          </a:bodyPr>
          <a:lstStyle/>
          <a:p>
            <a:r>
              <a:rPr lang="en-US" sz="6000" b="1" dirty="0" smtClean="0">
                <a:latin typeface="Times New Roman" pitchFamily="18" charset="0"/>
                <a:ea typeface="Calibri" pitchFamily="34" charset="0"/>
                <a:cs typeface="Times New Roman" pitchFamily="18" charset="0"/>
              </a:rPr>
              <a:t>THE END</a:t>
            </a:r>
            <a:endParaRPr lang="en-US" sz="6000" b="1" dirty="0"/>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iterate type="lt">
                                    <p:tmPct val="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additive="base">
                                        <p:cTn id="7" dur="20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8" dur="2000" fill="hold"/>
                                        <p:tgtEl>
                                          <p:spTgt spid="4">
                                            <p:txEl>
                                              <p:pRg st="0" end="0"/>
                                            </p:txEl>
                                          </p:spTgt>
                                        </p:tgtEl>
                                        <p:attrNameLst>
                                          <p:attrName>ppt_y</p:attrName>
                                        </p:attrNameLst>
                                      </p:cBhvr>
                                      <p:tavLst>
                                        <p:tav tm="0">
                                          <p:val>
                                            <p:strVal val="0-#ppt_h/2"/>
                                          </p:val>
                                        </p:tav>
                                        <p:tav tm="100000">
                                          <p:val>
                                            <p:strVal val="#ppt_y"/>
                                          </p:val>
                                        </p:tav>
                                      </p:tavLst>
                                    </p:anim>
                                  </p:childTnLst>
                                </p:cTn>
                              </p:par>
                            </p:childTnLst>
                          </p:cTn>
                        </p:par>
                        <p:par>
                          <p:cTn id="9" fill="hold">
                            <p:stCondLst>
                              <p:cond delay="2000"/>
                            </p:stCondLst>
                            <p:childTnLst>
                              <p:par>
                                <p:cTn id="10" presetID="8" presetClass="emph" presetSubtype="0" fill="hold" nodeType="afterEffect">
                                  <p:stCondLst>
                                    <p:cond delay="0"/>
                                  </p:stCondLst>
                                  <p:iterate type="lt">
                                    <p:tmPct val="0"/>
                                  </p:iterate>
                                  <p:childTnLst>
                                    <p:animRot by="21600000">
                                      <p:cBhvr>
                                        <p:cTn id="11" dur="2000" fill="hold"/>
                                        <p:tgtEl>
                                          <p:spTgt spid="4">
                                            <p:txEl>
                                              <p:pRg st="0" end="0"/>
                                            </p:txEl>
                                          </p:spTgt>
                                        </p:tgtEl>
                                        <p:attrNameLst>
                                          <p:attrName>r</p:attrName>
                                        </p:attrNameLst>
                                      </p:cBhvr>
                                    </p:animRot>
                                  </p:childTnLst>
                                </p:cTn>
                              </p:par>
                            </p:childTnLst>
                          </p:cTn>
                        </p:par>
                        <p:par>
                          <p:cTn id="12" fill="hold">
                            <p:stCondLst>
                              <p:cond delay="4000"/>
                            </p:stCondLst>
                            <p:childTnLst>
                              <p:par>
                                <p:cTn id="13" presetID="56" presetClass="exit" presetSubtype="0" fill="hold" nodeType="afterEffect">
                                  <p:stCondLst>
                                    <p:cond delay="0"/>
                                  </p:stCondLst>
                                  <p:iterate type="lt">
                                    <p:tmPct val="10000"/>
                                  </p:iterate>
                                  <p:childTnLst>
                                    <p:anim from="(ppt_w)" to="(-ppt_w*2)" calcmode="lin" valueType="num">
                                      <p:cBhvr rctx="PPT">
                                        <p:cTn id="14" dur="1000" autoRev="1">
                                          <p:stCondLst>
                                            <p:cond delay="0"/>
                                          </p:stCondLst>
                                        </p:cTn>
                                        <p:tgtEl>
                                          <p:spTgt spid="4">
                                            <p:txEl>
                                              <p:pRg st="0" end="0"/>
                                            </p:txEl>
                                          </p:spTgt>
                                        </p:tgtEl>
                                        <p:attrNameLst>
                                          <p:attrName>ppt_w</p:attrName>
                                        </p:attrNameLst>
                                      </p:cBhvr>
                                    </p:anim>
                                    <p:anim by="(ppt_w*0.50)" calcmode="lin" valueType="num">
                                      <p:cBhvr>
                                        <p:cTn id="15" dur="1000" decel="50000" autoRev="1">
                                          <p:stCondLst>
                                            <p:cond delay="0"/>
                                          </p:stCondLst>
                                        </p:cTn>
                                        <p:tgtEl>
                                          <p:spTgt spid="4">
                                            <p:txEl>
                                              <p:pRg st="0" end="0"/>
                                            </p:txEl>
                                          </p:spTgt>
                                        </p:tgtEl>
                                        <p:attrNameLst>
                                          <p:attrName>ppt_x</p:attrName>
                                        </p:attrNameLst>
                                      </p:cBhvr>
                                    </p:anim>
                                    <p:anim from="(ppt_y)" to="(1+ppt_h/2)" calcmode="lin" valueType="num">
                                      <p:cBhvr>
                                        <p:cTn id="16" dur="2000">
                                          <p:stCondLst>
                                            <p:cond delay="0"/>
                                          </p:stCondLst>
                                        </p:cTn>
                                        <p:tgtEl>
                                          <p:spTgt spid="4">
                                            <p:txEl>
                                              <p:pRg st="0" end="0"/>
                                            </p:txEl>
                                          </p:spTgt>
                                        </p:tgtEl>
                                        <p:attrNameLst>
                                          <p:attrName>ppt_y</p:attrName>
                                        </p:attrNameLst>
                                      </p:cBhvr>
                                    </p:anim>
                                    <p:animRot by="21600000">
                                      <p:cBhvr>
                                        <p:cTn id="17" dur="2000">
                                          <p:stCondLst>
                                            <p:cond delay="0"/>
                                          </p:stCondLst>
                                        </p:cTn>
                                        <p:tgtEl>
                                          <p:spTgt spid="4">
                                            <p:txEl>
                                              <p:pRg st="0" end="0"/>
                                            </p:txEl>
                                          </p:spTgt>
                                        </p:tgtEl>
                                        <p:attrNameLst>
                                          <p:attrName>r</p:attrName>
                                        </p:attrNameLst>
                                      </p:cBhvr>
                                    </p:animRot>
                                    <p:set>
                                      <p:cBhvr>
                                        <p:cTn id="18" dur="1" fill="hold">
                                          <p:stCondLst>
                                            <p:cond delay="1999"/>
                                          </p:stCondLst>
                                        </p:cTn>
                                        <p:tgtEl>
                                          <p:spTgt spid="4">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p:cNvSpPr>
            <a:spLocks noGrp="1"/>
          </p:cNvSpPr>
          <p:nvPr>
            <p:ph type="ftr" sz="quarter" idx="11"/>
          </p:nvPr>
        </p:nvSpPr>
        <p:spPr/>
        <p:txBody>
          <a:bodyPr/>
          <a:lstStyle/>
          <a:p>
            <a:r>
              <a:rPr lang="en-US" smtClean="0"/>
              <a:t>jgthungu@gmail.com</a:t>
            </a:r>
            <a:endParaRPr lang="en-US"/>
          </a:p>
        </p:txBody>
      </p:sp>
      <p:sp>
        <p:nvSpPr>
          <p:cNvPr id="3" name="Slide Number Placeholder 2"/>
          <p:cNvSpPr>
            <a:spLocks noGrp="1"/>
          </p:cNvSpPr>
          <p:nvPr>
            <p:ph type="sldNum" sz="quarter" idx="12"/>
          </p:nvPr>
        </p:nvSpPr>
        <p:spPr/>
        <p:txBody>
          <a:bodyPr/>
          <a:lstStyle/>
          <a:p>
            <a:fld id="{9C2E1672-74BA-4F42-9F5D-F7B96492EE4F}" type="slidenum">
              <a:rPr lang="en-US" smtClean="0"/>
              <a:pPr/>
              <a:t>9</a:t>
            </a:fld>
            <a:endParaRPr lang="en-US"/>
          </a:p>
        </p:txBody>
      </p:sp>
      <p:sp>
        <p:nvSpPr>
          <p:cNvPr id="154625" name="Rectangle 1"/>
          <p:cNvSpPr>
            <a:spLocks noChangeArrowheads="1"/>
          </p:cNvSpPr>
          <p:nvPr/>
        </p:nvSpPr>
        <p:spPr bwMode="auto">
          <a:xfrm>
            <a:off x="457200" y="457200"/>
            <a:ext cx="8229600" cy="744819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r>
              <a:rPr kumimoji="0" lang="en-US" sz="36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e) (</a:t>
            </a:r>
            <a:r>
              <a:rPr kumimoji="0" lang="en-US" sz="36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i</a:t>
            </a:r>
            <a:r>
              <a:rPr kumimoji="0" lang="en-US" sz="36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 What is </a:t>
            </a:r>
            <a:r>
              <a:rPr kumimoji="0" lang="en-US" sz="3600" b="0" i="0" u="none" strike="noStrike" cap="none" normalizeH="0" baseline="0" dirty="0" err="1" smtClean="0">
                <a:ln>
                  <a:noFill/>
                </a:ln>
                <a:solidFill>
                  <a:srgbClr val="C00000"/>
                </a:solidFill>
                <a:effectLst/>
                <a:latin typeface="Times New Roman" pitchFamily="18" charset="0"/>
                <a:ea typeface="Calibri" pitchFamily="34" charset="0"/>
                <a:cs typeface="Times New Roman" pitchFamily="18" charset="0"/>
              </a:rPr>
              <a:t>electronegativity</a:t>
            </a:r>
            <a:r>
              <a:rPr kumimoji="0" lang="en-US" sz="3600" b="0" i="0" u="none" strike="noStrike" cap="none" normalizeH="0" baseline="0" dirty="0" smtClean="0">
                <a:ln>
                  <a:noFill/>
                </a:ln>
                <a:solidFill>
                  <a:srgbClr val="C00000"/>
                </a:solidFill>
                <a:effectLst/>
                <a:latin typeface="Times New Roman" pitchFamily="18" charset="0"/>
                <a:ea typeface="Calibri" pitchFamily="34" charset="0"/>
                <a:cs typeface="Times New Roman" pitchFamily="18" charset="0"/>
              </a:rPr>
              <a:t>?</a:t>
            </a:r>
            <a:endParaRPr kumimoji="0" lang="en-US" sz="3600" b="0" i="0" u="none" strike="noStrike" cap="none" normalizeH="0" baseline="0" dirty="0" smtClean="0">
              <a:ln>
                <a:noFill/>
              </a:ln>
              <a:solidFill>
                <a:srgbClr val="C0000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lang="en-US" sz="1000" dirty="0" smtClean="0">
              <a:latin typeface="Times New Roman" pitchFamily="18" charset="0"/>
              <a:ea typeface="Calibri" pitchFamily="34" charset="0"/>
              <a:cs typeface="Times New Roman" pitchFamily="18" charset="0"/>
            </a:endParaRPr>
          </a:p>
          <a:p>
            <a:pPr eaLnBrk="0" fontAlgn="base" hangingPunct="0">
              <a:spcBef>
                <a:spcPct val="0"/>
              </a:spcBef>
              <a:spcAft>
                <a:spcPct val="0"/>
              </a:spcAft>
              <a:tabLst>
                <a:tab pos="457200" algn="l"/>
                <a:tab pos="914400" algn="l"/>
                <a:tab pos="1371600" algn="l"/>
                <a:tab pos="1828800" algn="l"/>
                <a:tab pos="2286000" algn="l"/>
                <a:tab pos="2971800" algn="ctr"/>
              </a:tabLst>
            </a:pPr>
            <a:r>
              <a:rPr kumimoji="0" lang="en-US" sz="3600" i="0" u="none" strike="noStrike" cap="none" normalizeH="0" baseline="0" dirty="0" err="1" smtClean="0">
                <a:ln>
                  <a:noFill/>
                </a:ln>
                <a:solidFill>
                  <a:schemeClr val="tx1"/>
                </a:solidFill>
                <a:effectLst/>
                <a:latin typeface="Times New Roman" pitchFamily="18" charset="0"/>
                <a:ea typeface="Calibri" pitchFamily="34" charset="0"/>
                <a:cs typeface="Times New Roman" pitchFamily="18" charset="0"/>
              </a:rPr>
              <a:t>Electronegativity</a:t>
            </a:r>
            <a:r>
              <a:rPr kumimoji="0" lang="en-US"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is the </a:t>
            </a:r>
            <a:r>
              <a:rPr kumimoji="0" lang="en-US" sz="36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tendency/ease</a:t>
            </a:r>
            <a:r>
              <a:rPr kumimoji="0" lang="en-US"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of </a:t>
            </a:r>
            <a:r>
              <a:rPr kumimoji="0" lang="en-US" sz="3600" i="0" u="none" strike="noStrike" cap="none" normalizeH="0" baseline="0" dirty="0" smtClean="0">
                <a:ln>
                  <a:noFill/>
                </a:ln>
                <a:solidFill>
                  <a:srgbClr val="FF0000"/>
                </a:solidFill>
                <a:effectLst/>
                <a:latin typeface="Times New Roman" pitchFamily="18" charset="0"/>
                <a:ea typeface="Calibri" pitchFamily="34" charset="0"/>
                <a:cs typeface="Times New Roman" pitchFamily="18" charset="0"/>
              </a:rPr>
              <a:t>acquiring /gaining</a:t>
            </a:r>
            <a:r>
              <a:rPr kumimoji="0" lang="en-US"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a:t>
            </a:r>
            <a:r>
              <a:rPr lang="en-US" sz="3600" b="1" dirty="0" smtClean="0">
                <a:latin typeface="Times New Roman" pitchFamily="18" charset="0"/>
                <a:ea typeface="Calibri" pitchFamily="34" charset="0"/>
                <a:cs typeface="Times New Roman" pitchFamily="18" charset="0"/>
              </a:rPr>
              <a:t>extra</a:t>
            </a:r>
            <a:r>
              <a:rPr lang="en-US" sz="3600" dirty="0" smtClean="0">
                <a:latin typeface="Times New Roman" pitchFamily="18" charset="0"/>
                <a:ea typeface="Calibri" pitchFamily="34" charset="0"/>
                <a:cs typeface="Times New Roman" pitchFamily="18" charset="0"/>
              </a:rPr>
              <a:t> </a:t>
            </a:r>
            <a:r>
              <a:rPr kumimoji="0" lang="en-US" sz="3600" i="0" u="none" strike="noStrike" cap="none" normalizeH="0" baseline="0" dirty="0" smtClean="0">
                <a:ln>
                  <a:noFill/>
                </a:ln>
                <a:solidFill>
                  <a:srgbClr val="00B0F0"/>
                </a:solidFill>
                <a:effectLst/>
                <a:latin typeface="Times New Roman" pitchFamily="18" charset="0"/>
                <a:ea typeface="Calibri" pitchFamily="34" charset="0"/>
                <a:cs typeface="Times New Roman" pitchFamily="18" charset="0"/>
              </a:rPr>
              <a:t>electrons</a:t>
            </a:r>
            <a:r>
              <a:rPr kumimoji="0" lang="en-US" sz="3600"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rPr>
              <a:t> by an element during chemical reaction.</a:t>
            </a:r>
            <a:r>
              <a:rPr lang="en-US" sz="3600" dirty="0" smtClean="0">
                <a:latin typeface="Times New Roman" pitchFamily="18" charset="0"/>
                <a:ea typeface="Calibri" pitchFamily="34" charset="0"/>
                <a:cs typeface="Times New Roman" pitchFamily="18" charset="0"/>
              </a:rPr>
              <a:t> </a:t>
            </a:r>
          </a:p>
          <a:p>
            <a:pPr eaLnBrk="0" fontAlgn="base" hangingPunct="0">
              <a:spcBef>
                <a:spcPct val="0"/>
              </a:spcBef>
              <a:spcAft>
                <a:spcPct val="0"/>
              </a:spcAft>
              <a:tabLst>
                <a:tab pos="457200" algn="l"/>
                <a:tab pos="914400" algn="l"/>
                <a:tab pos="1371600" algn="l"/>
                <a:tab pos="1828800" algn="l"/>
                <a:tab pos="2286000" algn="l"/>
                <a:tab pos="2971800" algn="ctr"/>
              </a:tabLst>
            </a:pPr>
            <a:r>
              <a:rPr lang="en-US" sz="3600" dirty="0" smtClean="0">
                <a:latin typeface="Times New Roman" pitchFamily="18" charset="0"/>
                <a:ea typeface="Calibri" pitchFamily="34" charset="0"/>
                <a:cs typeface="Times New Roman" pitchFamily="18" charset="0"/>
              </a:rPr>
              <a:t>It is measured using </a:t>
            </a:r>
            <a:r>
              <a:rPr lang="en-US" sz="3600" dirty="0" smtClean="0">
                <a:solidFill>
                  <a:srgbClr val="00B050"/>
                </a:solidFill>
                <a:latin typeface="Times New Roman" pitchFamily="18" charset="0"/>
                <a:ea typeface="Calibri" pitchFamily="34" charset="0"/>
                <a:cs typeface="Times New Roman" pitchFamily="18" charset="0"/>
              </a:rPr>
              <a:t>Pauling</a:t>
            </a:r>
            <a:r>
              <a:rPr lang="en-US" sz="3600" dirty="0" smtClean="0">
                <a:solidFill>
                  <a:srgbClr val="00B050"/>
                </a:solidFill>
                <a:latin typeface="Calibri"/>
                <a:ea typeface="Calibri" pitchFamily="34" charset="0"/>
                <a:cs typeface="Times New Roman" pitchFamily="18" charset="0"/>
              </a:rPr>
              <a:t>’</a:t>
            </a:r>
            <a:r>
              <a:rPr lang="en-US" sz="3600" dirty="0" smtClean="0">
                <a:solidFill>
                  <a:srgbClr val="00B050"/>
                </a:solidFill>
                <a:latin typeface="Times New Roman" pitchFamily="18" charset="0"/>
                <a:ea typeface="Calibri" pitchFamily="34" charset="0"/>
                <a:cs typeface="Times New Roman" pitchFamily="18" charset="0"/>
              </a:rPr>
              <a:t>s</a:t>
            </a:r>
            <a:r>
              <a:rPr lang="en-US" sz="3600" dirty="0" smtClean="0">
                <a:latin typeface="Times New Roman" pitchFamily="18" charset="0"/>
                <a:ea typeface="Calibri" pitchFamily="34" charset="0"/>
                <a:cs typeface="Times New Roman" pitchFamily="18" charset="0"/>
              </a:rPr>
              <a:t> scale ,where fluorine with Pauling scale 4.0 is the </a:t>
            </a:r>
            <a:r>
              <a:rPr lang="en-US" sz="3600" b="1" dirty="0" smtClean="0">
                <a:solidFill>
                  <a:srgbClr val="00B050"/>
                </a:solidFill>
                <a:latin typeface="Times New Roman" pitchFamily="18" charset="0"/>
                <a:ea typeface="Calibri" pitchFamily="34" charset="0"/>
                <a:cs typeface="Times New Roman" pitchFamily="18" charset="0"/>
              </a:rPr>
              <a:t>most</a:t>
            </a:r>
            <a:r>
              <a:rPr lang="en-US" sz="3600" dirty="0" smtClean="0">
                <a:latin typeface="Times New Roman" pitchFamily="18" charset="0"/>
                <a:ea typeface="Calibri" pitchFamily="34" charset="0"/>
                <a:cs typeface="Times New Roman" pitchFamily="18" charset="0"/>
              </a:rPr>
              <a:t> electronegative element in the periodic table and thus the </a:t>
            </a:r>
            <a:r>
              <a:rPr lang="en-US" sz="3600" b="1" dirty="0" smtClean="0">
                <a:solidFill>
                  <a:srgbClr val="00B050"/>
                </a:solidFill>
                <a:latin typeface="Times New Roman" pitchFamily="18" charset="0"/>
                <a:ea typeface="Calibri" pitchFamily="34" charset="0"/>
                <a:cs typeface="Times New Roman" pitchFamily="18" charset="0"/>
              </a:rPr>
              <a:t>highest</a:t>
            </a:r>
            <a:r>
              <a:rPr lang="en-US" sz="3600" dirty="0" smtClean="0">
                <a:latin typeface="Times New Roman" pitchFamily="18" charset="0"/>
                <a:ea typeface="Calibri" pitchFamily="34" charset="0"/>
                <a:cs typeface="Times New Roman" pitchFamily="18" charset="0"/>
              </a:rPr>
              <a:t> tendency to acquire/gain extra electron.</a:t>
            </a:r>
            <a:endParaRPr lang="en-US" sz="3600" dirty="0" smtClean="0">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3600" b="1" i="0" u="none" strike="noStrike" cap="none" normalizeH="0" baseline="0" dirty="0" smtClean="0">
              <a:ln>
                <a:noFill/>
              </a:ln>
              <a:solidFill>
                <a:schemeClr val="tx1"/>
              </a:solidFill>
              <a:effectLst/>
              <a:latin typeface="Times New Roman" pitchFamily="18" charset="0"/>
              <a:ea typeface="Calibri" pitchFamily="34"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 pos="914400" algn="l"/>
                <a:tab pos="1371600" algn="l"/>
                <a:tab pos="1828800" algn="l"/>
                <a:tab pos="2286000" algn="l"/>
                <a:tab pos="2971800" algn="ctr"/>
              </a:tabLst>
            </a:pPr>
            <a:endParaRPr kumimoji="0" lang="en-US" sz="36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slow" advClick="0" advTm="5000">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nodeType="afterEffect">
                                  <p:stCondLst>
                                    <p:cond delay="0"/>
                                  </p:stCondLst>
                                  <p:childTnLst>
                                    <p:set>
                                      <p:cBhvr>
                                        <p:cTn id="6" dur="1" fill="hold">
                                          <p:stCondLst>
                                            <p:cond delay="0"/>
                                          </p:stCondLst>
                                        </p:cTn>
                                        <p:tgtEl>
                                          <p:spTgt spid="154625">
                                            <p:txEl>
                                              <p:pRg st="2" end="2"/>
                                            </p:txEl>
                                          </p:spTgt>
                                        </p:tgtEl>
                                        <p:attrNameLst>
                                          <p:attrName>style.visibility</p:attrName>
                                        </p:attrNameLst>
                                      </p:cBhvr>
                                      <p:to>
                                        <p:strVal val="visible"/>
                                      </p:to>
                                    </p:set>
                                    <p:animEffect transition="in" filter="diamond(in)">
                                      <p:cBhvr>
                                        <p:cTn id="7" dur="2000"/>
                                        <p:tgtEl>
                                          <p:spTgt spid="154625">
                                            <p:txEl>
                                              <p:pRg st="2" end="2"/>
                                            </p:txEl>
                                          </p:spTgt>
                                        </p:tgtEl>
                                      </p:cBhvr>
                                    </p:animEffect>
                                  </p:childTnLst>
                                </p:cTn>
                              </p:par>
                            </p:childTnLst>
                          </p:cTn>
                        </p:par>
                        <p:par>
                          <p:cTn id="8" fill="hold">
                            <p:stCondLst>
                              <p:cond delay="2000"/>
                            </p:stCondLst>
                            <p:childTnLst>
                              <p:par>
                                <p:cTn id="9" presetID="8" presetClass="entr" presetSubtype="16" fill="hold" nodeType="afterEffect">
                                  <p:stCondLst>
                                    <p:cond delay="0"/>
                                  </p:stCondLst>
                                  <p:childTnLst>
                                    <p:set>
                                      <p:cBhvr>
                                        <p:cTn id="10" dur="1" fill="hold">
                                          <p:stCondLst>
                                            <p:cond delay="0"/>
                                          </p:stCondLst>
                                        </p:cTn>
                                        <p:tgtEl>
                                          <p:spTgt spid="154625">
                                            <p:txEl>
                                              <p:pRg st="3" end="3"/>
                                            </p:txEl>
                                          </p:spTgt>
                                        </p:tgtEl>
                                        <p:attrNameLst>
                                          <p:attrName>style.visibility</p:attrName>
                                        </p:attrNameLst>
                                      </p:cBhvr>
                                      <p:to>
                                        <p:strVal val="visible"/>
                                      </p:to>
                                    </p:set>
                                    <p:animEffect transition="in" filter="diamond(in)">
                                      <p:cBhvr>
                                        <p:cTn id="11" dur="2000"/>
                                        <p:tgtEl>
                                          <p:spTgt spid="154625">
                                            <p:txEl>
                                              <p:pRg st="3" end="3"/>
                                            </p:txEl>
                                          </p:spTgt>
                                        </p:tgtEl>
                                      </p:cBhvr>
                                    </p:animEffect>
                                  </p:childTnLst>
                                </p:cTn>
                              </p:par>
                            </p:childTnLst>
                          </p:cTn>
                        </p:par>
                        <p:par>
                          <p:cTn id="12" fill="hold">
                            <p:stCondLst>
                              <p:cond delay="4000"/>
                            </p:stCondLst>
                            <p:childTnLst>
                              <p:par>
                                <p:cTn id="13" presetID="8" presetClass="entr" presetSubtype="32" fill="hold" nodeType="afterEffect">
                                  <p:stCondLst>
                                    <p:cond delay="0"/>
                                  </p:stCondLst>
                                  <p:childTnLst>
                                    <p:set>
                                      <p:cBhvr>
                                        <p:cTn id="14" dur="1" fill="hold">
                                          <p:stCondLst>
                                            <p:cond delay="0"/>
                                          </p:stCondLst>
                                        </p:cTn>
                                        <p:tgtEl>
                                          <p:spTgt spid="154625">
                                            <p:txEl>
                                              <p:pRg st="3" end="3"/>
                                            </p:txEl>
                                          </p:spTgt>
                                        </p:tgtEl>
                                        <p:attrNameLst>
                                          <p:attrName>style.visibility</p:attrName>
                                        </p:attrNameLst>
                                      </p:cBhvr>
                                      <p:to>
                                        <p:strVal val="visible"/>
                                      </p:to>
                                    </p:set>
                                    <p:animEffect transition="in" filter="diamond(out)">
                                      <p:cBhvr>
                                        <p:cTn id="15" dur="2000"/>
                                        <p:tgtEl>
                                          <p:spTgt spid="15462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spect">
  <a:themeElements>
    <a:clrScheme name="Technic">
      <a:dk1>
        <a:sysClr val="windowText" lastClr="000000"/>
      </a:dk1>
      <a:lt1>
        <a:sysClr val="window" lastClr="FFFFFF"/>
      </a:lt1>
      <a:dk2>
        <a:srgbClr val="3B3B3B"/>
      </a:dk2>
      <a:lt2>
        <a:srgbClr val="D4D2D0"/>
      </a:lt2>
      <a:accent1>
        <a:srgbClr val="6EA0B0"/>
      </a:accent1>
      <a:accent2>
        <a:srgbClr val="CCAF0A"/>
      </a:accent2>
      <a:accent3>
        <a:srgbClr val="8D89A4"/>
      </a:accent3>
      <a:accent4>
        <a:srgbClr val="748560"/>
      </a:accent4>
      <a:accent5>
        <a:srgbClr val="9E9273"/>
      </a:accent5>
      <a:accent6>
        <a:srgbClr val="7E848D"/>
      </a:accent6>
      <a:hlink>
        <a:srgbClr val="00C8C3"/>
      </a:hlink>
      <a:folHlink>
        <a:srgbClr val="A116E0"/>
      </a:folHlink>
    </a:clrScheme>
    <a:fontScheme name="Aspect">
      <a:maj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ajorFont>
      <a:minorFont>
        <a:latin typeface="Verdana"/>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minorFont>
    </a:fontScheme>
    <a:fmtScheme name="Aspect">
      <a:fillStyleLst>
        <a:solidFill>
          <a:schemeClr val="phClr"/>
        </a:solidFill>
        <a:gradFill rotWithShape="1">
          <a:gsLst>
            <a:gs pos="0">
              <a:schemeClr val="phClr">
                <a:tint val="65000"/>
                <a:satMod val="270000"/>
              </a:schemeClr>
            </a:gs>
            <a:gs pos="25000">
              <a:schemeClr val="phClr">
                <a:tint val="60000"/>
                <a:satMod val="300000"/>
              </a:schemeClr>
            </a:gs>
            <a:gs pos="100000">
              <a:schemeClr val="phClr">
                <a:tint val="29000"/>
                <a:satMod val="400000"/>
              </a:schemeClr>
            </a:gs>
          </a:gsLst>
          <a:lin ang="16200000" scaled="1"/>
        </a:gradFill>
        <a:gradFill rotWithShape="1">
          <a:gsLst>
            <a:gs pos="0">
              <a:schemeClr val="phClr">
                <a:shade val="45000"/>
                <a:satMod val="155000"/>
              </a:schemeClr>
            </a:gs>
            <a:gs pos="60000">
              <a:schemeClr val="phClr">
                <a:shade val="95000"/>
                <a:satMod val="150000"/>
              </a:schemeClr>
            </a:gs>
            <a:gs pos="100000">
              <a:schemeClr val="phClr">
                <a:tint val="87000"/>
                <a:satMod val="250000"/>
              </a:schemeClr>
            </a:gs>
          </a:gsLst>
          <a:lin ang="16200000" scaled="0"/>
        </a:gradFill>
      </a:fillStyleLst>
      <a:lnStyleLst>
        <a:ln w="9525" cap="flat" cmpd="sng" algn="ctr">
          <a:solidFill>
            <a:schemeClr val="phClr">
              <a:satMod val="150000"/>
            </a:schemeClr>
          </a:solidFill>
          <a:prstDash val="solid"/>
        </a:ln>
        <a:ln w="42500" cap="flat" cmpd="sng" algn="ctr">
          <a:solidFill>
            <a:schemeClr val="phClr"/>
          </a:solidFill>
          <a:prstDash val="solid"/>
        </a:ln>
        <a:ln w="38100" cap="flat" cmpd="sng" algn="ctr">
          <a:solidFill>
            <a:schemeClr val="phClr"/>
          </a:solidFill>
          <a:prstDash val="solid"/>
        </a:ln>
      </a:lnStyleLst>
      <a:effectStyleLst>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effectStyle>
        <a:effectStyle>
          <a:effectLst>
            <a:outerShdw blurRad="65500" dist="38100" dir="5400000" rotWithShape="0">
              <a:srgbClr val="000000">
                <a:alpha val="40000"/>
              </a:srgbClr>
            </a:outerShdw>
          </a:effectLst>
          <a:scene3d>
            <a:camera prst="orthographicFront" fov="0">
              <a:rot lat="0" lon="0" rev="0"/>
            </a:camera>
            <a:lightRig rig="contrasting" dir="t">
              <a:rot lat="0" lon="0" rev="12000000"/>
            </a:lightRig>
          </a:scene3d>
          <a:sp3d prstMaterial="powder">
            <a:bevelT h="50800"/>
          </a:sp3d>
        </a:effectStyle>
      </a:effectStyleLst>
      <a:bgFillStyleLst>
        <a:solidFill>
          <a:schemeClr val="phClr"/>
        </a:solidFill>
        <a:gradFill rotWithShape="1">
          <a:gsLst>
            <a:gs pos="0">
              <a:schemeClr val="phClr">
                <a:shade val="35000"/>
                <a:satMod val="150000"/>
              </a:schemeClr>
            </a:gs>
            <a:gs pos="45000">
              <a:schemeClr val="phClr">
                <a:shade val="68000"/>
                <a:satMod val="155000"/>
              </a:schemeClr>
            </a:gs>
            <a:gs pos="100000">
              <a:schemeClr val="phClr">
                <a:tint val="70000"/>
                <a:satMod val="175000"/>
              </a:schemeClr>
            </a:gs>
          </a:gsLst>
          <a:lin ang="16200000" scaled="0"/>
        </a:gradFill>
        <a:blipFill>
          <a:blip xmlns:r="http://schemas.openxmlformats.org/officeDocument/2006/relationships" r:embed="rId1">
            <a:duotone>
              <a:schemeClr val="phClr">
                <a:shade val="800"/>
                <a:satMod val="150000"/>
              </a:schemeClr>
              <a:schemeClr val="phClr">
                <a:tint val="80000"/>
                <a:satMod val="150000"/>
              </a:schemeClr>
            </a:duotone>
          </a:blip>
          <a:tile tx="0" ty="0" sx="75000" sy="75000" flip="none" algn="tl"/>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Aspect</Template>
  <TotalTime>1461</TotalTime>
  <Words>3452</Words>
  <Application>Microsoft Office PowerPoint</Application>
  <PresentationFormat>On-screen Show (4:3)</PresentationFormat>
  <Paragraphs>1066</Paragraphs>
  <Slides>89</Slides>
  <Notes>2</Notes>
  <HiddenSlides>0</HiddenSlides>
  <MMClips>0</MMClips>
  <ScaleCrop>false</ScaleCrop>
  <HeadingPairs>
    <vt:vector size="6" baseType="variant">
      <vt:variant>
        <vt:lpstr>Theme</vt:lpstr>
      </vt:variant>
      <vt:variant>
        <vt:i4>1</vt:i4>
      </vt:variant>
      <vt:variant>
        <vt:lpstr>Embedded OLE Servers</vt:lpstr>
      </vt:variant>
      <vt:variant>
        <vt:i4>3</vt:i4>
      </vt:variant>
      <vt:variant>
        <vt:lpstr>Slide Titles</vt:lpstr>
      </vt:variant>
      <vt:variant>
        <vt:i4>89</vt:i4>
      </vt:variant>
    </vt:vector>
  </HeadingPairs>
  <TitlesOfParts>
    <vt:vector size="93" baseType="lpstr">
      <vt:lpstr>Aspect</vt:lpstr>
      <vt:lpstr>Bitmap Image</vt:lpstr>
      <vt:lpstr>Package</vt:lpstr>
      <vt:lpstr>Packager Shell Object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Julius G Thungu</dc:creator>
  <cp:lastModifiedBy>MANYAM FRANCHISE</cp:lastModifiedBy>
  <cp:revision>165</cp:revision>
  <dcterms:created xsi:type="dcterms:W3CDTF">2012-05-05T20:02:34Z</dcterms:created>
  <dcterms:modified xsi:type="dcterms:W3CDTF">2016-08-18T16:47:48Z</dcterms:modified>
</cp:coreProperties>
</file>