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7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4" r:id="rId56"/>
    <p:sldId id="313" r:id="rId57"/>
    <p:sldId id="315" r:id="rId58"/>
    <p:sldId id="316" r:id="rId59"/>
    <p:sldId id="318" r:id="rId60"/>
    <p:sldId id="319" r:id="rId61"/>
    <p:sldId id="320" r:id="rId62"/>
    <p:sldId id="321" r:id="rId63"/>
    <p:sldId id="322" r:id="rId64"/>
    <p:sldId id="323" r:id="rId65"/>
    <p:sldId id="324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7CC45-4BA6-45FA-90AE-0019ADFB6DB8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2BD6C-8704-42B6-A947-5A7015E532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0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5C80-A8F6-49D8-BD6F-5C6EE8CE4933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ED01-4761-4DD4-B591-C259FCB3E366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2E53-1861-497B-881F-496220B875AD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76C73-D4BE-4699-B7B1-E50FF74199AB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5D224-02BD-4685-A093-9DB203FE6FF2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9341C-3594-4BD0-BF56-08F7140B7888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59E4-12F8-470A-9AC1-DF56E282AEE7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506E-BD12-49D5-BD8F-AD26837C5629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34A96-BBF4-42AE-8820-4773AE027AD3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68979-F902-4D02-8E50-AFF23986CE2D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9561-151F-452A-8FF2-7495521E85D7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30F7E4-FADF-4B74-AD24-62469561057D}" type="datetime1">
              <a:rPr lang="en-US" smtClean="0"/>
              <a:t>8/18/2016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9FDB4A6-29B4-428E-B3E9-6355FDBC48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zoom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316" y="406"/>
            <a:chExt cx="11608" cy="15028"/>
          </a:xfrm>
        </p:grpSpPr>
        <p:grpSp>
          <p:nvGrpSpPr>
            <p:cNvPr id="53251" name="Group 3"/>
            <p:cNvGrpSpPr>
              <a:grpSpLocks/>
            </p:cNvGrpSpPr>
            <p:nvPr/>
          </p:nvGrpSpPr>
          <p:grpSpPr bwMode="auto">
            <a:xfrm>
              <a:off x="316" y="406"/>
              <a:ext cx="11608" cy="15028"/>
              <a:chOff x="321" y="406"/>
              <a:chExt cx="11600" cy="15025"/>
            </a:xfrm>
          </p:grpSpPr>
          <p:sp>
            <p:nvSpPr>
              <p:cNvPr id="53252" name="Rectangle 4" descr="Zig zag"/>
              <p:cNvSpPr>
                <a:spLocks noChangeArrowheads="1"/>
              </p:cNvSpPr>
              <p:nvPr/>
            </p:nvSpPr>
            <p:spPr bwMode="auto">
              <a:xfrm>
                <a:off x="339" y="406"/>
                <a:ext cx="11582" cy="15025"/>
              </a:xfrm>
              <a:prstGeom prst="rect">
                <a:avLst/>
              </a:prstGeom>
              <a:pattFill prst="zigZag">
                <a:fgClr>
                  <a:srgbClr val="8C8C8C"/>
                </a:fgClr>
                <a:bgClr>
                  <a:srgbClr val="BFBFBF"/>
                </a:bgClr>
              </a:patt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253" name="Rectangle 5"/>
              <p:cNvSpPr>
                <a:spLocks noChangeArrowheads="1"/>
              </p:cNvSpPr>
              <p:nvPr/>
            </p:nvSpPr>
            <p:spPr bwMode="auto">
              <a:xfrm>
                <a:off x="3446" y="406"/>
                <a:ext cx="8475" cy="15025"/>
              </a:xfrm>
              <a:prstGeom prst="rect">
                <a:avLst/>
              </a:prstGeom>
              <a:solidFill>
                <a:srgbClr val="737373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228600" tIns="1371600" rIns="45720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0" b="0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RADIOACTIVITY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Comprehensive tutorial notes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5400" dirty="0" smtClean="0">
                    <a:solidFill>
                      <a:srgbClr val="FFFF00"/>
                    </a:solidFill>
                    <a:latin typeface="Bernard MT Condensed" pitchFamily="18" charset="0"/>
                    <a:cs typeface="Arial" pitchFamily="34" charset="0"/>
                  </a:rPr>
                  <a:t>POWERPOINT VERSION</a:t>
                </a:r>
                <a:endPara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3254" name="Group 6"/>
              <p:cNvGrpSpPr>
                <a:grpSpLocks/>
              </p:cNvGrpSpPr>
              <p:nvPr/>
            </p:nvGrpSpPr>
            <p:grpSpPr bwMode="auto">
              <a:xfrm>
                <a:off x="321" y="3424"/>
                <a:ext cx="3125" cy="6069"/>
                <a:chOff x="654" y="3599"/>
                <a:chExt cx="2880" cy="5760"/>
              </a:xfrm>
            </p:grpSpPr>
            <p:sp>
              <p:nvSpPr>
                <p:cNvPr id="53255" name="Rectangle 7"/>
                <p:cNvSpPr>
                  <a:spLocks noChangeArrowheads="1"/>
                </p:cNvSpPr>
                <p:nvPr/>
              </p:nvSpPr>
              <p:spPr bwMode="auto">
                <a:xfrm flipH="1">
                  <a:off x="2094" y="647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8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256" name="Rectangle 8"/>
                <p:cNvSpPr>
                  <a:spLocks noChangeArrowheads="1"/>
                </p:cNvSpPr>
                <p:nvPr/>
              </p:nvSpPr>
              <p:spPr bwMode="auto">
                <a:xfrm flipH="1">
                  <a:off x="2094" y="503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257" name="Rectangle 9"/>
                <p:cNvSpPr>
                  <a:spLocks noChangeArrowheads="1"/>
                </p:cNvSpPr>
                <p:nvPr/>
              </p:nvSpPr>
              <p:spPr bwMode="auto">
                <a:xfrm flipH="1">
                  <a:off x="654" y="503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8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258" name="Rectangle 10"/>
                <p:cNvSpPr>
                  <a:spLocks noChangeArrowheads="1"/>
                </p:cNvSpPr>
                <p:nvPr/>
              </p:nvSpPr>
              <p:spPr bwMode="auto">
                <a:xfrm flipH="1">
                  <a:off x="654" y="359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259" name="Rectangle 11"/>
                <p:cNvSpPr>
                  <a:spLocks noChangeArrowheads="1"/>
                </p:cNvSpPr>
                <p:nvPr/>
              </p:nvSpPr>
              <p:spPr bwMode="auto">
                <a:xfrm flipH="1">
                  <a:off x="654" y="647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53260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2094" y="7919"/>
                  <a:ext cx="1440" cy="1440"/>
                </a:xfrm>
                <a:prstGeom prst="rect">
                  <a:avLst/>
                </a:prstGeom>
                <a:solidFill>
                  <a:srgbClr val="A7BFDE">
                    <a:alpha val="50000"/>
                  </a:srgbClr>
                </a:solidFill>
                <a:ln w="1270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53261" name="Rectangle 13"/>
              <p:cNvSpPr>
                <a:spLocks noChangeArrowheads="1"/>
              </p:cNvSpPr>
              <p:nvPr/>
            </p:nvSpPr>
            <p:spPr bwMode="auto">
              <a:xfrm flipH="1">
                <a:off x="2690" y="406"/>
                <a:ext cx="1563" cy="1518"/>
              </a:xfrm>
              <a:prstGeom prst="rect">
                <a:avLst/>
              </a:prstGeom>
              <a:solidFill>
                <a:srgbClr val="C0504D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600" b="0" i="0" u="none" strike="noStrike" cap="none" normalizeH="0" baseline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Bernard MT Condensed" pitchFamily="18" charset="0"/>
                    <a:cs typeface="Arial" pitchFamily="34" charset="0"/>
                  </a:rPr>
                  <a:t>2012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3263" name="Group 15"/>
            <p:cNvGrpSpPr>
              <a:grpSpLocks/>
            </p:cNvGrpSpPr>
            <p:nvPr/>
          </p:nvGrpSpPr>
          <p:grpSpPr bwMode="auto">
            <a:xfrm flipH="1" flipV="1">
              <a:off x="10833" y="14380"/>
              <a:ext cx="782" cy="760"/>
              <a:chOff x="8754" y="11945"/>
              <a:chExt cx="2880" cy="2859"/>
            </a:xfrm>
          </p:grpSpPr>
          <p:sp>
            <p:nvSpPr>
              <p:cNvPr id="53264" name="Rectangle 16"/>
              <p:cNvSpPr>
                <a:spLocks noChangeArrowheads="1"/>
              </p:cNvSpPr>
              <p:nvPr/>
            </p:nvSpPr>
            <p:spPr bwMode="auto">
              <a:xfrm flipH="1">
                <a:off x="10194" y="11945"/>
                <a:ext cx="1440" cy="1440"/>
              </a:xfrm>
              <a:prstGeom prst="rect">
                <a:avLst/>
              </a:prstGeom>
              <a:solidFill>
                <a:srgbClr val="BFBFBF">
                  <a:alpha val="50000"/>
                </a:srgbClr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265" name="Rectangle 17"/>
              <p:cNvSpPr>
                <a:spLocks noChangeArrowheads="1"/>
              </p:cNvSpPr>
              <p:nvPr/>
            </p:nvSpPr>
            <p:spPr bwMode="auto">
              <a:xfrm flipH="1">
                <a:off x="10194" y="13364"/>
                <a:ext cx="1440" cy="1440"/>
              </a:xfrm>
              <a:prstGeom prst="rect">
                <a:avLst/>
              </a:prstGeom>
              <a:solidFill>
                <a:srgbClr val="C0504D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53266" name="Rectangle 18"/>
              <p:cNvSpPr>
                <a:spLocks noChangeArrowheads="1"/>
              </p:cNvSpPr>
              <p:nvPr/>
            </p:nvSpPr>
            <p:spPr bwMode="auto">
              <a:xfrm flipH="1">
                <a:off x="8754" y="13364"/>
                <a:ext cx="1440" cy="1440"/>
              </a:xfrm>
              <a:prstGeom prst="rect">
                <a:avLst/>
              </a:prstGeom>
              <a:solidFill>
                <a:srgbClr val="BFBFBF">
                  <a:alpha val="50000"/>
                </a:srgbClr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Examples of beta (β) decay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 	-&gt;  	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 		+  	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234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 	-&gt;  	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		+  	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3.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207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	-&gt;  	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207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+  	3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4.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	-&gt;  	  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		+  	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	-&gt;  	  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		+  	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56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6.  4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-&gt;   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	+  	2 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7.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228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88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  </a:t>
            </a:r>
            <a:r>
              <a:rPr lang="en-US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-&gt;   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228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lang="en-US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	2 β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8.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232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  -&gt;   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212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Pb+  2 β  +  	5 α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9.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238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 -&gt;   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226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88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Ra+  2 β     +  	3 α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10.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218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  -&gt;   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206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Pb+  	4 β   +  	3 α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66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66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66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Gamma (y) particle decay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gamma (y) particle has the following main characteristic: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neither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negatively charged(like electrons/beta) nor positively charged(like protons/alpha) therefore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neutral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ii)has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mass number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atomic number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therefore equal to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electromagnetic waves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iii) have very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penetrating power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thus can be stopped /blocked/shielded by a thick block of lead..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iv) have very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ionizing power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thus cause  less  damage to living cells  unless on prolonged exposure..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v) a nuclide undergoing  y -decay has its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mass number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its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atomic number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remain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Examples of gamma (y) decay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37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	     -&gt;  	 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37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		+        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	     -&gt;  	 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4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		+        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sketch diagram below shows the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penetrating power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the radiations from a radioactive nuclide.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radioactive nuclide       sheet of paper     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aluminium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foil         thick block of lead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(radiation source)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(block α-rays)         (block β-rays)	   block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y-rays)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		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α-rays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β-rays    	               y-rays 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sketch diagram below illustrates the effect of electric /magnetic field on the three radiations from a radioactive nuclide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66800" y="16764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43000" y="1371600"/>
            <a:ext cx="441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19200" y="1066800"/>
            <a:ext cx="655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53494" y="1485106"/>
            <a:ext cx="160020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48994" y="1524000"/>
            <a:ext cx="1828006" cy="794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934994" y="1599406"/>
            <a:ext cx="1675606" cy="794"/>
          </a:xfrm>
          <a:prstGeom prst="line">
            <a:avLst/>
          </a:prstGeom>
          <a:ln w="762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9144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296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25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96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96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200650" algn="l"/>
              </a:tabLst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06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200650" algn="l"/>
              </a:tabLst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2006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20065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y-particle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de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flected 		           to –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 +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because  it has      	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no charge)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065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006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β-ray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deflected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most to +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; is 			lightest)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rc 4"/>
          <p:cNvSpPr/>
          <p:nvPr/>
        </p:nvSpPr>
        <p:spPr>
          <a:xfrm>
            <a:off x="-2743200" y="2438400"/>
            <a:ext cx="9144000" cy="5181600"/>
          </a:xfrm>
          <a:prstGeom prst="arc">
            <a:avLst>
              <a:gd name="adj1" fmla="val 15979068"/>
              <a:gd name="adj2" fmla="val 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0800000" flipV="1">
            <a:off x="-3581400" y="0"/>
            <a:ext cx="9906000" cy="2438400"/>
          </a:xfrm>
          <a:prstGeom prst="arc">
            <a:avLst>
              <a:gd name="adj1" fmla="val 3670495"/>
              <a:gd name="adj2" fmla="val 10610881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3400" y="2362200"/>
            <a:ext cx="5715000" cy="76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205740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3124200" y="1447800"/>
            <a:ext cx="1066800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3200" dirty="0" err="1" smtClean="0"/>
              <a:t>ve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2819400"/>
            <a:ext cx="803425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0" y="13716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810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Radioactive source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-1905000" y="1676400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Radioactive source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5334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Magnetic</a:t>
            </a:r>
          </a:p>
          <a:p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/electric field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1" y="381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α-particle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(slightly deflected to –</a:t>
            </a:r>
            <a:r>
              <a:rPr lang="en-US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because heaviest)</a:t>
            </a:r>
            <a:endParaRPr lang="en-US" sz="2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9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29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29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79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29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29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5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85800"/>
            <a:ext cx="93726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Radioactive disintegration/decay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naturally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produces the stable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206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nuclide /isotope of lead.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Below is the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238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 natural decay series.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238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</a:t>
            </a:r>
            <a:r>
              <a:rPr lang="en-US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	    </a:t>
            </a:r>
            <a:r>
              <a:rPr lang="en-US" sz="36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					  	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218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sz="36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222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86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Rn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2226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88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	</a:t>
            </a:r>
            <a:r>
              <a:rPr lang="en-US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230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234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214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Bi  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214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210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206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210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210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Bi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B:NUCLEAR FISSION AND NUCLEAR FUSSION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Radioactive disintegration/decay can be initiated in an industrial laboratory through two chemical methods: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a) nuclear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fission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b) nuclear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fission.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  <a:tab pos="5372100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fission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  <a:tab pos="53721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fission is the process which a fast moving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neutron bombards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/hits /knocks a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heavy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unstable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nuclide releasing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ighter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nuclide,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three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daughter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neutrons and a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large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quantity of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energy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  <a:tab pos="53721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  <a:tab pos="53721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fission is the basic chemistry behind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bombs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made in the nuclear reactors.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1440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 INTRODUCTION/CAUSES OF RADIOCTIVITY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Alpha (α) particle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Beta (β) particle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	Gamma(y) particle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.NUCLEAR FISSION AND NUCLEAR FUSSION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 startAt="3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HALF-LIFE PERIOD AND DECAY CURVES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 startAt="3"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.CHEMICAL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NUCLEAR REACTIONS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APPLICATION OF RADIOACTIVITY AND RADIO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ISOTOPES.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F. DANGERS OF RADIOACTIVITY AND RADIO ISOTOPES.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COMPREHENSIVE REVISION QUESTIONS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4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4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4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4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4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4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42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4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42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4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42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4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42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4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42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42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42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42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42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three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daughter neutrons becomes again fast moving neutron bombarding / hitting /knocking  a heavy unstable nuclide releasing lighter nuclides, three more daughter neutrons each and a larger quantity of energy setting of a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chain reaction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Examples of nuclear equations showing nuclear fission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+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  -&gt;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 +3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+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Energy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(-∆H)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  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   	-&gt;  	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	y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  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   	-&gt;  	 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	+  	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  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 	-&gt;  	 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		 +  	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+     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  	-&gt;  	 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	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+         y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</a:tabLst>
            </a:pPr>
            <a:r>
              <a:rPr kumimoji="0" lang="en-US" sz="2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    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235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  	-&gt;  	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95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139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	+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 +  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68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68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68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68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68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68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68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8991600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Nuclear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fussion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fusion is the process which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smaller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nuclides join together to form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larger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heavier nuclides and releasing a large quantity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energy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Very high temperatures and pressure is required to overcome the repulsion between the atoms.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fusion is the basic chemistry behind solar/sun radiation.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Two daughter atoms/nuclides of Hydrogen fuse/join to form Helium atom/nuclide on the surface of the sun releasing large quantity of energy in form of heat and light.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     +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    -&gt; 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      +  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29050" algn="l"/>
              </a:tabLst>
            </a:pP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      + 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    -&gt; 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 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29050" algn="l"/>
              </a:tabLst>
            </a:pP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      +   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   -&gt; 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      +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29050" algn="l"/>
              </a:tabLst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4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      -&gt; 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      +         2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29050" algn="l"/>
              </a:tabLst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29050" algn="l"/>
              </a:tabLst>
            </a:pP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    +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   -&gt;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      +         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  <a:tab pos="537210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C: HALF LIFE PERIOD (t</a:t>
            </a:r>
            <a:r>
              <a:rPr kumimoji="0" lang="en-US" sz="4000" b="1" i="0" u="sng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000" b="1" i="0" u="sng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  <a:tab pos="53721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half-life period is the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time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taken for a radioactive nuclide to spontaneously decay/ disintegrate to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half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its original mass/ amount.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  <a:tab pos="53721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It is usually denoted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kumimoji="0" lang="en-US" sz="4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  <a:tab pos="53721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rate of radioactive nuclide disintegration/decay is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constant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 each nuclide.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95400"/>
          <a:ext cx="9144000" cy="4206240"/>
        </p:xfrm>
        <a:graphic>
          <a:graphicData uri="http://schemas.openxmlformats.org/drawingml/2006/table">
            <a:tbl>
              <a:tblPr/>
              <a:tblGrid>
                <a:gridCol w="4264378"/>
                <a:gridCol w="4879622"/>
              </a:tblGrid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 b="1" dirty="0">
                          <a:latin typeface="Times New Roman"/>
                          <a:ea typeface="Calibri"/>
                          <a:cs typeface="Times New Roman"/>
                        </a:rPr>
                        <a:t>Element/Nuclide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 b="1">
                          <a:latin typeface="Times New Roman"/>
                          <a:ea typeface="Calibri"/>
                          <a:cs typeface="Times New Roman"/>
                        </a:rPr>
                        <a:t>Half-life period(</a:t>
                      </a:r>
                      <a:r>
                        <a:rPr lang="en-US" sz="400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4000" b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4000" b="1" baseline="30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4000" b="1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4000" b="1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4000" b="1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 baseline="30000" dirty="0">
                          <a:latin typeface="Times New Roman"/>
                          <a:ea typeface="Calibri"/>
                          <a:cs typeface="Times New Roman"/>
                        </a:rPr>
                        <a:t>238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4000" baseline="-25000" dirty="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U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>
                          <a:latin typeface="Times New Roman"/>
                          <a:ea typeface="Calibri"/>
                          <a:cs typeface="Times New Roman"/>
                        </a:rPr>
                        <a:t>4.5 x 10</a:t>
                      </a:r>
                      <a:r>
                        <a:rPr lang="en-US" sz="4000" baseline="30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en-US" sz="4000">
                          <a:latin typeface="Times New Roman"/>
                          <a:ea typeface="Calibri"/>
                          <a:cs typeface="Times New Roman"/>
                        </a:rPr>
                        <a:t> years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 baseline="300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4000" baseline="-250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>
                          <a:latin typeface="Times New Roman"/>
                          <a:ea typeface="Calibri"/>
                          <a:cs typeface="Times New Roman"/>
                        </a:rPr>
                        <a:t>5600 years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 baseline="30000" dirty="0">
                          <a:latin typeface="Times New Roman"/>
                          <a:ea typeface="Calibri"/>
                          <a:cs typeface="Times New Roman"/>
                        </a:rPr>
                        <a:t>229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4000" baseline="-25000" dirty="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Ra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>
                          <a:latin typeface="Times New Roman"/>
                          <a:ea typeface="Calibri"/>
                          <a:cs typeface="Times New Roman"/>
                        </a:rPr>
                        <a:t>1620 years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 baseline="300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4000" baseline="-250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P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>
                          <a:latin typeface="Times New Roman"/>
                          <a:ea typeface="Calibri"/>
                          <a:cs typeface="Times New Roman"/>
                        </a:rPr>
                        <a:t>14 days</a:t>
                      </a:r>
                      <a:endParaRPr lang="en-US" sz="4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 baseline="30000" dirty="0">
                          <a:latin typeface="Times New Roman"/>
                          <a:ea typeface="Calibri"/>
                          <a:cs typeface="Times New Roman"/>
                        </a:rPr>
                        <a:t>210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4000" baseline="-25000" dirty="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 Po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29050" algn="l"/>
                        </a:tabLst>
                      </a:pPr>
                      <a:r>
                        <a:rPr lang="en-US" sz="4000" dirty="0" smtClean="0">
                          <a:latin typeface="Times New Roman"/>
                          <a:ea typeface="Calibri"/>
                          <a:cs typeface="Times New Roman"/>
                        </a:rPr>
                        <a:t>0.0002 </a:t>
                      </a:r>
                      <a:r>
                        <a:rPr lang="en-US" sz="4000" dirty="0">
                          <a:latin typeface="Times New Roman"/>
                          <a:ea typeface="Calibri"/>
                          <a:cs typeface="Times New Roman"/>
                        </a:rPr>
                        <a:t>seconds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table below shows the half-life period of some elements.</a:t>
            </a:r>
            <a:endParaRPr kumimoji="0" lang="en-US" sz="4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half-life period is determined by using a Geiger-Muller counter (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GM tube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.A GM tube is connected to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ratemeter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 records the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count-rates per unit time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This is the rate of decay/ disintegration of the nuclide.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If the count-rates per unit time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fall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half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then the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taken for this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fall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the half-life period.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7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Examples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829050" algn="l"/>
              </a:tabLst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radioactive substance gave a count of 240 counts per minute but after 6 hours the count rate were 30 counts per minute. Calculate the half-life period of the substance.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lang="en-US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 t </a:t>
            </a:r>
            <a:r>
              <a:rPr kumimoji="0" lang="en-US" sz="4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then  240 --x--&gt;120 –x--&gt;60 –x---&gt;30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240 to 30 =3x =6 hours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=&gt;x  = t </a:t>
            </a:r>
            <a:r>
              <a:rPr kumimoji="0" lang="en-US" sz="4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( 6 / 3 )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lang="en-US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hours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b) The count rate of a nuclide fell from 200 counts per second to 12.5 counts per second in 120 minutes.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Calculate the half-life period of the nuclide.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A: INTRODUCTION / CAUSES OF RADIOCTIVITY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Radioactivity is the spontaneous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disintegration/decay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an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unstable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nuclide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nuclide is an atom with defined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mass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number (number of protons and neutrons),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atomic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number and definite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energy.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 t 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then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200 --x--&gt;100 –x--&gt;50 –x---&gt;25 –x---&gt;12.5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From 200 to 12.5 =4x =120 minutes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=&gt;x  = t 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( 120 / 4 )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  minutes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After 6 hours the count rate of a nuclide fell from 240 counts per second to 15 counts per second on the GM tube. Calculate the half-life period of the nuclide.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 t 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x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then  240 --x--&gt;120 –x--&gt;60 –x---&gt;30 –x---&gt;15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From 240 to 15 =4x =6 hours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=&gt;x  = t 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( 6  / 4 )= </a:t>
            </a: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1.5  hours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192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Calculate the mass of nitrogen-13 that remain from 2 grams after 6 half-</a:t>
            </a: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lifes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if the half-life period of nitrogen-13 is 10 minutes.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 t 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x then: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2 --x--&gt;1 –2x--&gt;0.5 –3x---&gt;0.25 –4x---&gt;0.125–5x---&gt;0.0625–5x---&gt;0.03125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After the 6</a:t>
            </a:r>
            <a:r>
              <a:rPr kumimoji="0" lang="en-US" sz="4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half life </a:t>
            </a: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0.03125 g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nitrogen-13 remain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" y="68580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e) What fraction of a gas remains after 1hour if its half-life period is 20 months?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 t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x then: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then  60 /20  = 3x </a:t>
            </a:r>
            <a:endParaRPr lang="en-US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  --x--&gt; 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–2x--&gt; 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–3x---&gt;  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After the 3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half-life  </a:t>
            </a:r>
            <a:r>
              <a:rPr kumimoji="0" lang="en-US" sz="4800" b="1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of the gas remain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76200" y="0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f) 348 grams of a nuclide A was reduced 43.5 grams after 270days.Determine the half-life period of the nuclide.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09600" y="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 t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x then:  </a:t>
            </a:r>
            <a:endParaRPr lang="en-US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348 --x--&gt;174 –2x--&gt;87 –3x---&gt;43.5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From 348 to 43.5=3x =270days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=&gt;x  = t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( 270 / 3 )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=  90  days			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8610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g) How old is an Egyptian Pharaoh in a tomb with 2grams of </a:t>
            </a:r>
            <a:r>
              <a:rPr kumimoji="0" lang="en-US" sz="5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if the normal </a:t>
            </a:r>
            <a:r>
              <a:rPr kumimoji="0" lang="en-US" sz="5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 in a present tomb is 16grams.The half-life period of </a:t>
            </a:r>
            <a:r>
              <a:rPr kumimoji="0" lang="en-US" sz="5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is 5600years.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Radioactivity takes place in the </a:t>
            </a:r>
            <a:r>
              <a:rPr kumimoji="0" lang="en-US" sz="4000" b="0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nucleus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an atom unlike chemical reactions that take place in the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energy levels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involving electrons.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nuclide is said to be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stable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if its neutron: proton ratio is equal to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n/p = 1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 nuclide therefore try to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attain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n/p = 1 by undergoing radioactivity.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 t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x  = 5600 years then: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16 --x--&gt;8 –2x--&gt;4 –3x---&gt;2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3x = ( 3  x  5600 )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 = </a:t>
            </a:r>
            <a:r>
              <a:rPr kumimoji="0" lang="en-US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16800years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f) 100 grams of a radioactive isotope was reduced 12.5 grams after 81days.Determine the half-life period of the isotope.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 t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x then:  </a:t>
            </a:r>
            <a:endParaRPr lang="en-US" sz="4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100 --x--&gt;50 –2x--&gt;25 –3x---&gt;12.5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From 100 to 12.5=3x =81days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=&gt;x  = t 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( 81  / 3 )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4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27  days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0"/>
            <a:ext cx="86106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graph of activity against time is called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decay curve.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decay curve can be used to determine the half-life period of an isotope since activity decrease at equal time interval to half the original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533400"/>
            <a:ext cx="8686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)From the graph show and determine the half-life period of the isotope.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From the graph t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changes in activity from: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( 100 – 50 )      =&gt;   ( 20 – 0 )  =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minutes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( 50 – 25 )      =&gt;   ( 40 – 20 )  =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minutes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2905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Thus      t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½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 minutes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533400" y="0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(ii)Why does the graph tend to ‘O’?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Smaller particle/s will disintegrate /decay to half its original.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0"/>
            <a:ext cx="8610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D:  CHEMICAL </a:t>
            </a:r>
            <a:r>
              <a:rPr kumimoji="0" lang="en-US" sz="3200" b="1" i="0" u="sng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vs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NUCLEAR REACTIONS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and chemical reaction has the following similarities: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)-both involve the subatomic particles; electrons, protons and neutrons in an  atom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(ii)-both involve the subatomic particles trying to make the atom more stable.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(iii)-Some for of energy transfer/release/absorb from/to the environment take  place.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868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and chemical reaction has the following differences: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(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Nuclear reactions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mainly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involve protons and neutrons in an atom.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Chemical   reactions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mainly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involve electrons in an atom.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(ii) Nuclear reactions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mainly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involve formation of an atom of a new element.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Chemical   reactions </a:t>
            </a: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not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form new elements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91440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(iii) Nuclear reactions 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mainly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involve evolution/production of large quantity      of heat/energy.</a:t>
            </a:r>
          </a:p>
          <a:p>
            <a:pPr marL="0" marR="0" lvl="0" indent="95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Chemical   reactions produce or absorb small quantity of heat/energy.</a:t>
            </a: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(iv)Nuclear reactions are accompanied by a loss in mass/mass defect hence does not obey the law of conservation of matter.</a:t>
            </a:r>
          </a:p>
          <a:p>
            <a:pPr marL="0" marR="0" lvl="0" indent="95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9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Chemical   reactions</a:t>
            </a: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are not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accompanied by a loss in mass/mass defect hence obey the law of conservation of matter.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8610600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(v)The rate of decay/ disintegration of the nuclide is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independent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physical conditions 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(temperature/pressure/purity/particle size)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rate of a chemical reaction is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dependent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on physical conditions </a:t>
            </a: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(temperature/pressure/purity/particle size/surface area)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Examples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Oxygen nuclide with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has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neutrons 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protons in the nucleus therefore an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n/p = 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thus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stable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do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decay/disintegrate.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Chlorine nuclide with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neutrons 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protons in the nucleus therefore an n/p =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1.0588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unstable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decays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/disintegrates to try to attain n/p = 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Uranium nuclide with </a:t>
            </a:r>
            <a:r>
              <a:rPr lang="en-US" sz="3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237</a:t>
            </a:r>
            <a:r>
              <a:rPr lang="en-US" sz="3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 has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206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neutrons and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92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protons in the nucleus therefore an n/p =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2.2391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thus more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unstable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than  </a:t>
            </a:r>
            <a:r>
              <a:rPr lang="en-US" sz="3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235</a:t>
            </a:r>
            <a:r>
              <a:rPr lang="en-US" sz="32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 and thus more readily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decays / disintegrates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try to attain n/p = 1.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D: APPLICATION AND USES OF RADIOCTIVITY.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following are some of the fields that apply and use radioisotopes;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Medicine: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Treatment of cancer to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malignant tumors through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radiotherapy.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Sterilizing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hospital /surgical instruments /equipments by   exposing them to gamma radiation.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457200" y="0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Agriculture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a plant or animal if fed with radioisotope, the metabolic processes of the plant/animal is better understood by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tracing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route of the radioisotope.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Food preservation: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X-rays are used to kill bacteria in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tinned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food to last for a long time.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0"/>
            <a:ext cx="9144000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Chemistry: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study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mechanisms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a chemical reaction, one  reactant is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replaced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its structure by a radioisotope e.g.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During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esterification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‘O’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joining the ester was discovered comes from the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alkanol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not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alkanoic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acid.</a:t>
            </a: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857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During photosynthesis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‘O’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released was discovered comes from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water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457200" y="0"/>
            <a:ext cx="8686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e) Dating rocks/fossils: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quantity of </a:t>
            </a:r>
            <a:r>
              <a:rPr kumimoji="0" lang="en-US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living things    (plants/animals) is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constant.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When they die the fixed mass of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is t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rapped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the cells and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continues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decay/disintegrate.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half-life period of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 is 5600 years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Comparing the mass of 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in l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iving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dead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cells, the age of the dead can be determined.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0" y="0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E: DANGERS OF RADIOCTIVITY.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 rays emitted by radioactive isotopes have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ionizing effect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changing the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genetic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make up of living cells.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Exposure to theses radiations causes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chromosomal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/or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genetic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mutation in living cells.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Living things should therefore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be exposed for a long time to radioactive substances.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533400" y="0"/>
            <a:ext cx="8610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 of the main uses of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radiacive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isotopes is in generation of large cheap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electricity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nuclear reactors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Those who work in these reactors must wear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protective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devises made of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thick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glass or l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ead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sheet.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Accidental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leakages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radiations usually occur:..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1986 the Nuclear reactor at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Chernobyl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Russia had a major 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explosion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that emitted poisonous nuclear material that caused immediate</a:t>
            </a:r>
            <a:r>
              <a:rPr kumimoji="0" lang="en-US" sz="6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environmental </a:t>
            </a:r>
            <a:r>
              <a: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disaster.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0" y="0"/>
            <a:ext cx="91440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2011, an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earthquake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Japan caused a nuclear reactor to leak and release poisonous radioactive waste into the Indian Ocean.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immediate and long term effects of exposure to these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poisonous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radioactive waste on human being is of major concern to all </a:t>
            </a: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environmentalists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0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World wide various treaties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</a:t>
            </a:r>
            <a:r>
              <a:rPr kumimoji="0" lang="en-US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manufacture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disposal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kumimoji="0" lang="en-US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usage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radioisotopes which many nations have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ratified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under the United Nations Organization (UNO) to ensure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safety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the environment.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933825" y="600075"/>
            <a:ext cx="304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0" y="514350"/>
            <a:ext cx="304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667000"/>
            <a:ext cx="5257800" cy="3505200"/>
          </a:xfrm>
          <a:prstGeom prst="rect">
            <a:avLst/>
          </a:prstGeom>
          <a:noFill/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2943225" y="276225"/>
            <a:ext cx="304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0" y="381000"/>
            <a:ext cx="88392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figure below shows the behaviour of emissions by a radioactive isotope x. Use it to answer the question follow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2895600"/>
            <a:ext cx="37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5638800"/>
            <a:ext cx="39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Chlorine nuclide with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37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neutrons and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protons in the nucleus therefore an n/p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1.1765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more unstable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than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thus more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readily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decays / disintegrates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try to attain n/p = 1.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d)Uranium nuclide with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235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 has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neutrons and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protons in the nucleus therefore an n/p =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1.5543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thus more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stable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than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237</a:t>
            </a:r>
            <a:r>
              <a:rPr lang="en-US" sz="28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but also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readily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decays / disintegrates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try to attain n/p = 1.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 </a:t>
            </a: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unstable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nuclides 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naturally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try to attain nuclear </a:t>
            </a: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stability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 the </a:t>
            </a:r>
            <a:r>
              <a:rPr lang="en-US" sz="3200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production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304800" y="0"/>
            <a:ext cx="8839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(a) Explain why isotope </a:t>
            </a:r>
            <a:r>
              <a:rPr kumimoji="0" lang="en-Z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emits radiations. 											(1mk)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Z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-is unstable //has n/p ratio greater/less than one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(b) Name the radiation </a:t>
            </a:r>
            <a:r>
              <a:rPr kumimoji="0" lang="en-Z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labeled</a:t>
            </a: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Z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</a:t>
            </a:r>
            <a:r>
              <a:rPr lang="en-Z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(1mk)			</a:t>
            </a:r>
            <a:r>
              <a:rPr kumimoji="0" lang="en-Z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alpha particle</a:t>
            </a: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(c) Arrange the radiations </a:t>
            </a:r>
            <a:r>
              <a:rPr kumimoji="0" lang="en-Z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labeled</a:t>
            </a: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Z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Z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Z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the increasing order of ability to be deflected by an electric filed. 										(1mk)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T -&gt; P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81000" y="0"/>
            <a:ext cx="8763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a) Calculate the mass and atomic numbers of element B formed after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212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has emitted three beta particles, one gamma ray and two alpha particles.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Mass number = 212 –(0  beta+ o gamma + (2 x 4 ) alpha =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204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Atomic number = 80 – (-1 x3) beta + 0 gamma + (2 x 2 ) alpha =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b)Write a balanced nuclear equations for the decay of  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212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to B using the information in 4(a) above.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212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     -&gt;     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204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79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   +    2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    +    3  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   +   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8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8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8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78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78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788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788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788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788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381000" y="0"/>
            <a:ext cx="8382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Identify the type of radiation emitted from the following nuclear equations.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14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	      -&gt;   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	+ …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β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 startAt="2"/>
              <a:tabLst/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   + 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-&gt;    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 	+ ……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320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(iii)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235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92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   -&gt;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95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139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57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 +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 +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β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 startAt="4"/>
              <a:tabLst/>
            </a:pP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238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     -&gt;   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234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  + …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α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…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(v)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14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	 +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      -&gt;     </a:t>
            </a:r>
            <a:r>
              <a:rPr kumimoji="0" lang="en-US" sz="3200" b="0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	+ …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9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9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98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5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9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9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79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75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9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9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79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9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9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79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75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98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98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798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98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X grams of a radioactive isotope takes 100 days to disintegrate to 20 grams. If the half-life period isotope is 25 days, calculate the initial mass X of the radio isotope.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 of half-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lifes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=   (  100   /   25 )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   4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20g -----&gt; 40g ----&gt; 80g-----&gt; 160g -----&gt; 320g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Original mass X =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320g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0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0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0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80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80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808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80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80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80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80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80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80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a)Radium has a half-life of 1620 years.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)What is half-life?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half-life period is the time taken for a radioactive nuclide to spontaneously decay/ disintegrate to half its original mass/ amount.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0"/>
            <a:ext cx="91440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b)If one milligram of radium contains 2.68 x 10 18 atoms ,how many atoms disintegrate during 3240 years.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 of half-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lifes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=   (  3240   /   1620  )   =   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1 mg ---1620---&gt; 0.5mg ---1620----&gt; 0.25mg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  	  If 1mg  	-&gt;  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2.68 x 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 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Then   0.25 mg -&gt;  ( 0.25  x   2.68  x  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) =   6.7  x  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Number of atoms remaining =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6.7  x  10</a:t>
            </a:r>
            <a:r>
              <a:rPr kumimoji="0" lang="en-US" sz="2800" b="1" i="0" u="sng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kumimoji="0" lang="en-US" sz="2800" b="1" i="0" u="sng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 of atoms disintegrated  =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(2.68 x 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    6.7  x  10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0125" algn="l"/>
                <a:tab pos="10953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			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2.01  x  10</a:t>
            </a:r>
            <a:r>
              <a:rPr kumimoji="0" lang="en-US" sz="2800" b="1" i="0" u="sng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2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2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2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2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82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82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82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82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82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829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2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829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829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829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7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829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829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829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75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829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829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829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775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829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829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829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300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829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829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829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alpha(α) particle decay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alpha (α) particle has the following main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characteristic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positive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charged(like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protons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ii) has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mass number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atomic number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therefore equal to a charged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Helium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atom ( 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iii) have very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penetrating power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thus can be stopped /blocked/shielded by a thin sheet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paper.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iv) have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high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ionizing power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thus cause a lot of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damage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living cells.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v) a nuclide undergoing α-decay has its mass number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reduced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its atomic number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reduced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Examples of alpha decay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210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84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-&gt; 	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206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+	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226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88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Ra    -&gt; 	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86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+	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238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 </a:t>
            </a:r>
            <a:r>
              <a:rPr lang="en-US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-&gt; 	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234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90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+	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</a:t>
            </a:r>
            <a:r>
              <a:rPr kumimoji="0" lang="en-US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2+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000" baseline="30000" dirty="0" smtClean="0"/>
              <a:t>238</a:t>
            </a:r>
            <a:r>
              <a:rPr lang="en-US" sz="4000" dirty="0" smtClean="0"/>
              <a:t> </a:t>
            </a:r>
            <a:r>
              <a:rPr lang="en-US" sz="4000" baseline="-25000" dirty="0" smtClean="0"/>
              <a:t>92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dirty="0" smtClean="0"/>
              <a:t>	    -&gt; 	</a:t>
            </a:r>
            <a:r>
              <a:rPr lang="en-US" sz="4000" baseline="30000" dirty="0" smtClean="0"/>
              <a:t>230</a:t>
            </a:r>
            <a:r>
              <a:rPr lang="en-US" sz="4000" baseline="-25000" dirty="0" smtClean="0"/>
              <a:t>88</a:t>
            </a:r>
            <a:r>
              <a:rPr lang="en-US" sz="4000" dirty="0" smtClean="0"/>
              <a:t> Ra	+	2 </a:t>
            </a:r>
            <a:r>
              <a:rPr lang="en-US" sz="4000" baseline="30000" dirty="0" smtClean="0"/>
              <a:t>4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He </a:t>
            </a:r>
            <a:r>
              <a:rPr lang="en-US" sz="4000" baseline="30000" dirty="0" smtClean="0"/>
              <a:t>2+</a:t>
            </a:r>
          </a:p>
          <a:p>
            <a:pPr lvl="0"/>
            <a:endParaRPr lang="en-US" dirty="0" smtClean="0"/>
          </a:p>
          <a:p>
            <a:r>
              <a:rPr lang="en-US" sz="4000" dirty="0" smtClean="0"/>
              <a:t> </a:t>
            </a:r>
            <a:r>
              <a:rPr lang="en-US" sz="4000" baseline="30000" dirty="0" smtClean="0"/>
              <a:t> 210</a:t>
            </a:r>
            <a:r>
              <a:rPr lang="en-US" sz="4000" dirty="0" smtClean="0"/>
              <a:t> </a:t>
            </a:r>
            <a:r>
              <a:rPr lang="en-US" sz="4000" baseline="-25000" dirty="0" smtClean="0"/>
              <a:t>84</a:t>
            </a:r>
            <a:r>
              <a:rPr lang="en-US" sz="4000" dirty="0" smtClean="0"/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4000" dirty="0" smtClean="0"/>
              <a:t> 	     -&gt; 	</a:t>
            </a:r>
            <a:r>
              <a:rPr lang="en-US" sz="4000" baseline="30000" dirty="0" smtClean="0"/>
              <a:t>190</a:t>
            </a:r>
            <a:r>
              <a:rPr lang="en-US" sz="4000" baseline="-25000" dirty="0" smtClean="0"/>
              <a:t>74</a:t>
            </a:r>
            <a:r>
              <a:rPr lang="en-US" sz="4000" dirty="0" smtClean="0"/>
              <a:t> W	+        10 α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7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225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225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225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75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225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225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225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6200" y="0"/>
            <a:ext cx="9144000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b)Beta (β) particle decay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Beta (β) particle has the following main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characteristic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)is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negatively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charged(like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electrons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ii)has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 mass number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and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atomic number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negative one(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therefore equal to a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fast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moving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electron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iii) have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penetrating power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thus can be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stopped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/blocked/shielded by a thin sheet of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aluminium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foil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iv) have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medium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ionizing power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thus cause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damage to living cells than the α particle.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v) a nuclide undergoing β -decay has its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mass number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remain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same  and its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atomic number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increase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584</TotalTime>
  <Words>2740</Words>
  <Application>Microsoft Office PowerPoint</Application>
  <PresentationFormat>On-screen Show (4:3)</PresentationFormat>
  <Paragraphs>470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Julius G.Thungu</dc:creator>
  <cp:lastModifiedBy>MANYAM FRANCHISE</cp:lastModifiedBy>
  <cp:revision>69</cp:revision>
  <dcterms:created xsi:type="dcterms:W3CDTF">2012-05-13T21:54:46Z</dcterms:created>
  <dcterms:modified xsi:type="dcterms:W3CDTF">2016-08-18T17:18:39Z</dcterms:modified>
</cp:coreProperties>
</file>