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2" r:id="rId55"/>
    <p:sldId id="311" r:id="rId56"/>
    <p:sldId id="313" r:id="rId57"/>
    <p:sldId id="314" r:id="rId58"/>
    <p:sldId id="315" r:id="rId59"/>
    <p:sldId id="316" r:id="rId60"/>
    <p:sldId id="317" r:id="rId61"/>
    <p:sldId id="318" r:id="rId62"/>
    <p:sldId id="319"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613434-C5F6-41D9-BB5B-61D5298D9AF0}" type="datetimeFigureOut">
              <a:rPr lang="en-US" smtClean="0"/>
              <a:pPr/>
              <a:t>8/18/2016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FFBD0-BA44-42FA-846D-4264E744F86B}" type="slidenum">
              <a:rPr lang="en-US" smtClean="0"/>
              <a:pPr/>
              <a:t>‹#›</a:t>
            </a:fld>
            <a:endParaRPr lang="en-US"/>
          </a:p>
        </p:txBody>
      </p:sp>
    </p:spTree>
    <p:extLst>
      <p:ext uri="{BB962C8B-B14F-4D97-AF65-F5344CB8AC3E}">
        <p14:creationId xmlns:p14="http://schemas.microsoft.com/office/powerpoint/2010/main" val="30300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1C1711-ACE5-46FD-A0CE-FD1636E57E89}" type="datetime1">
              <a:rPr lang="en-US" smtClean="0"/>
              <a:t>8/18/2016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1E46A-4C77-4104-933C-B96F0D09C82D}" type="slidenum">
              <a:rPr lang="en-US" smtClean="0"/>
              <a:pPr/>
              <a:t>‹#›</a:t>
            </a:fld>
            <a:endParaRPr lang="en-US"/>
          </a:p>
        </p:txBody>
      </p:sp>
    </p:spTree>
  </p:cSld>
  <p:clrMapOvr>
    <a:masterClrMapping/>
  </p:clrMapOvr>
  <p:transition spd="slow" advClick="0" advTm="10000">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101076-DBEA-4404-B2C2-7C421D662CB5}" type="datetime1">
              <a:rPr lang="en-US" smtClean="0"/>
              <a:t>8/18/2016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1E46A-4C77-4104-933C-B96F0D09C82D}" type="slidenum">
              <a:rPr lang="en-US" smtClean="0"/>
              <a:pPr/>
              <a:t>‹#›</a:t>
            </a:fld>
            <a:endParaRPr lang="en-US"/>
          </a:p>
        </p:txBody>
      </p:sp>
    </p:spTree>
  </p:cSld>
  <p:clrMapOvr>
    <a:masterClrMapping/>
  </p:clrMapOvr>
  <p:transition spd="slow" advClick="0" advTm="10000">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F6C4AB-18DB-47DD-93AB-7F3EF69F82B9}" type="datetime1">
              <a:rPr lang="en-US" smtClean="0"/>
              <a:t>8/18/2016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1E46A-4C77-4104-933C-B96F0D09C82D}" type="slidenum">
              <a:rPr lang="en-US" smtClean="0"/>
              <a:pPr/>
              <a:t>‹#›</a:t>
            </a:fld>
            <a:endParaRPr lang="en-US"/>
          </a:p>
        </p:txBody>
      </p:sp>
    </p:spTree>
  </p:cSld>
  <p:clrMapOvr>
    <a:masterClrMapping/>
  </p:clrMapOvr>
  <p:transition spd="slow" advClick="0" advTm="10000">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11CFA3-2997-4211-BA12-3F9265BB5DD9}" type="datetime1">
              <a:rPr lang="en-US" smtClean="0"/>
              <a:t>8/18/2016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1E46A-4C77-4104-933C-B96F0D09C82D}" type="slidenum">
              <a:rPr lang="en-US" smtClean="0"/>
              <a:pPr/>
              <a:t>‹#›</a:t>
            </a:fld>
            <a:endParaRPr lang="en-US"/>
          </a:p>
        </p:txBody>
      </p:sp>
    </p:spTree>
  </p:cSld>
  <p:clrMapOvr>
    <a:masterClrMapping/>
  </p:clrMapOvr>
  <p:transition spd="slow" advClick="0" advTm="10000">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CFE24A-6538-41E4-8483-CD4A883D4DF2}" type="datetime1">
              <a:rPr lang="en-US" smtClean="0"/>
              <a:t>8/18/2016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1E46A-4C77-4104-933C-B96F0D09C82D}" type="slidenum">
              <a:rPr lang="en-US" smtClean="0"/>
              <a:pPr/>
              <a:t>‹#›</a:t>
            </a:fld>
            <a:endParaRPr lang="en-US"/>
          </a:p>
        </p:txBody>
      </p:sp>
    </p:spTree>
  </p:cSld>
  <p:clrMapOvr>
    <a:masterClrMapping/>
  </p:clrMapOvr>
  <p:transition spd="slow" advClick="0" advTm="10000">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F70527-B7C2-4DA3-8A53-0FE4EC386EC6}" type="datetime1">
              <a:rPr lang="en-US" smtClean="0"/>
              <a:t>8/18/2016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D1E46A-4C77-4104-933C-B96F0D09C82D}" type="slidenum">
              <a:rPr lang="en-US" smtClean="0"/>
              <a:pPr/>
              <a:t>‹#›</a:t>
            </a:fld>
            <a:endParaRPr lang="en-US"/>
          </a:p>
        </p:txBody>
      </p:sp>
    </p:spTree>
  </p:cSld>
  <p:clrMapOvr>
    <a:masterClrMapping/>
  </p:clrMapOvr>
  <p:transition spd="slow" advClick="0" advTm="10000">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2DB5F5-1749-4283-949E-C232E19462A1}" type="datetime1">
              <a:rPr lang="en-US" smtClean="0"/>
              <a:t>8/18/2016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D1E46A-4C77-4104-933C-B96F0D09C82D}" type="slidenum">
              <a:rPr lang="en-US" smtClean="0"/>
              <a:pPr/>
              <a:t>‹#›</a:t>
            </a:fld>
            <a:endParaRPr lang="en-US"/>
          </a:p>
        </p:txBody>
      </p:sp>
    </p:spTree>
  </p:cSld>
  <p:clrMapOvr>
    <a:masterClrMapping/>
  </p:clrMapOvr>
  <p:transition spd="slow" advClick="0" advTm="10000">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CFD72A-2F8F-4E5D-8F1B-4EC6061D0049}" type="datetime1">
              <a:rPr lang="en-US" smtClean="0"/>
              <a:t>8/18/2016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D1E46A-4C77-4104-933C-B96F0D09C82D}" type="slidenum">
              <a:rPr lang="en-US" smtClean="0"/>
              <a:pPr/>
              <a:t>‹#›</a:t>
            </a:fld>
            <a:endParaRPr lang="en-US"/>
          </a:p>
        </p:txBody>
      </p:sp>
    </p:spTree>
  </p:cSld>
  <p:clrMapOvr>
    <a:masterClrMapping/>
  </p:clrMapOvr>
  <p:transition spd="slow" advClick="0" advTm="10000">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1F7C75-2193-4EBF-B3F0-4146A91387B4}" type="datetime1">
              <a:rPr lang="en-US" smtClean="0"/>
              <a:t>8/18/2016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D1E46A-4C77-4104-933C-B96F0D09C82D}" type="slidenum">
              <a:rPr lang="en-US" smtClean="0"/>
              <a:pPr/>
              <a:t>‹#›</a:t>
            </a:fld>
            <a:endParaRPr lang="en-US"/>
          </a:p>
        </p:txBody>
      </p:sp>
    </p:spTree>
  </p:cSld>
  <p:clrMapOvr>
    <a:masterClrMapping/>
  </p:clrMapOvr>
  <p:transition spd="slow" advClick="0" advTm="10000">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D030A9-6AD7-4331-8746-69390E29B5CC}" type="datetime1">
              <a:rPr lang="en-US" smtClean="0"/>
              <a:t>8/18/2016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D1E46A-4C77-4104-933C-B96F0D09C82D}" type="slidenum">
              <a:rPr lang="en-US" smtClean="0"/>
              <a:pPr/>
              <a:t>‹#›</a:t>
            </a:fld>
            <a:endParaRPr lang="en-US"/>
          </a:p>
        </p:txBody>
      </p:sp>
    </p:spTree>
  </p:cSld>
  <p:clrMapOvr>
    <a:masterClrMapping/>
  </p:clrMapOvr>
  <p:transition spd="slow" advClick="0" advTm="10000">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5151E6-270A-4F26-BC22-BF8FFF3F9F36}" type="datetime1">
              <a:rPr lang="en-US" smtClean="0"/>
              <a:t>8/18/2016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D1E46A-4C77-4104-933C-B96F0D09C82D}" type="slidenum">
              <a:rPr lang="en-US" smtClean="0"/>
              <a:pPr/>
              <a:t>‹#›</a:t>
            </a:fld>
            <a:endParaRPr lang="en-US"/>
          </a:p>
        </p:txBody>
      </p:sp>
    </p:spTree>
  </p:cSld>
  <p:clrMapOvr>
    <a:masterClrMapping/>
  </p:clrMapOvr>
  <p:transition spd="slow" advClick="0" advTm="10000">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7B6EF7-D51F-4B6B-9B10-12DB0EB37F4A}" type="datetime1">
              <a:rPr lang="en-US" smtClean="0"/>
              <a:t>8/18/2016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D1E46A-4C77-4104-933C-B96F0D09C82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10000">
    <p:wipe dir="d"/>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316" y="406"/>
            <a:chExt cx="11608" cy="15028"/>
          </a:xfrm>
        </p:grpSpPr>
        <p:grpSp>
          <p:nvGrpSpPr>
            <p:cNvPr id="1027" name="Group 3"/>
            <p:cNvGrpSpPr>
              <a:grpSpLocks/>
            </p:cNvGrpSpPr>
            <p:nvPr/>
          </p:nvGrpSpPr>
          <p:grpSpPr bwMode="auto">
            <a:xfrm>
              <a:off x="316" y="406"/>
              <a:ext cx="11608" cy="15028"/>
              <a:chOff x="321" y="406"/>
              <a:chExt cx="11600" cy="15025"/>
            </a:xfrm>
          </p:grpSpPr>
          <p:sp>
            <p:nvSpPr>
              <p:cNvPr id="1028" name="Rectangle 4" descr="Zig zag"/>
              <p:cNvSpPr>
                <a:spLocks noChangeArrowheads="1"/>
              </p:cNvSpPr>
              <p:nvPr/>
            </p:nvSpPr>
            <p:spPr bwMode="auto">
              <a:xfrm>
                <a:off x="339" y="406"/>
                <a:ext cx="11582" cy="15025"/>
              </a:xfrm>
              <a:prstGeom prst="rect">
                <a:avLst/>
              </a:prstGeom>
              <a:pattFill prst="zigZag">
                <a:fgClr>
                  <a:srgbClr val="8C8C8C"/>
                </a:fgClr>
                <a:bgClr>
                  <a:srgbClr val="BFBFBF"/>
                </a:bgClr>
              </a:pattFill>
              <a:ln w="12700">
                <a:solidFill>
                  <a:srgbClr val="FFFFFF"/>
                </a:solidFill>
                <a:miter lim="800000"/>
                <a:headEnd/>
                <a:tailEnd/>
              </a:ln>
              <a:effectLst/>
            </p:spPr>
            <p:txBody>
              <a:bodyPr vert="horz" wrap="square" lIns="91440" tIns="45720" rIns="91440" bIns="45720" numCol="1" anchor="ctr" anchorCtr="0" compatLnSpc="1">
                <a:prstTxWarp prst="textNoShape">
                  <a:avLst/>
                </a:prstTxWarp>
              </a:bodyPr>
              <a:lstStyle/>
              <a:p>
                <a:endParaRPr lang="en-US"/>
              </a:p>
            </p:txBody>
          </p:sp>
          <p:sp>
            <p:nvSpPr>
              <p:cNvPr id="1029" name="Rectangle 5"/>
              <p:cNvSpPr>
                <a:spLocks noChangeArrowheads="1"/>
              </p:cNvSpPr>
              <p:nvPr/>
            </p:nvSpPr>
            <p:spPr bwMode="auto">
              <a:xfrm>
                <a:off x="3446" y="406"/>
                <a:ext cx="8475" cy="15025"/>
              </a:xfrm>
              <a:prstGeom prst="rect">
                <a:avLst/>
              </a:prstGeom>
              <a:solidFill>
                <a:srgbClr val="737373"/>
              </a:solidFill>
              <a:ln w="12700">
                <a:solidFill>
                  <a:srgbClr val="FFFFFF"/>
                </a:solidFill>
                <a:miter lim="800000"/>
                <a:headEnd/>
                <a:tailEnd/>
              </a:ln>
              <a:effectLst/>
            </p:spPr>
            <p:txBody>
              <a:bodyPr vert="horz" wrap="square" lIns="228600" tIns="1371600" rIns="45720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200" b="0" i="0" u="none" strike="noStrike" cap="none" normalizeH="0" baseline="0" dirty="0" smtClean="0">
                    <a:ln>
                      <a:noFill/>
                    </a:ln>
                    <a:solidFill>
                      <a:srgbClr val="00B0F0"/>
                    </a:solidFill>
                    <a:effectLst/>
                    <a:latin typeface="Bernard MT Condensed" pitchFamily="18" charset="0"/>
                    <a:cs typeface="Arial" pitchFamily="34" charset="0"/>
                  </a:rPr>
                  <a:t>The Mole</a:t>
                </a:r>
                <a:endParaRPr kumimoji="0" lang="en-US" sz="4000" b="0" i="0" u="none" strike="noStrike" cap="none" normalizeH="0" baseline="0" dirty="0" smtClean="0">
                  <a:ln>
                    <a:noFill/>
                  </a:ln>
                  <a:solidFill>
                    <a:srgbClr val="FFFFFF"/>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FF00"/>
                    </a:solidFill>
                    <a:effectLst/>
                    <a:latin typeface="Bernard MT Condensed" pitchFamily="18" charset="0"/>
                    <a:cs typeface="Arial" pitchFamily="34" charset="0"/>
                  </a:rPr>
                  <a:t>A comprehensive tutorial notes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FFFF00"/>
                  </a:solidFill>
                  <a:effectLst/>
                  <a:latin typeface="Bernard MT Condensed"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FFFF"/>
                    </a:solidFill>
                    <a:effectLst/>
                    <a:latin typeface="Bernard MT Condensed" pitchFamily="18" charset="0"/>
                    <a:cs typeface="Arial" pitchFamily="34" charset="0"/>
                  </a:rPr>
                  <a:t>Incorporating standard revision questions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1030" name="Group 6"/>
              <p:cNvGrpSpPr>
                <a:grpSpLocks/>
              </p:cNvGrpSpPr>
              <p:nvPr/>
            </p:nvGrpSpPr>
            <p:grpSpPr bwMode="auto">
              <a:xfrm>
                <a:off x="321" y="3424"/>
                <a:ext cx="3125" cy="6069"/>
                <a:chOff x="654" y="3599"/>
                <a:chExt cx="2880" cy="5760"/>
              </a:xfrm>
            </p:grpSpPr>
            <p:sp>
              <p:nvSpPr>
                <p:cNvPr id="1031" name="Rectangle 7"/>
                <p:cNvSpPr>
                  <a:spLocks noChangeArrowheads="1"/>
                </p:cNvSpPr>
                <p:nvPr/>
              </p:nvSpPr>
              <p:spPr bwMode="auto">
                <a:xfrm flipH="1">
                  <a:off x="2094" y="6479"/>
                  <a:ext cx="1440" cy="1440"/>
                </a:xfrm>
                <a:prstGeom prst="rect">
                  <a:avLst/>
                </a:prstGeom>
                <a:solidFill>
                  <a:srgbClr val="A7BFDE">
                    <a:alpha val="80000"/>
                  </a:srgbClr>
                </a:solidFill>
                <a:ln w="12700">
                  <a:solidFill>
                    <a:srgbClr val="FFFFFF"/>
                  </a:solidFill>
                  <a:miter lim="800000"/>
                  <a:headEnd/>
                  <a:tailEnd/>
                </a:ln>
                <a:effectLst/>
              </p:spPr>
              <p:txBody>
                <a:bodyPr vert="horz" wrap="square" lIns="91440" tIns="45720" rIns="91440" bIns="45720" numCol="1" anchor="ctr" anchorCtr="0" compatLnSpc="1">
                  <a:prstTxWarp prst="textNoShape">
                    <a:avLst/>
                  </a:prstTxWarp>
                </a:bodyPr>
                <a:lstStyle/>
                <a:p>
                  <a:endParaRPr lang="en-US"/>
                </a:p>
              </p:txBody>
            </p:sp>
            <p:sp>
              <p:nvSpPr>
                <p:cNvPr id="1032" name="Rectangle 8"/>
                <p:cNvSpPr>
                  <a:spLocks noChangeArrowheads="1"/>
                </p:cNvSpPr>
                <p:nvPr/>
              </p:nvSpPr>
              <p:spPr bwMode="auto">
                <a:xfrm flipH="1">
                  <a:off x="2094" y="5039"/>
                  <a:ext cx="1440" cy="1440"/>
                </a:xfrm>
                <a:prstGeom prst="rect">
                  <a:avLst/>
                </a:prstGeom>
                <a:solidFill>
                  <a:srgbClr val="A7BFDE">
                    <a:alpha val="50000"/>
                  </a:srgbClr>
                </a:solidFill>
                <a:ln w="12700">
                  <a:solidFill>
                    <a:srgbClr val="FFFFFF"/>
                  </a:solidFill>
                  <a:miter lim="800000"/>
                  <a:headEnd/>
                  <a:tailEnd/>
                </a:ln>
                <a:effectLst/>
              </p:spPr>
              <p:txBody>
                <a:bodyPr vert="horz" wrap="square" lIns="91440" tIns="45720" rIns="91440" bIns="45720" numCol="1" anchor="ctr" anchorCtr="0" compatLnSpc="1">
                  <a:prstTxWarp prst="textNoShape">
                    <a:avLst/>
                  </a:prstTxWarp>
                </a:bodyPr>
                <a:lstStyle/>
                <a:p>
                  <a:endParaRPr lang="en-US"/>
                </a:p>
              </p:txBody>
            </p:sp>
            <p:sp>
              <p:nvSpPr>
                <p:cNvPr id="1033" name="Rectangle 9"/>
                <p:cNvSpPr>
                  <a:spLocks noChangeArrowheads="1"/>
                </p:cNvSpPr>
                <p:nvPr/>
              </p:nvSpPr>
              <p:spPr bwMode="auto">
                <a:xfrm flipH="1">
                  <a:off x="654" y="5039"/>
                  <a:ext cx="1440" cy="1440"/>
                </a:xfrm>
                <a:prstGeom prst="rect">
                  <a:avLst/>
                </a:prstGeom>
                <a:solidFill>
                  <a:srgbClr val="A7BFDE">
                    <a:alpha val="80000"/>
                  </a:srgbClr>
                </a:solidFill>
                <a:ln w="12700">
                  <a:solidFill>
                    <a:srgbClr val="FFFFFF"/>
                  </a:solidFill>
                  <a:miter lim="800000"/>
                  <a:headEnd/>
                  <a:tailEnd/>
                </a:ln>
                <a:effectLst/>
              </p:spPr>
              <p:txBody>
                <a:bodyPr vert="horz" wrap="square" lIns="91440" tIns="45720" rIns="91440" bIns="45720" numCol="1" anchor="ctr" anchorCtr="0" compatLnSpc="1">
                  <a:prstTxWarp prst="textNoShape">
                    <a:avLst/>
                  </a:prstTxWarp>
                </a:bodyPr>
                <a:lstStyle/>
                <a:p>
                  <a:endParaRPr lang="en-US"/>
                </a:p>
              </p:txBody>
            </p:sp>
            <p:sp>
              <p:nvSpPr>
                <p:cNvPr id="1034" name="Rectangle 10"/>
                <p:cNvSpPr>
                  <a:spLocks noChangeArrowheads="1"/>
                </p:cNvSpPr>
                <p:nvPr/>
              </p:nvSpPr>
              <p:spPr bwMode="auto">
                <a:xfrm flipH="1">
                  <a:off x="654" y="3599"/>
                  <a:ext cx="1440" cy="1440"/>
                </a:xfrm>
                <a:prstGeom prst="rect">
                  <a:avLst/>
                </a:prstGeom>
                <a:solidFill>
                  <a:srgbClr val="A7BFDE">
                    <a:alpha val="50000"/>
                  </a:srgbClr>
                </a:solidFill>
                <a:ln w="12700">
                  <a:solidFill>
                    <a:srgbClr val="FFFFFF"/>
                  </a:solidFill>
                  <a:miter lim="800000"/>
                  <a:headEnd/>
                  <a:tailEnd/>
                </a:ln>
                <a:effectLst/>
              </p:spPr>
              <p:txBody>
                <a:bodyPr vert="horz" wrap="square" lIns="91440" tIns="45720" rIns="91440" bIns="45720" numCol="1" anchor="ctr" anchorCtr="0" compatLnSpc="1">
                  <a:prstTxWarp prst="textNoShape">
                    <a:avLst/>
                  </a:prstTxWarp>
                </a:bodyPr>
                <a:lstStyle/>
                <a:p>
                  <a:endParaRPr lang="en-US"/>
                </a:p>
              </p:txBody>
            </p:sp>
            <p:sp>
              <p:nvSpPr>
                <p:cNvPr id="1035" name="Rectangle 11"/>
                <p:cNvSpPr>
                  <a:spLocks noChangeArrowheads="1"/>
                </p:cNvSpPr>
                <p:nvPr/>
              </p:nvSpPr>
              <p:spPr bwMode="auto">
                <a:xfrm flipH="1">
                  <a:off x="654" y="6479"/>
                  <a:ext cx="1440" cy="1440"/>
                </a:xfrm>
                <a:prstGeom prst="rect">
                  <a:avLst/>
                </a:prstGeom>
                <a:solidFill>
                  <a:srgbClr val="A7BFDE">
                    <a:alpha val="50000"/>
                  </a:srgbClr>
                </a:solidFill>
                <a:ln w="12700">
                  <a:solidFill>
                    <a:srgbClr val="FFFFFF"/>
                  </a:solidFill>
                  <a:miter lim="800000"/>
                  <a:headEnd/>
                  <a:tailEnd/>
                </a:ln>
                <a:effectLst/>
              </p:spPr>
              <p:txBody>
                <a:bodyPr vert="horz" wrap="square" lIns="91440" tIns="45720" rIns="91440" bIns="45720" numCol="1" anchor="ctr" anchorCtr="0" compatLnSpc="1">
                  <a:prstTxWarp prst="textNoShape">
                    <a:avLst/>
                  </a:prstTxWarp>
                </a:bodyPr>
                <a:lstStyle/>
                <a:p>
                  <a:endParaRPr lang="en-US"/>
                </a:p>
              </p:txBody>
            </p:sp>
            <p:sp>
              <p:nvSpPr>
                <p:cNvPr id="1036" name="Rectangle 12"/>
                <p:cNvSpPr>
                  <a:spLocks noChangeArrowheads="1"/>
                </p:cNvSpPr>
                <p:nvPr/>
              </p:nvSpPr>
              <p:spPr bwMode="auto">
                <a:xfrm flipH="1">
                  <a:off x="2094" y="7919"/>
                  <a:ext cx="1440" cy="1440"/>
                </a:xfrm>
                <a:prstGeom prst="rect">
                  <a:avLst/>
                </a:prstGeom>
                <a:solidFill>
                  <a:srgbClr val="A7BFDE">
                    <a:alpha val="50000"/>
                  </a:srgbClr>
                </a:solidFill>
                <a:ln w="12700">
                  <a:solidFill>
                    <a:srgbClr val="FFFFFF"/>
                  </a:solidFill>
                  <a:miter lim="800000"/>
                  <a:headEnd/>
                  <a:tailEnd/>
                </a:ln>
                <a:effectLst/>
              </p:spPr>
              <p:txBody>
                <a:bodyPr vert="horz" wrap="square" lIns="91440" tIns="45720" rIns="91440" bIns="45720" numCol="1" anchor="ctr" anchorCtr="0" compatLnSpc="1">
                  <a:prstTxWarp prst="textNoShape">
                    <a:avLst/>
                  </a:prstTxWarp>
                </a:bodyPr>
                <a:lstStyle/>
                <a:p>
                  <a:endParaRPr lang="en-US"/>
                </a:p>
              </p:txBody>
            </p:sp>
          </p:grpSp>
          <p:sp>
            <p:nvSpPr>
              <p:cNvPr id="1037" name="Rectangle 13"/>
              <p:cNvSpPr>
                <a:spLocks noChangeArrowheads="1"/>
              </p:cNvSpPr>
              <p:nvPr/>
            </p:nvSpPr>
            <p:spPr bwMode="auto">
              <a:xfrm flipH="1">
                <a:off x="2690" y="406"/>
                <a:ext cx="1563" cy="1518"/>
              </a:xfrm>
              <a:prstGeom prst="rect">
                <a:avLst/>
              </a:prstGeom>
              <a:solidFill>
                <a:srgbClr val="C0504D"/>
              </a:solidFill>
              <a:ln w="12700">
                <a:solidFill>
                  <a:srgbClr val="FFFFFF"/>
                </a:solidFill>
                <a:miter lim="800000"/>
                <a:headEnd/>
                <a:tailEnd/>
              </a:ln>
              <a:effectLst/>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b="0" i="0" u="none" strike="noStrike" cap="none" normalizeH="0" baseline="0" smtClean="0">
                    <a:ln>
                      <a:noFill/>
                    </a:ln>
                    <a:solidFill>
                      <a:srgbClr val="FFFFFF"/>
                    </a:solidFill>
                    <a:effectLst/>
                    <a:latin typeface="Bernard MT Condensed" pitchFamily="18" charset="0"/>
                    <a:cs typeface="Arial" pitchFamily="34" charset="0"/>
                  </a:rPr>
                  <a:t>2012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039" name="Group 15"/>
            <p:cNvGrpSpPr>
              <a:grpSpLocks/>
            </p:cNvGrpSpPr>
            <p:nvPr/>
          </p:nvGrpSpPr>
          <p:grpSpPr bwMode="auto">
            <a:xfrm flipH="1" flipV="1">
              <a:off x="10833" y="14380"/>
              <a:ext cx="782" cy="760"/>
              <a:chOff x="8754" y="11945"/>
              <a:chExt cx="2880" cy="2859"/>
            </a:xfrm>
          </p:grpSpPr>
          <p:sp>
            <p:nvSpPr>
              <p:cNvPr id="1040" name="Rectangle 16"/>
              <p:cNvSpPr>
                <a:spLocks noChangeArrowheads="1"/>
              </p:cNvSpPr>
              <p:nvPr/>
            </p:nvSpPr>
            <p:spPr bwMode="auto">
              <a:xfrm flipH="1">
                <a:off x="10194" y="11945"/>
                <a:ext cx="1440" cy="1440"/>
              </a:xfrm>
              <a:prstGeom prst="rect">
                <a:avLst/>
              </a:prstGeom>
              <a:solidFill>
                <a:srgbClr val="BFBFBF">
                  <a:alpha val="50000"/>
                </a:srgbClr>
              </a:solidFill>
              <a:ln w="12700">
                <a:solidFill>
                  <a:srgbClr val="FFFFFF"/>
                </a:solidFill>
                <a:miter lim="800000"/>
                <a:headEnd/>
                <a:tailEnd/>
              </a:ln>
              <a:effectLst/>
            </p:spPr>
            <p:txBody>
              <a:bodyPr vert="horz" wrap="square" lIns="91440" tIns="45720" rIns="91440" bIns="45720" numCol="1" anchor="ctr" anchorCtr="0" compatLnSpc="1">
                <a:prstTxWarp prst="textNoShape">
                  <a:avLst/>
                </a:prstTxWarp>
              </a:bodyPr>
              <a:lstStyle/>
              <a:p>
                <a:endParaRPr lang="en-US"/>
              </a:p>
            </p:txBody>
          </p:sp>
          <p:sp>
            <p:nvSpPr>
              <p:cNvPr id="1041" name="Rectangle 17"/>
              <p:cNvSpPr>
                <a:spLocks noChangeArrowheads="1"/>
              </p:cNvSpPr>
              <p:nvPr/>
            </p:nvSpPr>
            <p:spPr bwMode="auto">
              <a:xfrm flipH="1">
                <a:off x="10194" y="13364"/>
                <a:ext cx="1440" cy="1440"/>
              </a:xfrm>
              <a:prstGeom prst="rect">
                <a:avLst/>
              </a:prstGeom>
              <a:solidFill>
                <a:srgbClr val="C0504D"/>
              </a:solidFill>
              <a:ln w="12700">
                <a:solidFill>
                  <a:srgbClr val="FFFFFF"/>
                </a:solidFill>
                <a:miter lim="800000"/>
                <a:headEnd/>
                <a:tailEnd/>
              </a:ln>
              <a:effectLst/>
            </p:spPr>
            <p:txBody>
              <a:bodyPr vert="horz" wrap="square" lIns="91440" tIns="45720" rIns="91440" bIns="45720" numCol="1" anchor="ctr" anchorCtr="0" compatLnSpc="1">
                <a:prstTxWarp prst="textNoShape">
                  <a:avLst/>
                </a:prstTxWarp>
              </a:bodyPr>
              <a:lstStyle/>
              <a:p>
                <a:endParaRPr lang="en-US"/>
              </a:p>
            </p:txBody>
          </p:sp>
          <p:sp>
            <p:nvSpPr>
              <p:cNvPr id="1042" name="Rectangle 18"/>
              <p:cNvSpPr>
                <a:spLocks noChangeArrowheads="1"/>
              </p:cNvSpPr>
              <p:nvPr/>
            </p:nvSpPr>
            <p:spPr bwMode="auto">
              <a:xfrm flipH="1">
                <a:off x="8754" y="13364"/>
                <a:ext cx="1440" cy="1440"/>
              </a:xfrm>
              <a:prstGeom prst="rect">
                <a:avLst/>
              </a:prstGeom>
              <a:solidFill>
                <a:srgbClr val="BFBFBF">
                  <a:alpha val="50000"/>
                </a:srgbClr>
              </a:solidFill>
              <a:ln w="12700">
                <a:solidFill>
                  <a:srgbClr val="FFFFFF"/>
                </a:solidFill>
                <a:miter lim="800000"/>
                <a:headEnd/>
                <a:tailEnd/>
              </a:ln>
              <a:effectLst/>
            </p:spPr>
            <p:txBody>
              <a:bodyPr vert="horz" wrap="square" lIns="91440" tIns="45720" rIns="91440" bIns="45720" numCol="1" anchor="ctr" anchorCtr="0" compatLnSpc="1">
                <a:prstTxWarp prst="textNoShape">
                  <a:avLst/>
                </a:prstTxWarp>
              </a:bodyPr>
              <a:lstStyle/>
              <a:p>
                <a:endParaRPr lang="en-US"/>
              </a:p>
            </p:txBody>
          </p:sp>
        </p:grpSp>
      </p:grpSp>
    </p:spTree>
  </p:cSld>
  <p:clrMapOvr>
    <a:masterClrMapping/>
  </p:clrMapOvr>
  <p:transition spd="slow" advClick="0" advTm="10000">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5240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Calculate</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number of atoms present in:(</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Avogadros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constant L = 6.0 x 10 </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23</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0.23 g of</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dilute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sulphuric</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(VI)acid</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Method I</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Molar mass of</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[(2 x 1) + 32 + (4 x14)] = </a:t>
            </a: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98.0</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r>
              <a:rPr lang="en-US" sz="2800" dirty="0" smtClean="0">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Moles =</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mass in gram</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 &gt; </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0.23g</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0.0023moles /</a:t>
            </a:r>
          </a:p>
          <a:p>
            <a:pPr indent="45720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Molar mass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98	</a:t>
            </a:r>
            <a:r>
              <a:rPr lang="en-US" sz="2800" b="1" dirty="0" smtClean="0">
                <a:latin typeface="Times New Roman" pitchFamily="18" charset="0"/>
                <a:ea typeface="Calibri" pitchFamily="34" charset="0"/>
                <a:cs typeface="Times New Roman" pitchFamily="18" charset="0"/>
              </a:rPr>
              <a:t>2.3 x 10</a:t>
            </a:r>
            <a:r>
              <a:rPr lang="en-US" sz="2800" b="1" baseline="30000" dirty="0" smtClean="0">
                <a:latin typeface="Times New Roman" pitchFamily="18" charset="0"/>
                <a:ea typeface="Calibri" pitchFamily="34" charset="0"/>
                <a:cs typeface="Times New Roman" pitchFamily="18" charset="0"/>
              </a:rPr>
              <a:t>-3</a:t>
            </a:r>
            <a:r>
              <a:rPr lang="en-US" sz="2800" b="1" dirty="0" smtClean="0">
                <a:latin typeface="Times New Roman" pitchFamily="18" charset="0"/>
                <a:ea typeface="Calibri" pitchFamily="34" charset="0"/>
                <a:cs typeface="Times New Roman" pitchFamily="18" charset="0"/>
              </a:rPr>
              <a:t> moles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mole has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6.0 x 10 </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23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atoms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2.3 x 10</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moles has (</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2.3 x 10</a:t>
            </a:r>
            <a:r>
              <a:rPr kumimoji="0" lang="en-US" sz="2800" b="0" i="0" u="sng"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x 6.0 x 10 </a:t>
            </a:r>
            <a:r>
              <a:rPr kumimoji="0" lang="en-US" sz="2800" b="0" i="0" u="sng"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23</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1.38 x 10 </a:t>
            </a:r>
            <a:r>
              <a:rPr kumimoji="0" lang="en-US"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21</a:t>
            </a:r>
            <a:r>
              <a:rPr kumimoji="0" lang="en-US" sz="2800" b="0"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Method II</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Molar mass of</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[(2 x 1) + 32 + (4 x14)] =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98.0</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98.0</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  =  1 mole has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6.0 x 10 </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23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atoms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0.23 g therefore has (</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0.23 g x 6.0 x 10 </a:t>
            </a:r>
            <a:r>
              <a:rPr kumimoji="0" lang="en-US" sz="2800" b="0" i="0" u="sng"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23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1.38 x 10 </a:t>
            </a:r>
            <a:r>
              <a:rPr kumimoji="0" lang="en-US"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21</a:t>
            </a:r>
            <a:r>
              <a:rPr kumimoji="0" lang="en-US" sz="2800" b="0"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98</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advClick="0" advTm="10000">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28600" y="0"/>
            <a:ext cx="89154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(ii)0.23 g of sodium carbonate(IV)</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decahydrate</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Molar mass of Na</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 x 23) + 12 + (3 x16) + (10 x 1.0) + (10 x 16)] = </a:t>
            </a: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276.0</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Method 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mass in gram</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  = &gt;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0.23g</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0.00083moles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Molar mass	      276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8.3 x 10</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 mole has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6.0 x 10 </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23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atoms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8.3 x 10</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has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8.3 x 10</a:t>
            </a:r>
            <a:r>
              <a:rPr kumimoji="0" lang="en-US" sz="2800" b="0" i="0" u="sng"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x 6.0 x 10 </a:t>
            </a:r>
            <a:r>
              <a:rPr kumimoji="0" lang="en-US" sz="2800" b="0" i="0" u="sng"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23</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lvl="0"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						 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4.98 x 10 </a:t>
            </a:r>
            <a:r>
              <a:rPr kumimoji="0" lang="en-US"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20</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atoms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Method II</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276.0g = 1 mole has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6.0 x 10 </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23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atoms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0.23 g therefore has    (</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0.23 g x 6.0 x 10 </a:t>
            </a:r>
            <a:r>
              <a:rPr kumimoji="0" lang="en-US" sz="2800" b="0" i="0" u="sng"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23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276.0</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a:t>
            </a:r>
          </a:p>
          <a:p>
            <a:pPr eaLnBrk="0" fontAlgn="base" hangingPunct="0">
              <a:spcBef>
                <a:spcPct val="0"/>
              </a:spcBef>
              <a:spcAft>
                <a:spcPct val="0"/>
              </a:spcAft>
            </a:pPr>
            <a:r>
              <a:rPr lang="en-US" sz="2800" dirty="0" smtClean="0">
                <a:latin typeface="Times New Roman" pitchFamily="18" charset="0"/>
                <a:cs typeface="Times New Roman" pitchFamily="18" charset="0"/>
              </a:rPr>
              <a:t>						</a:t>
            </a:r>
            <a:r>
              <a:rPr lang="en-US" sz="2800" baseline="30000" dirty="0" smtClean="0">
                <a:latin typeface="Times New Roman" pitchFamily="18" charset="0"/>
                <a:ea typeface="Calibri" pitchFamily="34" charset="0"/>
                <a:cs typeface="Times New Roman" pitchFamily="18" charset="0"/>
              </a:rPr>
              <a:t> </a:t>
            </a:r>
            <a:r>
              <a:rPr lang="en-US" sz="2800" dirty="0" smtClean="0">
                <a:latin typeface="Times New Roman" pitchFamily="18" charset="0"/>
                <a:ea typeface="Calibri" pitchFamily="34" charset="0"/>
                <a:cs typeface="Times New Roman" pitchFamily="18" charset="0"/>
              </a:rPr>
              <a:t>=  </a:t>
            </a:r>
            <a:r>
              <a:rPr lang="en-US" sz="2800" dirty="0" smtClean="0">
                <a:solidFill>
                  <a:srgbClr val="FF0000"/>
                </a:solidFill>
                <a:latin typeface="Times New Roman" pitchFamily="18" charset="0"/>
                <a:ea typeface="Calibri" pitchFamily="34" charset="0"/>
                <a:cs typeface="Times New Roman" pitchFamily="18" charset="0"/>
              </a:rPr>
              <a:t> </a:t>
            </a:r>
            <a:r>
              <a:rPr lang="en-US" sz="2800" b="1" dirty="0" smtClean="0">
                <a:solidFill>
                  <a:srgbClr val="FF0000"/>
                </a:solidFill>
                <a:latin typeface="Times New Roman" pitchFamily="18" charset="0"/>
                <a:ea typeface="Calibri" pitchFamily="34" charset="0"/>
                <a:cs typeface="Times New Roman" pitchFamily="18" charset="0"/>
              </a:rPr>
              <a:t>4.98 x 10 </a:t>
            </a:r>
            <a:r>
              <a:rPr lang="en-US" sz="2800" b="1" baseline="30000" dirty="0" smtClean="0">
                <a:solidFill>
                  <a:srgbClr val="FF0000"/>
                </a:solidFill>
                <a:latin typeface="Times New Roman" pitchFamily="18" charset="0"/>
                <a:ea typeface="Calibri" pitchFamily="34" charset="0"/>
                <a:cs typeface="Times New Roman" pitchFamily="18" charset="0"/>
              </a:rPr>
              <a:t>20</a:t>
            </a:r>
            <a:r>
              <a:rPr lang="en-US" sz="2800" baseline="30000" dirty="0" smtClean="0">
                <a:latin typeface="Times New Roman" pitchFamily="18" charset="0"/>
                <a:ea typeface="Calibri" pitchFamily="34" charset="0"/>
                <a:cs typeface="Times New Roman" pitchFamily="18" charset="0"/>
              </a:rPr>
              <a:t> </a:t>
            </a:r>
            <a:r>
              <a:rPr lang="en-US" sz="2800" dirty="0" smtClean="0">
                <a:latin typeface="Times New Roman" pitchFamily="18" charset="0"/>
                <a:ea typeface="Calibri" pitchFamily="34" charset="0"/>
                <a:cs typeface="Times New Roman" pitchFamily="18" charset="0"/>
              </a:rPr>
              <a:t>atoms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slow" advClick="0" advTm="10000">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52400" y="0"/>
            <a:ext cx="89916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(iii)0.23 g of  Oxygen gas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Molar mass of O</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(2 x16) =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32.0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Method 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mass in gram</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 = &gt;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0.23g</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0.00718moles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Molar mass	      32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7.18 x 10</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 mole has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6.0 x 10 </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23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atoms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7.18 x 10</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has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7.18 x 10</a:t>
            </a:r>
            <a:r>
              <a:rPr kumimoji="0" lang="en-US" sz="2800" b="0" i="0" u="sng"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x </a:t>
            </a:r>
            <a:r>
              <a:rPr kumimoji="0" lang="en-US" sz="2800" b="1"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x 6.0 x 10 </a:t>
            </a:r>
            <a:r>
              <a:rPr kumimoji="0" lang="en-US" sz="2800" b="0" i="0" u="sng"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23</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8.616 x 10 </a:t>
            </a:r>
            <a:r>
              <a:rPr kumimoji="0" lang="en-US" sz="28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21</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atoms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800" dirty="0" smtClean="0">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Method II</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32.0g = 1 mole has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6.0 x 10 </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23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atoms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0.23 g therefore has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0.23 g  x  </a:t>
            </a: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x  6.0  x  10 </a:t>
            </a:r>
            <a:r>
              <a:rPr kumimoji="0" lang="en-US" sz="2800" b="0" i="0" u="sng"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23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8.616 x 10 </a:t>
            </a:r>
            <a:r>
              <a:rPr kumimoji="0" lang="en-US" sz="28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21</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atoms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800" dirty="0" smtClean="0">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32.0</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advClick="0" advTm="10000">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2400" y="228600"/>
            <a:ext cx="89916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(iv)0.23 g of  Carbon(IV)oxide gas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Molar mass of CO</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[12  + (2 x16)] =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44.0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Method 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mass in gram</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  = &gt;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0.23g</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0.00522moles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Molar mass	      44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5.22 x 10</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 mole has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6.0 x 10 </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23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atoms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C</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7.18 x 10</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has: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5.22 x 10</a:t>
            </a:r>
            <a:r>
              <a:rPr kumimoji="0" lang="en-US" sz="2800" b="0" i="0" u="sng"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x </a:t>
            </a:r>
            <a:r>
              <a:rPr kumimoji="0" lang="en-US" sz="2800" b="1"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3</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x 6.0 x 10 </a:t>
            </a:r>
            <a:r>
              <a:rPr kumimoji="0" lang="en-US" sz="2800" b="0" i="0" u="sng"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23</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9.396 x 10 </a:t>
            </a:r>
            <a:r>
              <a:rPr kumimoji="0" lang="en-US" sz="28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21</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atoms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800" dirty="0" smtClean="0">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Method II</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44.0g = 1 mole has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6.0 x 10 </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23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atoms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C</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0.23 g therefore has: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0.23 g  x  </a:t>
            </a:r>
            <a:r>
              <a:rPr kumimoji="0" lang="en-US" sz="2800" b="0"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3</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x  6.0  x  10 </a:t>
            </a:r>
            <a:r>
              <a:rPr kumimoji="0" lang="en-US" sz="2800" b="0" i="0" u="sng"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23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9.409 x 10 </a:t>
            </a:r>
            <a:r>
              <a:rPr kumimoji="0" lang="en-US" sz="28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21</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atoms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800" dirty="0" smtClean="0">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44.0</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advClick="0" advTm="10000">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0"/>
            <a:ext cx="9144000" cy="64017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(b)Empirical and molecular formula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empirical formula of a compound is its simplest formula.</a:t>
            </a:r>
          </a:p>
          <a:p>
            <a:pPr marL="0" marR="0" lvl="0" indent="0" algn="l" defTabSz="914400" rtl="0" eaLnBrk="0" fontAlgn="base" latinLnBrk="0" hangingPunct="0">
              <a:lnSpc>
                <a:spcPct val="100000"/>
              </a:lnSpc>
              <a:spcBef>
                <a:spcPct val="0"/>
              </a:spcBef>
              <a:spcAft>
                <a:spcPct val="0"/>
              </a:spcAft>
              <a:buClrTx/>
              <a:buSzTx/>
              <a:buFontTx/>
              <a:buNone/>
              <a:tabLst/>
            </a:pPr>
            <a:endParaRPr lang="en-US" sz="900" dirty="0" smtClean="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It is the simplest whole number ratios in which atoms of elements combine to form the compound.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mathematically the lowest common multiple (LCM) of the atoms of the elements in the  compound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Practically the empirical formula of a compound can be determined as in the following examples.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r>
              <a:rPr lang="en-US" sz="2800" b="1" u="sng" dirty="0" smtClean="0">
                <a:latin typeface="Times New Roman" pitchFamily="18" charset="0"/>
                <a:cs typeface="Times New Roman" pitchFamily="18" charset="0"/>
              </a:rPr>
              <a:t>To determine the empirical formula of copper oxide</a:t>
            </a:r>
            <a:endParaRPr lang="en-US" sz="2800" dirty="0" smtClean="0">
              <a:latin typeface="Times New Roman" pitchFamily="18" charset="0"/>
              <a:cs typeface="Times New Roman" pitchFamily="18" charset="0"/>
            </a:endParaRPr>
          </a:p>
          <a:p>
            <a:endParaRPr lang="en-US" sz="9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(a)</a:t>
            </a:r>
            <a:r>
              <a:rPr lang="en-US" sz="2800" u="sng" dirty="0" smtClean="0">
                <a:latin typeface="Times New Roman" pitchFamily="18" charset="0"/>
                <a:cs typeface="Times New Roman" pitchFamily="18" charset="0"/>
              </a:rPr>
              <a:t>Method 1:</a:t>
            </a:r>
            <a:r>
              <a:rPr lang="en-US" sz="2800" u="sng" dirty="0" smtClean="0">
                <a:solidFill>
                  <a:srgbClr val="FF0000"/>
                </a:solidFill>
                <a:latin typeface="Times New Roman" pitchFamily="18" charset="0"/>
                <a:cs typeface="Times New Roman" pitchFamily="18" charset="0"/>
              </a:rPr>
              <a:t>From copper to copper(II)oxide</a:t>
            </a:r>
            <a:r>
              <a:rPr lang="en-US" sz="2800" u="sng" dirty="0" smtClean="0">
                <a:latin typeface="Times New Roman" pitchFamily="18" charset="0"/>
                <a:cs typeface="Times New Roman" pitchFamily="18" charset="0"/>
              </a:rPr>
              <a:t> </a:t>
            </a:r>
          </a:p>
          <a:p>
            <a:endParaRPr lang="en-US" sz="2800"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Procedure.</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advClick="0" advTm="10000">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494085"/>
          </a:xfrm>
          <a:prstGeom prst="rect">
            <a:avLst/>
          </a:prstGeom>
        </p:spPr>
        <p:txBody>
          <a:bodyPr wrap="square">
            <a:spAutoFit/>
          </a:bodyPr>
          <a:lstStyle/>
          <a:p>
            <a:r>
              <a:rPr lang="en-US" sz="3200" dirty="0" smtClean="0">
                <a:latin typeface="Times New Roman" pitchFamily="18" charset="0"/>
                <a:cs typeface="Times New Roman" pitchFamily="18" charset="0"/>
              </a:rPr>
              <a:t>Weigh a clean dry covered crucible(</a:t>
            </a:r>
            <a:r>
              <a:rPr lang="en-US" sz="3200" b="1" dirty="0" smtClean="0">
                <a:latin typeface="Times New Roman" pitchFamily="18" charset="0"/>
                <a:cs typeface="Times New Roman" pitchFamily="18" charset="0"/>
              </a:rPr>
              <a:t>M</a:t>
            </a:r>
            <a:r>
              <a:rPr lang="en-US" sz="3200" b="1" baseline="-25000" dirty="0" smtClean="0">
                <a:latin typeface="Times New Roman" pitchFamily="18" charset="0"/>
                <a:cs typeface="Times New Roman" pitchFamily="18" charset="0"/>
              </a:rPr>
              <a:t>1</a:t>
            </a:r>
            <a:r>
              <a:rPr lang="en-US" sz="3200" dirty="0" smtClean="0">
                <a:latin typeface="Times New Roman" pitchFamily="18" charset="0"/>
                <a:cs typeface="Times New Roman" pitchFamily="18" charset="0"/>
              </a:rPr>
              <a:t>).</a:t>
            </a:r>
          </a:p>
          <a:p>
            <a:r>
              <a:rPr lang="en-US" sz="3200" dirty="0" smtClean="0">
                <a:latin typeface="Times New Roman" pitchFamily="18" charset="0"/>
                <a:cs typeface="Times New Roman" pitchFamily="18" charset="0"/>
              </a:rPr>
              <a:t>Put two spatula full of </a:t>
            </a:r>
            <a:r>
              <a:rPr lang="en-US" sz="3200" b="1" dirty="0" smtClean="0">
                <a:solidFill>
                  <a:schemeClr val="accent6">
                    <a:lumMod val="75000"/>
                  </a:schemeClr>
                </a:solidFill>
                <a:latin typeface="Times New Roman" pitchFamily="18" charset="0"/>
                <a:cs typeface="Times New Roman" pitchFamily="18" charset="0"/>
              </a:rPr>
              <a:t>copper</a:t>
            </a:r>
            <a:r>
              <a:rPr lang="en-US" sz="3200" dirty="0" smtClean="0">
                <a:latin typeface="Times New Roman" pitchFamily="18" charset="0"/>
                <a:cs typeface="Times New Roman" pitchFamily="18" charset="0"/>
              </a:rPr>
              <a:t> </a:t>
            </a:r>
            <a:r>
              <a:rPr lang="en-US" sz="3200" b="1" dirty="0" smtClean="0">
                <a:latin typeface="Times New Roman" pitchFamily="18" charset="0"/>
                <a:cs typeface="Times New Roman" pitchFamily="18" charset="0"/>
              </a:rPr>
              <a:t>powder</a:t>
            </a:r>
            <a:r>
              <a:rPr lang="en-US" sz="3200" dirty="0" smtClean="0">
                <a:latin typeface="Times New Roman" pitchFamily="18" charset="0"/>
                <a:cs typeface="Times New Roman" pitchFamily="18" charset="0"/>
              </a:rPr>
              <a:t> into the crucible.</a:t>
            </a:r>
          </a:p>
          <a:p>
            <a:r>
              <a:rPr lang="en-US" sz="3200" dirty="0" smtClean="0">
                <a:latin typeface="Times New Roman" pitchFamily="18" charset="0"/>
                <a:cs typeface="Times New Roman" pitchFamily="18" charset="0"/>
              </a:rPr>
              <a:t> Weigh again (</a:t>
            </a:r>
            <a:r>
              <a:rPr lang="en-US" sz="3200" b="1" dirty="0" smtClean="0">
                <a:latin typeface="Times New Roman" pitchFamily="18" charset="0"/>
                <a:cs typeface="Times New Roman" pitchFamily="18" charset="0"/>
              </a:rPr>
              <a:t>M</a:t>
            </a:r>
            <a:r>
              <a:rPr lang="en-US" sz="3200" b="1" baseline="-25000" dirty="0" smtClean="0">
                <a:latin typeface="Times New Roman" pitchFamily="18" charset="0"/>
                <a:cs typeface="Times New Roman" pitchFamily="18" charset="0"/>
              </a:rPr>
              <a:t>2</a:t>
            </a:r>
            <a:r>
              <a:rPr lang="en-US" sz="3200" dirty="0" smtClean="0">
                <a:latin typeface="Times New Roman" pitchFamily="18" charset="0"/>
                <a:cs typeface="Times New Roman" pitchFamily="18" charset="0"/>
              </a:rPr>
              <a:t>).</a:t>
            </a:r>
          </a:p>
          <a:p>
            <a:r>
              <a:rPr lang="en-US" sz="3200" dirty="0" smtClean="0">
                <a:latin typeface="Times New Roman" pitchFamily="18" charset="0"/>
                <a:cs typeface="Times New Roman" pitchFamily="18" charset="0"/>
              </a:rPr>
              <a:t>Heat the crucible strongly for five minutes. </a:t>
            </a:r>
          </a:p>
          <a:p>
            <a:r>
              <a:rPr lang="en-US" sz="3200" dirty="0" smtClean="0">
                <a:latin typeface="Times New Roman" pitchFamily="18" charset="0"/>
                <a:cs typeface="Times New Roman" pitchFamily="18" charset="0"/>
              </a:rPr>
              <a:t>Lift the lid, and swirl the crucible carefully using a pair of tong. </a:t>
            </a:r>
          </a:p>
          <a:p>
            <a:r>
              <a:rPr lang="en-US" sz="3200" dirty="0" smtClean="0">
                <a:latin typeface="Times New Roman" pitchFamily="18" charset="0"/>
                <a:cs typeface="Times New Roman" pitchFamily="18" charset="0"/>
              </a:rPr>
              <a:t>Cover the crucible and continue heating for another five minutes. </a:t>
            </a:r>
          </a:p>
          <a:p>
            <a:r>
              <a:rPr lang="en-US" sz="3200" dirty="0" smtClean="0">
                <a:latin typeface="Times New Roman" pitchFamily="18" charset="0"/>
                <a:cs typeface="Times New Roman" pitchFamily="18" charset="0"/>
              </a:rPr>
              <a:t>Remove the lid and stop heating.</a:t>
            </a:r>
          </a:p>
          <a:p>
            <a:r>
              <a:rPr lang="en-US" sz="3200" dirty="0" smtClean="0">
                <a:latin typeface="Times New Roman" pitchFamily="18" charset="0"/>
                <a:cs typeface="Times New Roman" pitchFamily="18" charset="0"/>
              </a:rPr>
              <a:t> Allow the crucible to cool. </a:t>
            </a:r>
          </a:p>
          <a:p>
            <a:r>
              <a:rPr lang="en-US" sz="3200" dirty="0" smtClean="0">
                <a:latin typeface="Times New Roman" pitchFamily="18" charset="0"/>
                <a:cs typeface="Times New Roman" pitchFamily="18" charset="0"/>
              </a:rPr>
              <a:t>When cool replace the lid and weigh the contents again (</a:t>
            </a:r>
            <a:r>
              <a:rPr lang="en-US" sz="3200" b="1" dirty="0" smtClean="0">
                <a:latin typeface="Times New Roman" pitchFamily="18" charset="0"/>
                <a:cs typeface="Times New Roman" pitchFamily="18" charset="0"/>
              </a:rPr>
              <a:t>M</a:t>
            </a:r>
            <a:r>
              <a:rPr lang="en-US" sz="3200" b="1" baseline="-25000" dirty="0" smtClean="0">
                <a:latin typeface="Times New Roman" pitchFamily="18" charset="0"/>
                <a:cs typeface="Times New Roman" pitchFamily="18" charset="0"/>
              </a:rPr>
              <a:t>3</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Tree>
  </p:cSld>
  <p:clrMapOvr>
    <a:masterClrMapping/>
  </p:clrMapOvr>
  <p:transition spd="slow" advClick="0" advTm="10000">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762000"/>
          <a:ext cx="8763000" cy="1280160"/>
        </p:xfrm>
        <a:graphic>
          <a:graphicData uri="http://schemas.openxmlformats.org/drawingml/2006/table">
            <a:tbl>
              <a:tblPr/>
              <a:tblGrid>
                <a:gridCol w="7140222"/>
                <a:gridCol w="1622778"/>
              </a:tblGrid>
              <a:tr h="401320">
                <a:tc>
                  <a:txBody>
                    <a:bodyPr/>
                    <a:lstStyle/>
                    <a:p>
                      <a:pPr marL="0" marR="0">
                        <a:spcBef>
                          <a:spcPts val="0"/>
                        </a:spcBef>
                        <a:spcAft>
                          <a:spcPts val="0"/>
                        </a:spcAft>
                      </a:pPr>
                      <a:r>
                        <a:rPr lang="en-US" sz="2800" dirty="0">
                          <a:latin typeface="Times New Roman"/>
                          <a:ea typeface="Calibri"/>
                          <a:cs typeface="Times New Roman"/>
                        </a:rPr>
                        <a:t>Mass of crucible(</a:t>
                      </a:r>
                      <a:r>
                        <a:rPr lang="en-US" sz="2800" b="1" dirty="0">
                          <a:solidFill>
                            <a:srgbClr val="FF0000"/>
                          </a:solidFill>
                          <a:latin typeface="Times New Roman"/>
                          <a:ea typeface="Calibri"/>
                          <a:cs typeface="Times New Roman"/>
                        </a:rPr>
                        <a:t>M</a:t>
                      </a:r>
                      <a:r>
                        <a:rPr lang="en-US" sz="2800" b="1" baseline="-25000" dirty="0">
                          <a:solidFill>
                            <a:srgbClr val="FF0000"/>
                          </a:solidFill>
                          <a:latin typeface="Times New Roman"/>
                          <a:ea typeface="Calibri"/>
                          <a:cs typeface="Times New Roman"/>
                        </a:rPr>
                        <a:t>1</a:t>
                      </a:r>
                      <a:r>
                        <a:rPr lang="en-US" sz="2800" dirty="0">
                          <a:latin typeface="Times New Roman"/>
                          <a:ea typeface="Calibri"/>
                          <a:cs typeface="Times New Roman"/>
                        </a:rPr>
                        <a:t>)</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Calibri"/>
                          <a:cs typeface="Times New Roman"/>
                        </a:rPr>
                        <a:t>15.6g</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1320">
                <a:tc>
                  <a:txBody>
                    <a:bodyPr/>
                    <a:lstStyle/>
                    <a:p>
                      <a:pPr marL="0" marR="0">
                        <a:spcBef>
                          <a:spcPts val="0"/>
                        </a:spcBef>
                        <a:spcAft>
                          <a:spcPts val="0"/>
                        </a:spcAft>
                      </a:pPr>
                      <a:r>
                        <a:rPr lang="en-US" sz="2800" dirty="0">
                          <a:latin typeface="Times New Roman"/>
                          <a:ea typeface="Calibri"/>
                          <a:cs typeface="Times New Roman"/>
                        </a:rPr>
                        <a:t>Mass of crucible + copper before heating(</a:t>
                      </a:r>
                      <a:r>
                        <a:rPr lang="en-US" sz="2800" b="1" dirty="0">
                          <a:solidFill>
                            <a:srgbClr val="FF0000"/>
                          </a:solidFill>
                          <a:latin typeface="Times New Roman"/>
                          <a:ea typeface="Calibri"/>
                          <a:cs typeface="Times New Roman"/>
                        </a:rPr>
                        <a:t>M</a:t>
                      </a:r>
                      <a:r>
                        <a:rPr lang="en-US" sz="2800" b="1" baseline="-25000" dirty="0">
                          <a:solidFill>
                            <a:srgbClr val="FF0000"/>
                          </a:solidFill>
                          <a:latin typeface="Times New Roman"/>
                          <a:ea typeface="Calibri"/>
                          <a:cs typeface="Times New Roman"/>
                        </a:rPr>
                        <a:t>2</a:t>
                      </a:r>
                      <a:r>
                        <a:rPr lang="en-US" sz="2800" dirty="0">
                          <a:latin typeface="Times New Roman"/>
                          <a:ea typeface="Calibri"/>
                          <a:cs typeface="Times New Roman"/>
                        </a:rPr>
                        <a:t>)</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Calibri"/>
                          <a:cs typeface="Times New Roman"/>
                        </a:rPr>
                        <a:t>18.4</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1320">
                <a:tc>
                  <a:txBody>
                    <a:bodyPr/>
                    <a:lstStyle/>
                    <a:p>
                      <a:pPr marL="0" marR="0">
                        <a:spcBef>
                          <a:spcPts val="0"/>
                        </a:spcBef>
                        <a:spcAft>
                          <a:spcPts val="0"/>
                        </a:spcAft>
                      </a:pPr>
                      <a:r>
                        <a:rPr lang="en-US" sz="2800" dirty="0">
                          <a:latin typeface="Times New Roman"/>
                          <a:ea typeface="Calibri"/>
                          <a:cs typeface="Times New Roman"/>
                        </a:rPr>
                        <a:t>Mass of crucible + copper after heating(</a:t>
                      </a:r>
                      <a:r>
                        <a:rPr lang="en-US" sz="2800" b="1" dirty="0">
                          <a:solidFill>
                            <a:srgbClr val="FF0000"/>
                          </a:solidFill>
                          <a:latin typeface="Times New Roman"/>
                          <a:ea typeface="Calibri"/>
                          <a:cs typeface="Times New Roman"/>
                        </a:rPr>
                        <a:t>M</a:t>
                      </a:r>
                      <a:r>
                        <a:rPr lang="en-US" sz="2800" b="1" baseline="-25000" dirty="0">
                          <a:solidFill>
                            <a:srgbClr val="FF0000"/>
                          </a:solidFill>
                          <a:latin typeface="Times New Roman"/>
                          <a:ea typeface="Calibri"/>
                          <a:cs typeface="Times New Roman"/>
                        </a:rPr>
                        <a:t>3</a:t>
                      </a:r>
                      <a:r>
                        <a:rPr lang="en-US" sz="2800" dirty="0">
                          <a:latin typeface="Times New Roman"/>
                          <a:ea typeface="Calibri"/>
                          <a:cs typeface="Times New Roman"/>
                        </a:rPr>
                        <a:t>)</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latin typeface="Times New Roman"/>
                          <a:ea typeface="Calibri"/>
                          <a:cs typeface="Times New Roman"/>
                        </a:rPr>
                        <a:t>19.1</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0721" name="Rectangle 1"/>
          <p:cNvSpPr>
            <a:spLocks noChangeArrowheads="1"/>
          </p:cNvSpPr>
          <p:nvPr/>
        </p:nvSpPr>
        <p:spPr bwMode="auto">
          <a:xfrm>
            <a:off x="0" y="2133600"/>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Questions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Calculate the mass of copper powder used.</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Mass of crucible + copper before heating(</a:t>
            </a:r>
            <a:r>
              <a:rPr kumimoji="0" lang="en-US"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M</a:t>
            </a:r>
            <a:r>
              <a:rPr kumimoji="0" lang="en-US"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18.4</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Mass of crucible(</a:t>
            </a:r>
            <a:r>
              <a:rPr kumimoji="0" lang="en-US"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M</a:t>
            </a:r>
            <a:r>
              <a:rPr kumimoji="0" lang="en-US"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1</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- 15.6g</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Mass of copper						        </a:t>
            </a:r>
            <a:r>
              <a:rPr kumimoji="0" lang="en-US" sz="2800" b="1"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2.8 g</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800" b="1"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endParaRPr>
          </a:p>
          <a:p>
            <a:r>
              <a:rPr lang="en-US" sz="2800" b="1" dirty="0" smtClean="0">
                <a:latin typeface="Times New Roman" pitchFamily="18" charset="0"/>
                <a:cs typeface="Times New Roman" pitchFamily="18" charset="0"/>
              </a:rPr>
              <a:t>2. Calculate the mass of Oxygen used to react with copper.</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Method I</a:t>
            </a:r>
          </a:p>
          <a:p>
            <a:r>
              <a:rPr lang="en-US" sz="2800" dirty="0" smtClean="0">
                <a:latin typeface="Times New Roman" pitchFamily="18" charset="0"/>
                <a:cs typeface="Times New Roman" pitchFamily="18" charset="0"/>
              </a:rPr>
              <a:t>Mass of crucible + copper after heating(</a:t>
            </a:r>
            <a:r>
              <a:rPr lang="en-US" sz="2800" b="1" dirty="0" smtClean="0">
                <a:latin typeface="Times New Roman" pitchFamily="18" charset="0"/>
                <a:cs typeface="Times New Roman" pitchFamily="18" charset="0"/>
              </a:rPr>
              <a:t>M</a:t>
            </a:r>
            <a:r>
              <a:rPr lang="en-US" sz="2800" b="1" baseline="-25000" dirty="0" smtClean="0">
                <a:latin typeface="Times New Roman" pitchFamily="18" charset="0"/>
                <a:cs typeface="Times New Roman" pitchFamily="18" charset="0"/>
              </a:rPr>
              <a:t>3</a:t>
            </a:r>
            <a:r>
              <a:rPr lang="en-US" sz="2800" dirty="0" smtClean="0">
                <a:latin typeface="Times New Roman" pitchFamily="18" charset="0"/>
                <a:cs typeface="Times New Roman" pitchFamily="18" charset="0"/>
              </a:rPr>
              <a:t>)       =    19.1g</a:t>
            </a:r>
          </a:p>
          <a:p>
            <a:r>
              <a:rPr lang="en-US" sz="2800" dirty="0" smtClean="0">
                <a:latin typeface="Times New Roman" pitchFamily="18" charset="0"/>
                <a:cs typeface="Times New Roman" pitchFamily="18" charset="0"/>
              </a:rPr>
              <a:t>Mass of crucible + copper before heating(</a:t>
            </a:r>
            <a:r>
              <a:rPr lang="en-US" sz="2800" b="1" dirty="0" smtClean="0">
                <a:latin typeface="Times New Roman" pitchFamily="18" charset="0"/>
                <a:cs typeface="Times New Roman" pitchFamily="18" charset="0"/>
              </a:rPr>
              <a:t>M</a:t>
            </a:r>
            <a:r>
              <a:rPr lang="en-US" sz="2800" b="1" baseline="-25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    =  - </a:t>
            </a:r>
            <a:r>
              <a:rPr lang="en-US" sz="2800" u="sng" dirty="0" smtClean="0">
                <a:latin typeface="Times New Roman" pitchFamily="18" charset="0"/>
                <a:cs typeface="Times New Roman" pitchFamily="18" charset="0"/>
              </a:rPr>
              <a:t>18.4g</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  Mass of Oxygen			                             </a:t>
            </a:r>
            <a:r>
              <a:rPr lang="en-US" sz="2800" dirty="0" smtClean="0">
                <a:solidFill>
                  <a:srgbClr val="00B0F0"/>
                </a:solidFill>
                <a:latin typeface="Times New Roman" pitchFamily="18" charset="0"/>
                <a:cs typeface="Times New Roman" pitchFamily="18" charset="0"/>
              </a:rPr>
              <a:t> =  </a:t>
            </a:r>
            <a:r>
              <a:rPr lang="en-US" sz="2800" b="1" dirty="0" smtClean="0">
                <a:solidFill>
                  <a:srgbClr val="00B0F0"/>
                </a:solidFill>
                <a:latin typeface="Times New Roman" pitchFamily="18" charset="0"/>
                <a:cs typeface="Times New Roman" pitchFamily="18" charset="0"/>
              </a:rPr>
              <a:t> 0.7 g</a:t>
            </a:r>
            <a:r>
              <a:rPr kumimoji="0" lang="en-US" sz="2800" b="0" i="0" u="none" strike="noStrike" cap="none" normalizeH="0" baseline="0" dirty="0" smtClean="0">
                <a:ln>
                  <a:noFill/>
                </a:ln>
                <a:solidFill>
                  <a:srgbClr val="00B0F0"/>
                </a:solidFill>
                <a:effectLst/>
                <a:latin typeface="Times New Roman" pitchFamily="18" charset="0"/>
                <a:cs typeface="Times New Roman" pitchFamily="18" charset="0"/>
              </a:rPr>
              <a:t> </a:t>
            </a:r>
          </a:p>
        </p:txBody>
      </p:sp>
      <p:sp>
        <p:nvSpPr>
          <p:cNvPr id="30722" name="Rectangle 2"/>
          <p:cNvSpPr>
            <a:spLocks noChangeArrowheads="1"/>
          </p:cNvSpPr>
          <p:nvPr/>
        </p:nvSpPr>
        <p:spPr bwMode="auto">
          <a:xfrm>
            <a:off x="0" y="0"/>
            <a:ext cx="2422394"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Sample results</a:t>
            </a:r>
            <a:endParaRPr kumimoji="0" lang="en-US" sz="2800" b="0" i="0" u="none" strike="noStrike" cap="none" normalizeH="0" baseline="0" dirty="0" smtClean="0">
              <a:ln>
                <a:noFill/>
              </a:ln>
              <a:solidFill>
                <a:srgbClr val="7030A0"/>
              </a:solidFill>
              <a:effectLst/>
              <a:latin typeface="Times New Roman" pitchFamily="18" charset="0"/>
              <a:cs typeface="Times New Roman" pitchFamily="18" charset="0"/>
            </a:endParaRPr>
          </a:p>
        </p:txBody>
      </p:sp>
    </p:spTree>
  </p:cSld>
  <p:clrMapOvr>
    <a:masterClrMapping/>
  </p:clrMapOvr>
  <p:transition spd="slow" advClick="0" advTm="10000">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52400" y="0"/>
            <a:ext cx="88392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ethod II</a:t>
            </a:r>
            <a:endParaRPr lang="en-US" sz="2800" dirty="0" smtClean="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Mass of crucible + copper after heating(</a:t>
            </a:r>
            <a:r>
              <a:rPr kumimoji="0" lang="en-US"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M</a:t>
            </a:r>
            <a:r>
              <a:rPr kumimoji="0" lang="en-US"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3</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19.1g</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Mass of crucible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  </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15.6g</a:t>
            </a:r>
            <a:r>
              <a:rPr lang="en-US" sz="2800" dirty="0" smtClean="0">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Mass of copper(II)Oxide 		    	</a:t>
            </a:r>
            <a:r>
              <a:rPr lang="en-US" sz="2800" dirty="0" smtClean="0">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3.5 g</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Mass of copper(II)Oxide 		 =        3.5 g</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Mass of copper      			</a:t>
            </a:r>
            <a:r>
              <a:rPr lang="en-US" sz="2800" dirty="0" smtClean="0">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2.8 g</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Mass of Oxygen			</a:t>
            </a:r>
            <a:r>
              <a:rPr kumimoji="0" lang="en-US" sz="28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0.7 g</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Calculate the number of moles of:</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copper used (Cu = 63.5)</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 of copper  =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mass used</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2.8</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0.0441moles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800" dirty="0" smtClean="0">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Molar mass</a:t>
            </a:r>
            <a:r>
              <a:rPr kumimoji="0" lang="en-US" sz="28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63.5</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 Oxygen used (O = 16.0)</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 of oxygen  =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mass used</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0.7</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0.0441moles</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800" dirty="0" smtClean="0">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Molar mass </a:t>
            </a:r>
            <a:r>
              <a:rPr lang="en-US" sz="2800" dirty="0" smtClean="0">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16.0</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advClick="0" advTm="10000">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0"/>
            <a:ext cx="8991600" cy="65094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Determine the mole ratio of the reactants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 of copper 	  =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0.0441moles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lang="en-US" sz="2800" dirty="0" smtClean="0">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Moles of oxygen          0.0441moles         1</a:t>
            </a:r>
          </a:p>
          <a:p>
            <a:pPr indent="45720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	Mole ratio Cu: O = </a:t>
            </a:r>
            <a:r>
              <a:rPr lang="en-US" sz="2800" b="1" dirty="0" smtClean="0">
                <a:solidFill>
                  <a:srgbClr val="FF0000"/>
                </a:solidFill>
                <a:latin typeface="Times New Roman" pitchFamily="18" charset="0"/>
                <a:ea typeface="Times New Roman" pitchFamily="18" charset="0"/>
                <a:cs typeface="Times New Roman" pitchFamily="18" charset="0"/>
              </a:rPr>
              <a:t>1:1</a:t>
            </a:r>
            <a:r>
              <a:rPr lang="en-US" sz="2800" dirty="0" smtClean="0">
                <a:latin typeface="Times New Roman" pitchFamily="18" charset="0"/>
                <a:ea typeface="Times New Roman" pitchFamily="18" charset="0"/>
                <a:cs typeface="Times New Roman" pitchFamily="18" charset="0"/>
              </a:rPr>
              <a:t>	</a:t>
            </a:r>
            <a:endParaRPr lang="en-US" sz="2800" dirty="0" smtClean="0">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5.What is the empirical, formula of copper oxide formed.</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CuO</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(copper(II)oxide</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 State and explain the observations made during the experiment. </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Observation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Colour</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change from </a:t>
            </a:r>
            <a:r>
              <a:rPr kumimoji="0" lang="en-US" sz="2800" b="1" i="0" u="none" strike="noStrike" cap="none" normalizeH="0" baseline="0" dirty="0" smtClean="0">
                <a:ln>
                  <a:noFill/>
                </a:ln>
                <a:solidFill>
                  <a:schemeClr val="accent2"/>
                </a:solidFill>
                <a:effectLst/>
                <a:latin typeface="Times New Roman" pitchFamily="18" charset="0"/>
                <a:ea typeface="Times New Roman" pitchFamily="18" charset="0"/>
                <a:cs typeface="Times New Roman" pitchFamily="18" charset="0"/>
              </a:rPr>
              <a:t>brown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to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black</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Explanation</a:t>
            </a:r>
            <a:endParaRPr kumimoji="0" lang="en-US" sz="28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Copper powder is</a:t>
            </a:r>
            <a:r>
              <a:rPr kumimoji="0" lang="en-US" sz="2800" b="1" i="0" u="none" strike="noStrike" cap="none" normalizeH="0" baseline="0" dirty="0" smtClean="0">
                <a:ln>
                  <a:noFill/>
                </a:ln>
                <a:solidFill>
                  <a:schemeClr val="accent2"/>
                </a:solidFill>
                <a:effectLst/>
                <a:latin typeface="Times New Roman" pitchFamily="18" charset="0"/>
                <a:ea typeface="Calibri" pitchFamily="34" charset="0"/>
                <a:cs typeface="Times New Roman" pitchFamily="18" charset="0"/>
              </a:rPr>
              <a:t> brown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On heating it reacts with oxygen from the air to form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black</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copper(II)oxide</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ransition spd="slow" advClick="0" advTm="10000">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66941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 Explain why magnesium ribbon/shavings would be unsuitable in a similar experiment as the one above.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Hot magnesium generates enough heat energy to react with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both</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Oxygen and Nitrogen in the air forming a white solid mixture of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Magnesuin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oxide and magnesium nitride.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causes experimental mass errors.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r>
              <a:rPr lang="en-US" sz="2800" b="1" dirty="0" smtClean="0">
                <a:latin typeface="Times New Roman" pitchFamily="18" charset="0"/>
                <a:cs typeface="Times New Roman" pitchFamily="18" charset="0"/>
              </a:rPr>
              <a:t> (b)</a:t>
            </a:r>
            <a:r>
              <a:rPr lang="en-US" sz="2800" u="sng" dirty="0" smtClean="0">
                <a:latin typeface="Times New Roman" pitchFamily="18" charset="0"/>
                <a:cs typeface="Times New Roman" pitchFamily="18" charset="0"/>
              </a:rPr>
              <a:t>Method 2:From copper(II)oxide to copper </a:t>
            </a:r>
            <a:endParaRPr lang="en-US" sz="2800"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Procedure.</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Weigh a clean dry porcelain boat (</a:t>
            </a:r>
            <a:r>
              <a:rPr lang="en-US" sz="2800" b="1" dirty="0" smtClean="0">
                <a:latin typeface="Times New Roman" pitchFamily="18" charset="0"/>
                <a:cs typeface="Times New Roman" pitchFamily="18" charset="0"/>
              </a:rPr>
              <a:t>M</a:t>
            </a:r>
            <a:r>
              <a:rPr lang="en-US" sz="2800" b="1" baseline="-25000" dirty="0" smtClean="0">
                <a:latin typeface="Times New Roman" pitchFamily="18" charset="0"/>
                <a:cs typeface="Times New Roman" pitchFamily="18" charset="0"/>
              </a:rPr>
              <a:t>1</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 Put two spatula full of copper(II)oxide </a:t>
            </a:r>
            <a:r>
              <a:rPr lang="en-US" sz="2800" b="1" dirty="0" smtClean="0">
                <a:latin typeface="Times New Roman" pitchFamily="18" charset="0"/>
                <a:cs typeface="Times New Roman" pitchFamily="18" charset="0"/>
              </a:rPr>
              <a:t>powder</a:t>
            </a:r>
            <a:r>
              <a:rPr lang="en-US" sz="2800" dirty="0" smtClean="0">
                <a:latin typeface="Times New Roman" pitchFamily="18" charset="0"/>
                <a:cs typeface="Times New Roman" pitchFamily="18" charset="0"/>
              </a:rPr>
              <a:t> into the crucible.</a:t>
            </a:r>
          </a:p>
          <a:p>
            <a:r>
              <a:rPr lang="en-US" sz="2800" dirty="0" smtClean="0">
                <a:latin typeface="Times New Roman" pitchFamily="18" charset="0"/>
                <a:cs typeface="Times New Roman" pitchFamily="18" charset="0"/>
              </a:rPr>
              <a:t> Reweigh the porcelain boat (</a:t>
            </a:r>
            <a:r>
              <a:rPr lang="en-US" sz="2800" b="1" dirty="0" smtClean="0">
                <a:latin typeface="Times New Roman" pitchFamily="18" charset="0"/>
                <a:cs typeface="Times New Roman" pitchFamily="18" charset="0"/>
              </a:rPr>
              <a:t>M</a:t>
            </a:r>
            <a:r>
              <a:rPr lang="en-US" sz="2800" b="1" baseline="-25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Put the porcelain boat in a glass tube and set up the apparatus as below;</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advClick="0" advTm="10000">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68223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 THE MOLE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mole is the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unit of the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amount</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substance.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number of particles e.g. atoms, ions, molecules, electrons, cows, cars are all measured in terms of moles.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number of particles in </a:t>
            </a:r>
            <a:r>
              <a:rPr kumimoji="0" lang="en-US" sz="28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one mole</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called the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Avogadro Constant</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It is denoted </a:t>
            </a:r>
            <a:r>
              <a:rPr kumimoji="0" lang="en-US" sz="28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en-US" sz="28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Avogadro Constant contain</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6.023 x10 </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23</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particles. i.e.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1mole = 6.023 x10 </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23</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particles	=  6.023 x10 </a:t>
            </a:r>
            <a:r>
              <a:rPr kumimoji="0" lang="en-US" sz="28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23</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moles =  2 x 6.023 x10 </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23</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particles</a:t>
            </a:r>
            <a:r>
              <a:rPr kumimoji="0" lang="en-US" sz="28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1.205 x10 </a:t>
            </a:r>
            <a:r>
              <a:rPr kumimoji="0" lang="en-US" sz="28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24</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0.2 moles =  0.2 x 6.023 x10 23 particles</a:t>
            </a:r>
            <a:r>
              <a:rPr lang="en-US" sz="2800" dirty="0" smtClean="0">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1.205 x10 </a:t>
            </a:r>
            <a:r>
              <a:rPr kumimoji="0" lang="en-US" sz="28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22</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0.0065 moles = 0.0065 x 6.023 x10 </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23</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particles = 3.914 x10</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21</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advClick="0" advTm="10000">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2049">
                                            <p:txEl>
                                              <p:pRg st="0" end="0"/>
                                            </p:txEl>
                                          </p:spTgt>
                                        </p:tgtEl>
                                        <p:attrNameLst>
                                          <p:attrName>style.visibility</p:attrName>
                                        </p:attrNameLst>
                                      </p:cBhvr>
                                      <p:to>
                                        <p:strVal val="visible"/>
                                      </p:to>
                                    </p:set>
                                    <p:anim calcmode="discrete" valueType="clr">
                                      <p:cBhvr override="childStyle">
                                        <p:cTn id="7" dur="500"/>
                                        <p:tgtEl>
                                          <p:spTgt spid="204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2049">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2049">
                                            <p:txEl>
                                              <p:pRg st="0" end="0"/>
                                            </p:txEl>
                                          </p:spTgt>
                                        </p:tgtEl>
                                        <p:attrNameLst>
                                          <p:attrName>fill.type</p:attrName>
                                        </p:attrNameLst>
                                      </p:cBhvr>
                                      <p:to>
                                        <p:strVal val="solid"/>
                                      </p:to>
                                    </p:set>
                                  </p:childTnLst>
                                </p:cTn>
                              </p:par>
                            </p:childTnLst>
                          </p:cTn>
                        </p:par>
                        <p:par>
                          <p:cTn id="10" fill="hold">
                            <p:stCondLst>
                              <p:cond delay="2500"/>
                            </p:stCondLst>
                            <p:childTnLst>
                              <p:par>
                                <p:cTn id="11" presetID="4" presetClass="entr" presetSubtype="32" fill="hold" nodeType="afterEffect">
                                  <p:stCondLst>
                                    <p:cond delay="0"/>
                                  </p:stCondLst>
                                  <p:childTnLst>
                                    <p:set>
                                      <p:cBhvr>
                                        <p:cTn id="12" dur="1" fill="hold">
                                          <p:stCondLst>
                                            <p:cond delay="0"/>
                                          </p:stCondLst>
                                        </p:cTn>
                                        <p:tgtEl>
                                          <p:spTgt spid="2049">
                                            <p:txEl>
                                              <p:pRg st="2" end="2"/>
                                            </p:txEl>
                                          </p:spTgt>
                                        </p:tgtEl>
                                        <p:attrNameLst>
                                          <p:attrName>style.visibility</p:attrName>
                                        </p:attrNameLst>
                                      </p:cBhvr>
                                      <p:to>
                                        <p:strVal val="visible"/>
                                      </p:to>
                                    </p:set>
                                    <p:animEffect transition="in" filter="box(out)">
                                      <p:cBhvr>
                                        <p:cTn id="13" dur="2000"/>
                                        <p:tgtEl>
                                          <p:spTgt spid="2049">
                                            <p:txEl>
                                              <p:pRg st="2" end="2"/>
                                            </p:txEl>
                                          </p:spTgt>
                                        </p:tgtEl>
                                      </p:cBhvr>
                                    </p:animEffect>
                                  </p:childTnLst>
                                </p:cTn>
                              </p:par>
                            </p:childTnLst>
                          </p:cTn>
                        </p:par>
                        <p:par>
                          <p:cTn id="14" fill="hold">
                            <p:stCondLst>
                              <p:cond delay="4500"/>
                            </p:stCondLst>
                            <p:childTnLst>
                              <p:par>
                                <p:cTn id="15" presetID="4" presetClass="entr" presetSubtype="32" fill="hold" nodeType="afterEffect">
                                  <p:stCondLst>
                                    <p:cond delay="0"/>
                                  </p:stCondLst>
                                  <p:childTnLst>
                                    <p:set>
                                      <p:cBhvr>
                                        <p:cTn id="16" dur="1" fill="hold">
                                          <p:stCondLst>
                                            <p:cond delay="0"/>
                                          </p:stCondLst>
                                        </p:cTn>
                                        <p:tgtEl>
                                          <p:spTgt spid="2049">
                                            <p:txEl>
                                              <p:pRg st="3" end="3"/>
                                            </p:txEl>
                                          </p:spTgt>
                                        </p:tgtEl>
                                        <p:attrNameLst>
                                          <p:attrName>style.visibility</p:attrName>
                                        </p:attrNameLst>
                                      </p:cBhvr>
                                      <p:to>
                                        <p:strVal val="visible"/>
                                      </p:to>
                                    </p:set>
                                    <p:animEffect transition="in" filter="box(out)">
                                      <p:cBhvr>
                                        <p:cTn id="17" dur="2000"/>
                                        <p:tgtEl>
                                          <p:spTgt spid="2049">
                                            <p:txEl>
                                              <p:pRg st="3" end="3"/>
                                            </p:txEl>
                                          </p:spTgt>
                                        </p:tgtEl>
                                      </p:cBhvr>
                                    </p:animEffect>
                                  </p:childTnLst>
                                </p:cTn>
                              </p:par>
                            </p:childTnLst>
                          </p:cTn>
                        </p:par>
                        <p:par>
                          <p:cTn id="18" fill="hold">
                            <p:stCondLst>
                              <p:cond delay="6500"/>
                            </p:stCondLst>
                            <p:childTnLst>
                              <p:par>
                                <p:cTn id="19" presetID="4" presetClass="entr" presetSubtype="32" fill="hold" nodeType="afterEffect">
                                  <p:stCondLst>
                                    <p:cond delay="0"/>
                                  </p:stCondLst>
                                  <p:childTnLst>
                                    <p:set>
                                      <p:cBhvr>
                                        <p:cTn id="20" dur="1" fill="hold">
                                          <p:stCondLst>
                                            <p:cond delay="0"/>
                                          </p:stCondLst>
                                        </p:cTn>
                                        <p:tgtEl>
                                          <p:spTgt spid="2049">
                                            <p:txEl>
                                              <p:pRg st="4" end="4"/>
                                            </p:txEl>
                                          </p:spTgt>
                                        </p:tgtEl>
                                        <p:attrNameLst>
                                          <p:attrName>style.visibility</p:attrName>
                                        </p:attrNameLst>
                                      </p:cBhvr>
                                      <p:to>
                                        <p:strVal val="visible"/>
                                      </p:to>
                                    </p:set>
                                    <p:animEffect transition="in" filter="box(out)">
                                      <p:cBhvr>
                                        <p:cTn id="21" dur="2000"/>
                                        <p:tgtEl>
                                          <p:spTgt spid="2049">
                                            <p:txEl>
                                              <p:pRg st="4" end="4"/>
                                            </p:txEl>
                                          </p:spTgt>
                                        </p:tgtEl>
                                      </p:cBhvr>
                                    </p:animEffect>
                                  </p:childTnLst>
                                </p:cTn>
                              </p:par>
                            </p:childTnLst>
                          </p:cTn>
                        </p:par>
                        <p:par>
                          <p:cTn id="22" fill="hold">
                            <p:stCondLst>
                              <p:cond delay="8500"/>
                            </p:stCondLst>
                            <p:childTnLst>
                              <p:par>
                                <p:cTn id="23" presetID="4" presetClass="entr" presetSubtype="32" fill="hold" nodeType="afterEffect">
                                  <p:stCondLst>
                                    <p:cond delay="0"/>
                                  </p:stCondLst>
                                  <p:childTnLst>
                                    <p:set>
                                      <p:cBhvr>
                                        <p:cTn id="24" dur="1" fill="hold">
                                          <p:stCondLst>
                                            <p:cond delay="0"/>
                                          </p:stCondLst>
                                        </p:cTn>
                                        <p:tgtEl>
                                          <p:spTgt spid="2049">
                                            <p:txEl>
                                              <p:pRg st="5" end="5"/>
                                            </p:txEl>
                                          </p:spTgt>
                                        </p:tgtEl>
                                        <p:attrNameLst>
                                          <p:attrName>style.visibility</p:attrName>
                                        </p:attrNameLst>
                                      </p:cBhvr>
                                      <p:to>
                                        <p:strVal val="visible"/>
                                      </p:to>
                                    </p:set>
                                    <p:animEffect transition="in" filter="box(out)">
                                      <p:cBhvr>
                                        <p:cTn id="25" dur="2000"/>
                                        <p:tgtEl>
                                          <p:spTgt spid="2049">
                                            <p:txEl>
                                              <p:pRg st="5" end="5"/>
                                            </p:txEl>
                                          </p:spTgt>
                                        </p:tgtEl>
                                      </p:cBhvr>
                                    </p:animEffect>
                                  </p:childTnLst>
                                </p:cTn>
                              </p:par>
                            </p:childTnLst>
                          </p:cTn>
                        </p:par>
                        <p:par>
                          <p:cTn id="26" fill="hold">
                            <p:stCondLst>
                              <p:cond delay="10500"/>
                            </p:stCondLst>
                            <p:childTnLst>
                              <p:par>
                                <p:cTn id="27" presetID="4" presetClass="entr" presetSubtype="32" fill="hold" nodeType="afterEffect">
                                  <p:stCondLst>
                                    <p:cond delay="0"/>
                                  </p:stCondLst>
                                  <p:childTnLst>
                                    <p:set>
                                      <p:cBhvr>
                                        <p:cTn id="28" dur="1" fill="hold">
                                          <p:stCondLst>
                                            <p:cond delay="0"/>
                                          </p:stCondLst>
                                        </p:cTn>
                                        <p:tgtEl>
                                          <p:spTgt spid="2049">
                                            <p:txEl>
                                              <p:pRg st="6" end="6"/>
                                            </p:txEl>
                                          </p:spTgt>
                                        </p:tgtEl>
                                        <p:attrNameLst>
                                          <p:attrName>style.visibility</p:attrName>
                                        </p:attrNameLst>
                                      </p:cBhvr>
                                      <p:to>
                                        <p:strVal val="visible"/>
                                      </p:to>
                                    </p:set>
                                    <p:animEffect transition="in" filter="box(out)">
                                      <p:cBhvr>
                                        <p:cTn id="29" dur="2000"/>
                                        <p:tgtEl>
                                          <p:spTgt spid="2049">
                                            <p:txEl>
                                              <p:pRg st="6" end="6"/>
                                            </p:txEl>
                                          </p:spTgt>
                                        </p:tgtEl>
                                      </p:cBhvr>
                                    </p:animEffect>
                                  </p:childTnLst>
                                </p:cTn>
                              </p:par>
                            </p:childTnLst>
                          </p:cTn>
                        </p:par>
                        <p:par>
                          <p:cTn id="30" fill="hold">
                            <p:stCondLst>
                              <p:cond delay="12500"/>
                            </p:stCondLst>
                            <p:childTnLst>
                              <p:par>
                                <p:cTn id="31" presetID="27" presetClass="entr" presetSubtype="0" fill="hold" nodeType="afterEffect">
                                  <p:stCondLst>
                                    <p:cond delay="0"/>
                                  </p:stCondLst>
                                  <p:iterate type="lt">
                                    <p:tmPct val="50000"/>
                                  </p:iterate>
                                  <p:childTnLst>
                                    <p:set>
                                      <p:cBhvr>
                                        <p:cTn id="32" dur="1" fill="hold">
                                          <p:stCondLst>
                                            <p:cond delay="0"/>
                                          </p:stCondLst>
                                        </p:cTn>
                                        <p:tgtEl>
                                          <p:spTgt spid="2049">
                                            <p:txEl>
                                              <p:pRg st="8" end="8"/>
                                            </p:txEl>
                                          </p:spTgt>
                                        </p:tgtEl>
                                        <p:attrNameLst>
                                          <p:attrName>style.visibility</p:attrName>
                                        </p:attrNameLst>
                                      </p:cBhvr>
                                      <p:to>
                                        <p:strVal val="visible"/>
                                      </p:to>
                                    </p:set>
                                    <p:anim calcmode="discrete" valueType="clr">
                                      <p:cBhvr override="childStyle">
                                        <p:cTn id="33" dur="500"/>
                                        <p:tgtEl>
                                          <p:spTgt spid="2049">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500"/>
                                        <p:tgtEl>
                                          <p:spTgt spid="2049">
                                            <p:txEl>
                                              <p:pRg st="8" end="8"/>
                                            </p:txEl>
                                          </p:spTgt>
                                        </p:tgtEl>
                                        <p:attrNameLst>
                                          <p:attrName>fillcolor</p:attrName>
                                        </p:attrNameLst>
                                      </p:cBhvr>
                                      <p:tavLst>
                                        <p:tav tm="0">
                                          <p:val>
                                            <p:clrVal>
                                              <a:schemeClr val="accent2"/>
                                            </p:clrVal>
                                          </p:val>
                                        </p:tav>
                                        <p:tav tm="50000">
                                          <p:val>
                                            <p:clrVal>
                                              <a:schemeClr val="hlink"/>
                                            </p:clrVal>
                                          </p:val>
                                        </p:tav>
                                      </p:tavLst>
                                    </p:anim>
                                    <p:set>
                                      <p:cBhvr>
                                        <p:cTn id="35" dur="500"/>
                                        <p:tgtEl>
                                          <p:spTgt spid="2049">
                                            <p:txEl>
                                              <p:pRg st="8" end="8"/>
                                            </p:txEl>
                                          </p:spTgt>
                                        </p:tgtEl>
                                        <p:attrNameLst>
                                          <p:attrName>fill.type</p:attrName>
                                        </p:attrNameLst>
                                      </p:cBhvr>
                                      <p:to>
                                        <p:strVal val="solid"/>
                                      </p:to>
                                    </p:set>
                                  </p:childTnLst>
                                </p:cTn>
                              </p:par>
                            </p:childTnLst>
                          </p:cTn>
                        </p:par>
                        <p:par>
                          <p:cTn id="36" fill="hold">
                            <p:stCondLst>
                              <p:cond delay="21750"/>
                            </p:stCondLst>
                            <p:childTnLst>
                              <p:par>
                                <p:cTn id="37" presetID="27" presetClass="entr" presetSubtype="0" fill="hold" nodeType="afterEffect">
                                  <p:stCondLst>
                                    <p:cond delay="0"/>
                                  </p:stCondLst>
                                  <p:iterate type="lt">
                                    <p:tmPct val="50000"/>
                                  </p:iterate>
                                  <p:childTnLst>
                                    <p:set>
                                      <p:cBhvr>
                                        <p:cTn id="38" dur="1" fill="hold">
                                          <p:stCondLst>
                                            <p:cond delay="0"/>
                                          </p:stCondLst>
                                        </p:cTn>
                                        <p:tgtEl>
                                          <p:spTgt spid="2049">
                                            <p:txEl>
                                              <p:pRg st="10" end="10"/>
                                            </p:txEl>
                                          </p:spTgt>
                                        </p:tgtEl>
                                        <p:attrNameLst>
                                          <p:attrName>style.visibility</p:attrName>
                                        </p:attrNameLst>
                                      </p:cBhvr>
                                      <p:to>
                                        <p:strVal val="visible"/>
                                      </p:to>
                                    </p:set>
                                    <p:anim calcmode="discrete" valueType="clr">
                                      <p:cBhvr override="childStyle">
                                        <p:cTn id="39" dur="500"/>
                                        <p:tgtEl>
                                          <p:spTgt spid="2049">
                                            <p:txEl>
                                              <p:pRg st="10" end="1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0" dur="500"/>
                                        <p:tgtEl>
                                          <p:spTgt spid="2049">
                                            <p:txEl>
                                              <p:pRg st="10" end="10"/>
                                            </p:txEl>
                                          </p:spTgt>
                                        </p:tgtEl>
                                        <p:attrNameLst>
                                          <p:attrName>fillcolor</p:attrName>
                                        </p:attrNameLst>
                                      </p:cBhvr>
                                      <p:tavLst>
                                        <p:tav tm="0">
                                          <p:val>
                                            <p:clrVal>
                                              <a:schemeClr val="accent2"/>
                                            </p:clrVal>
                                          </p:val>
                                        </p:tav>
                                        <p:tav tm="50000">
                                          <p:val>
                                            <p:clrVal>
                                              <a:schemeClr val="hlink"/>
                                            </p:clrVal>
                                          </p:val>
                                        </p:tav>
                                      </p:tavLst>
                                    </p:anim>
                                    <p:set>
                                      <p:cBhvr>
                                        <p:cTn id="41" dur="500"/>
                                        <p:tgtEl>
                                          <p:spTgt spid="2049">
                                            <p:txEl>
                                              <p:pRg st="10" end="10"/>
                                            </p:txEl>
                                          </p:spTgt>
                                        </p:tgtEl>
                                        <p:attrNameLst>
                                          <p:attrName>fill.type</p:attrName>
                                        </p:attrNameLst>
                                      </p:cBhvr>
                                      <p:to>
                                        <p:strVal val="solid"/>
                                      </p:to>
                                    </p:set>
                                  </p:childTnLst>
                                </p:cTn>
                              </p:par>
                            </p:childTnLst>
                          </p:cTn>
                        </p:par>
                        <p:par>
                          <p:cTn id="42" fill="hold">
                            <p:stCondLst>
                              <p:cond delay="31750"/>
                            </p:stCondLst>
                            <p:childTnLst>
                              <p:par>
                                <p:cTn id="43" presetID="27" presetClass="entr" presetSubtype="0" fill="hold" nodeType="afterEffect">
                                  <p:stCondLst>
                                    <p:cond delay="0"/>
                                  </p:stCondLst>
                                  <p:iterate type="lt">
                                    <p:tmPct val="50000"/>
                                  </p:iterate>
                                  <p:childTnLst>
                                    <p:set>
                                      <p:cBhvr>
                                        <p:cTn id="44" dur="1" fill="hold">
                                          <p:stCondLst>
                                            <p:cond delay="0"/>
                                          </p:stCondLst>
                                        </p:cTn>
                                        <p:tgtEl>
                                          <p:spTgt spid="2049">
                                            <p:txEl>
                                              <p:pRg st="12" end="12"/>
                                            </p:txEl>
                                          </p:spTgt>
                                        </p:tgtEl>
                                        <p:attrNameLst>
                                          <p:attrName>style.visibility</p:attrName>
                                        </p:attrNameLst>
                                      </p:cBhvr>
                                      <p:to>
                                        <p:strVal val="visible"/>
                                      </p:to>
                                    </p:set>
                                    <p:anim calcmode="discrete" valueType="clr">
                                      <p:cBhvr override="childStyle">
                                        <p:cTn id="45" dur="500"/>
                                        <p:tgtEl>
                                          <p:spTgt spid="2049">
                                            <p:txEl>
                                              <p:pRg st="12" end="1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6" dur="500"/>
                                        <p:tgtEl>
                                          <p:spTgt spid="2049">
                                            <p:txEl>
                                              <p:pRg st="12" end="12"/>
                                            </p:txEl>
                                          </p:spTgt>
                                        </p:tgtEl>
                                        <p:attrNameLst>
                                          <p:attrName>fillcolor</p:attrName>
                                        </p:attrNameLst>
                                      </p:cBhvr>
                                      <p:tavLst>
                                        <p:tav tm="0">
                                          <p:val>
                                            <p:clrVal>
                                              <a:schemeClr val="accent2"/>
                                            </p:clrVal>
                                          </p:val>
                                        </p:tav>
                                        <p:tav tm="50000">
                                          <p:val>
                                            <p:clrVal>
                                              <a:schemeClr val="hlink"/>
                                            </p:clrVal>
                                          </p:val>
                                        </p:tav>
                                      </p:tavLst>
                                    </p:anim>
                                    <p:set>
                                      <p:cBhvr>
                                        <p:cTn id="47" dur="500"/>
                                        <p:tgtEl>
                                          <p:spTgt spid="2049">
                                            <p:txEl>
                                              <p:pRg st="12" end="12"/>
                                            </p:txEl>
                                          </p:spTgt>
                                        </p:tgtEl>
                                        <p:attrNameLst>
                                          <p:attrName>fill.type</p:attrName>
                                        </p:attrNameLst>
                                      </p:cBhvr>
                                      <p:to>
                                        <p:strVal val="solid"/>
                                      </p:to>
                                    </p:set>
                                  </p:childTnLst>
                                </p:cTn>
                              </p:par>
                            </p:childTnLst>
                          </p:cTn>
                        </p:par>
                        <p:par>
                          <p:cTn id="48" fill="hold">
                            <p:stCondLst>
                              <p:cond delay="42750"/>
                            </p:stCondLst>
                            <p:childTnLst>
                              <p:par>
                                <p:cTn id="49" presetID="27" presetClass="entr" presetSubtype="0" fill="hold" nodeType="afterEffect">
                                  <p:stCondLst>
                                    <p:cond delay="0"/>
                                  </p:stCondLst>
                                  <p:iterate type="lt">
                                    <p:tmPct val="50000"/>
                                  </p:iterate>
                                  <p:childTnLst>
                                    <p:set>
                                      <p:cBhvr>
                                        <p:cTn id="50" dur="1" fill="hold">
                                          <p:stCondLst>
                                            <p:cond delay="0"/>
                                          </p:stCondLst>
                                        </p:cTn>
                                        <p:tgtEl>
                                          <p:spTgt spid="2049">
                                            <p:txEl>
                                              <p:pRg st="14" end="14"/>
                                            </p:txEl>
                                          </p:spTgt>
                                        </p:tgtEl>
                                        <p:attrNameLst>
                                          <p:attrName>style.visibility</p:attrName>
                                        </p:attrNameLst>
                                      </p:cBhvr>
                                      <p:to>
                                        <p:strVal val="visible"/>
                                      </p:to>
                                    </p:set>
                                    <p:anim calcmode="discrete" valueType="clr">
                                      <p:cBhvr override="childStyle">
                                        <p:cTn id="51" dur="500"/>
                                        <p:tgtEl>
                                          <p:spTgt spid="2049">
                                            <p:txEl>
                                              <p:pRg st="14" end="1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2" dur="500"/>
                                        <p:tgtEl>
                                          <p:spTgt spid="2049">
                                            <p:txEl>
                                              <p:pRg st="14" end="14"/>
                                            </p:txEl>
                                          </p:spTgt>
                                        </p:tgtEl>
                                        <p:attrNameLst>
                                          <p:attrName>fillcolor</p:attrName>
                                        </p:attrNameLst>
                                      </p:cBhvr>
                                      <p:tavLst>
                                        <p:tav tm="0">
                                          <p:val>
                                            <p:clrVal>
                                              <a:schemeClr val="accent2"/>
                                            </p:clrVal>
                                          </p:val>
                                        </p:tav>
                                        <p:tav tm="50000">
                                          <p:val>
                                            <p:clrVal>
                                              <a:schemeClr val="hlink"/>
                                            </p:clrVal>
                                          </p:val>
                                        </p:tav>
                                      </p:tavLst>
                                    </p:anim>
                                    <p:set>
                                      <p:cBhvr>
                                        <p:cTn id="53" dur="500"/>
                                        <p:tgtEl>
                                          <p:spTgt spid="2049">
                                            <p:txEl>
                                              <p:pRg st="14" end="1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057400" y="2514600"/>
            <a:ext cx="48006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057400" y="3429000"/>
            <a:ext cx="48768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2895600" y="3048000"/>
            <a:ext cx="533400" cy="22860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5219701" y="2857499"/>
            <a:ext cx="685796" cy="457199"/>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276600" y="3429000"/>
            <a:ext cx="2057400" cy="1588"/>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16" name="Freeform 15"/>
          <p:cNvSpPr/>
          <p:nvPr/>
        </p:nvSpPr>
        <p:spPr>
          <a:xfrm>
            <a:off x="3200400" y="2819400"/>
            <a:ext cx="2376958" cy="612699"/>
          </a:xfrm>
          <a:custGeom>
            <a:avLst/>
            <a:gdLst>
              <a:gd name="connsiteX0" fmla="*/ 232807 w 1625509"/>
              <a:gd name="connsiteY0" fmla="*/ 403888 h 612699"/>
              <a:gd name="connsiteX1" fmla="*/ 190604 w 1625509"/>
              <a:gd name="connsiteY1" fmla="*/ 417956 h 612699"/>
              <a:gd name="connsiteX2" fmla="*/ 120266 w 1625509"/>
              <a:gd name="connsiteY2" fmla="*/ 432024 h 612699"/>
              <a:gd name="connsiteX3" fmla="*/ 134333 w 1625509"/>
              <a:gd name="connsiteY3" fmla="*/ 474227 h 612699"/>
              <a:gd name="connsiteX4" fmla="*/ 204672 w 1625509"/>
              <a:gd name="connsiteY4" fmla="*/ 516430 h 612699"/>
              <a:gd name="connsiteX5" fmla="*/ 303146 w 1625509"/>
              <a:gd name="connsiteY5" fmla="*/ 544565 h 612699"/>
              <a:gd name="connsiteX6" fmla="*/ 401620 w 1625509"/>
              <a:gd name="connsiteY6" fmla="*/ 530497 h 612699"/>
              <a:gd name="connsiteX7" fmla="*/ 457890 w 1625509"/>
              <a:gd name="connsiteY7" fmla="*/ 516430 h 612699"/>
              <a:gd name="connsiteX8" fmla="*/ 542296 w 1625509"/>
              <a:gd name="connsiteY8" fmla="*/ 502362 h 612699"/>
              <a:gd name="connsiteX9" fmla="*/ 556364 w 1625509"/>
              <a:gd name="connsiteY9" fmla="*/ 460159 h 612699"/>
              <a:gd name="connsiteX10" fmla="*/ 500093 w 1625509"/>
              <a:gd name="connsiteY10" fmla="*/ 446091 h 612699"/>
              <a:gd name="connsiteX11" fmla="*/ 457890 w 1625509"/>
              <a:gd name="connsiteY11" fmla="*/ 417956 h 612699"/>
              <a:gd name="connsiteX12" fmla="*/ 331281 w 1625509"/>
              <a:gd name="connsiteY12" fmla="*/ 403888 h 612699"/>
              <a:gd name="connsiteX13" fmla="*/ 246875 w 1625509"/>
              <a:gd name="connsiteY13" fmla="*/ 361685 h 612699"/>
              <a:gd name="connsiteX14" fmla="*/ 204672 w 1625509"/>
              <a:gd name="connsiteY14" fmla="*/ 333550 h 612699"/>
              <a:gd name="connsiteX15" fmla="*/ 176536 w 1625509"/>
              <a:gd name="connsiteY15" fmla="*/ 305414 h 612699"/>
              <a:gd name="connsiteX16" fmla="*/ 106198 w 1625509"/>
              <a:gd name="connsiteY16" fmla="*/ 291347 h 612699"/>
              <a:gd name="connsiteX17" fmla="*/ 92130 w 1625509"/>
              <a:gd name="connsiteY17" fmla="*/ 249144 h 612699"/>
              <a:gd name="connsiteX18" fmla="*/ 49927 w 1625509"/>
              <a:gd name="connsiteY18" fmla="*/ 235076 h 612699"/>
              <a:gd name="connsiteX19" fmla="*/ 63995 w 1625509"/>
              <a:gd name="connsiteY19" fmla="*/ 319482 h 612699"/>
              <a:gd name="connsiteX20" fmla="*/ 106198 w 1625509"/>
              <a:gd name="connsiteY20" fmla="*/ 347617 h 612699"/>
              <a:gd name="connsiteX21" fmla="*/ 190604 w 1625509"/>
              <a:gd name="connsiteY21" fmla="*/ 333550 h 612699"/>
              <a:gd name="connsiteX22" fmla="*/ 260943 w 1625509"/>
              <a:gd name="connsiteY22" fmla="*/ 319482 h 612699"/>
              <a:gd name="connsiteX23" fmla="*/ 1076869 w 1625509"/>
              <a:gd name="connsiteY23" fmla="*/ 333550 h 612699"/>
              <a:gd name="connsiteX24" fmla="*/ 1512967 w 1625509"/>
              <a:gd name="connsiteY24" fmla="*/ 347617 h 612699"/>
              <a:gd name="connsiteX25" fmla="*/ 1456696 w 1625509"/>
              <a:gd name="connsiteY25" fmla="*/ 361685 h 612699"/>
              <a:gd name="connsiteX26" fmla="*/ 1414493 w 1625509"/>
              <a:gd name="connsiteY26" fmla="*/ 389820 h 612699"/>
              <a:gd name="connsiteX27" fmla="*/ 1372290 w 1625509"/>
              <a:gd name="connsiteY27" fmla="*/ 403888 h 612699"/>
              <a:gd name="connsiteX28" fmla="*/ 1344155 w 1625509"/>
              <a:gd name="connsiteY28" fmla="*/ 432024 h 612699"/>
              <a:gd name="connsiteX29" fmla="*/ 1245681 w 1625509"/>
              <a:gd name="connsiteY29" fmla="*/ 460159 h 612699"/>
              <a:gd name="connsiteX30" fmla="*/ 1048733 w 1625509"/>
              <a:gd name="connsiteY30" fmla="*/ 502362 h 612699"/>
              <a:gd name="connsiteX31" fmla="*/ 795515 w 1625509"/>
              <a:gd name="connsiteY31" fmla="*/ 502362 h 612699"/>
              <a:gd name="connsiteX32" fmla="*/ 781447 w 1625509"/>
              <a:gd name="connsiteY32" fmla="*/ 432024 h 612699"/>
              <a:gd name="connsiteX33" fmla="*/ 640770 w 1625509"/>
              <a:gd name="connsiteY33" fmla="*/ 446091 h 612699"/>
              <a:gd name="connsiteX34" fmla="*/ 612635 w 1625509"/>
              <a:gd name="connsiteY34" fmla="*/ 530497 h 612699"/>
              <a:gd name="connsiteX35" fmla="*/ 570432 w 1625509"/>
              <a:gd name="connsiteY35" fmla="*/ 544565 h 612699"/>
              <a:gd name="connsiteX36" fmla="*/ 500093 w 1625509"/>
              <a:gd name="connsiteY36" fmla="*/ 530497 h 612699"/>
              <a:gd name="connsiteX37" fmla="*/ 528229 w 1625509"/>
              <a:gd name="connsiteY37" fmla="*/ 474227 h 612699"/>
              <a:gd name="connsiteX38" fmla="*/ 626703 w 1625509"/>
              <a:gd name="connsiteY38" fmla="*/ 403888 h 612699"/>
              <a:gd name="connsiteX39" fmla="*/ 668906 w 1625509"/>
              <a:gd name="connsiteY39" fmla="*/ 361685 h 612699"/>
              <a:gd name="connsiteX40" fmla="*/ 682973 w 1625509"/>
              <a:gd name="connsiteY40" fmla="*/ 319482 h 612699"/>
              <a:gd name="connsiteX41" fmla="*/ 1147207 w 1625509"/>
              <a:gd name="connsiteY41" fmla="*/ 305414 h 612699"/>
              <a:gd name="connsiteX42" fmla="*/ 1090936 w 1625509"/>
              <a:gd name="connsiteY42" fmla="*/ 291347 h 612699"/>
              <a:gd name="connsiteX43" fmla="*/ 1048733 w 1625509"/>
              <a:gd name="connsiteY43" fmla="*/ 277279 h 612699"/>
              <a:gd name="connsiteX44" fmla="*/ 936192 w 1625509"/>
              <a:gd name="connsiteY44" fmla="*/ 263211 h 612699"/>
              <a:gd name="connsiteX45" fmla="*/ 908056 w 1625509"/>
              <a:gd name="connsiteY45" fmla="*/ 235076 h 612699"/>
              <a:gd name="connsiteX46" fmla="*/ 697041 w 1625509"/>
              <a:gd name="connsiteY46" fmla="*/ 235076 h 612699"/>
              <a:gd name="connsiteX47" fmla="*/ 640770 w 1625509"/>
              <a:gd name="connsiteY47" fmla="*/ 249144 h 612699"/>
              <a:gd name="connsiteX48" fmla="*/ 556364 w 1625509"/>
              <a:gd name="connsiteY48" fmla="*/ 291347 h 612699"/>
              <a:gd name="connsiteX49" fmla="*/ 471958 w 1625509"/>
              <a:gd name="connsiteY49" fmla="*/ 305414 h 612699"/>
              <a:gd name="connsiteX50" fmla="*/ 345349 w 1625509"/>
              <a:gd name="connsiteY50" fmla="*/ 277279 h 612699"/>
              <a:gd name="connsiteX51" fmla="*/ 331281 w 1625509"/>
              <a:gd name="connsiteY51" fmla="*/ 235076 h 612699"/>
              <a:gd name="connsiteX52" fmla="*/ 232807 w 1625509"/>
              <a:gd name="connsiteY52" fmla="*/ 164737 h 612699"/>
              <a:gd name="connsiteX53" fmla="*/ 162469 w 1625509"/>
              <a:gd name="connsiteY53" fmla="*/ 150670 h 612699"/>
              <a:gd name="connsiteX54" fmla="*/ 63995 w 1625509"/>
              <a:gd name="connsiteY54" fmla="*/ 164737 h 612699"/>
              <a:gd name="connsiteX55" fmla="*/ 49927 w 1625509"/>
              <a:gd name="connsiteY55" fmla="*/ 206940 h 612699"/>
              <a:gd name="connsiteX56" fmla="*/ 134333 w 1625509"/>
              <a:gd name="connsiteY56" fmla="*/ 192873 h 612699"/>
              <a:gd name="connsiteX57" fmla="*/ 331281 w 1625509"/>
              <a:gd name="connsiteY57" fmla="*/ 178805 h 612699"/>
              <a:gd name="connsiteX58" fmla="*/ 373484 w 1625509"/>
              <a:gd name="connsiteY58" fmla="*/ 164737 h 612699"/>
              <a:gd name="connsiteX59" fmla="*/ 457890 w 1625509"/>
              <a:gd name="connsiteY59" fmla="*/ 108467 h 612699"/>
              <a:gd name="connsiteX60" fmla="*/ 542296 w 1625509"/>
              <a:gd name="connsiteY60" fmla="*/ 94399 h 612699"/>
              <a:gd name="connsiteX61" fmla="*/ 584500 w 1625509"/>
              <a:gd name="connsiteY61" fmla="*/ 108467 h 612699"/>
              <a:gd name="connsiteX62" fmla="*/ 570432 w 1625509"/>
              <a:gd name="connsiteY62" fmla="*/ 150670 h 612699"/>
              <a:gd name="connsiteX63" fmla="*/ 542296 w 1625509"/>
              <a:gd name="connsiteY63" fmla="*/ 192873 h 612699"/>
              <a:gd name="connsiteX64" fmla="*/ 640770 w 1625509"/>
              <a:gd name="connsiteY64" fmla="*/ 164737 h 612699"/>
              <a:gd name="connsiteX65" fmla="*/ 697041 w 1625509"/>
              <a:gd name="connsiteY65" fmla="*/ 136602 h 612699"/>
              <a:gd name="connsiteX66" fmla="*/ 809583 w 1625509"/>
              <a:gd name="connsiteY66" fmla="*/ 94399 h 612699"/>
              <a:gd name="connsiteX67" fmla="*/ 865853 w 1625509"/>
              <a:gd name="connsiteY67" fmla="*/ 108467 h 612699"/>
              <a:gd name="connsiteX68" fmla="*/ 908056 w 1625509"/>
              <a:gd name="connsiteY68" fmla="*/ 122534 h 612699"/>
              <a:gd name="connsiteX69" fmla="*/ 1020598 w 1625509"/>
              <a:gd name="connsiteY69" fmla="*/ 150670 h 612699"/>
              <a:gd name="connsiteX70" fmla="*/ 1076869 w 1625509"/>
              <a:gd name="connsiteY70" fmla="*/ 178805 h 612699"/>
              <a:gd name="connsiteX71" fmla="*/ 1175343 w 1625509"/>
              <a:gd name="connsiteY71" fmla="*/ 206940 h 612699"/>
              <a:gd name="connsiteX72" fmla="*/ 1217546 w 1625509"/>
              <a:gd name="connsiteY72" fmla="*/ 221008 h 612699"/>
              <a:gd name="connsiteX73" fmla="*/ 1555170 w 1625509"/>
              <a:gd name="connsiteY73" fmla="*/ 221008 h 612699"/>
              <a:gd name="connsiteX74" fmla="*/ 1583306 w 1625509"/>
              <a:gd name="connsiteY74" fmla="*/ 249144 h 612699"/>
              <a:gd name="connsiteX75" fmla="*/ 1527035 w 1625509"/>
              <a:gd name="connsiteY75" fmla="*/ 319482 h 612699"/>
              <a:gd name="connsiteX76" fmla="*/ 1512967 w 1625509"/>
              <a:gd name="connsiteY76" fmla="*/ 361685 h 612699"/>
              <a:gd name="connsiteX77" fmla="*/ 1428561 w 1625509"/>
              <a:gd name="connsiteY77" fmla="*/ 389820 h 612699"/>
              <a:gd name="connsiteX78" fmla="*/ 1344155 w 1625509"/>
              <a:gd name="connsiteY78" fmla="*/ 432024 h 612699"/>
              <a:gd name="connsiteX79" fmla="*/ 1316020 w 1625509"/>
              <a:gd name="connsiteY79" fmla="*/ 474227 h 612699"/>
              <a:gd name="connsiteX80" fmla="*/ 1301952 w 1625509"/>
              <a:gd name="connsiteY80" fmla="*/ 516430 h 612699"/>
              <a:gd name="connsiteX81" fmla="*/ 1259749 w 1625509"/>
              <a:gd name="connsiteY81" fmla="*/ 530497 h 612699"/>
              <a:gd name="connsiteX82" fmla="*/ 1133140 w 1625509"/>
              <a:gd name="connsiteY82" fmla="*/ 544565 h 612699"/>
              <a:gd name="connsiteX83" fmla="*/ 978395 w 1625509"/>
              <a:gd name="connsiteY83" fmla="*/ 586768 h 612699"/>
              <a:gd name="connsiteX84" fmla="*/ 528229 w 1625509"/>
              <a:gd name="connsiteY84" fmla="*/ 558633 h 612699"/>
              <a:gd name="connsiteX85" fmla="*/ 317213 w 1625509"/>
              <a:gd name="connsiteY85" fmla="*/ 502362 h 612699"/>
              <a:gd name="connsiteX86" fmla="*/ 345349 w 1625509"/>
              <a:gd name="connsiteY86" fmla="*/ 446091 h 612699"/>
              <a:gd name="connsiteX87" fmla="*/ 359416 w 1625509"/>
              <a:gd name="connsiteY87" fmla="*/ 347617 h 612699"/>
              <a:gd name="connsiteX88" fmla="*/ 429755 w 1625509"/>
              <a:gd name="connsiteY88" fmla="*/ 389820 h 612699"/>
              <a:gd name="connsiteX89" fmla="*/ 486026 w 1625509"/>
              <a:gd name="connsiteY89" fmla="*/ 432024 h 612699"/>
              <a:gd name="connsiteX90" fmla="*/ 584500 w 1625509"/>
              <a:gd name="connsiteY90" fmla="*/ 488294 h 612699"/>
              <a:gd name="connsiteX91" fmla="*/ 682973 w 1625509"/>
              <a:gd name="connsiteY91" fmla="*/ 544565 h 612699"/>
              <a:gd name="connsiteX92" fmla="*/ 697041 w 1625509"/>
              <a:gd name="connsiteY92" fmla="*/ 502362 h 612699"/>
              <a:gd name="connsiteX93" fmla="*/ 682973 w 1625509"/>
              <a:gd name="connsiteY93" fmla="*/ 375753 h 612699"/>
              <a:gd name="connsiteX94" fmla="*/ 654838 w 1625509"/>
              <a:gd name="connsiteY94" fmla="*/ 333550 h 612699"/>
              <a:gd name="connsiteX95" fmla="*/ 584500 w 1625509"/>
              <a:gd name="connsiteY95" fmla="*/ 277279 h 612699"/>
              <a:gd name="connsiteX96" fmla="*/ 542296 w 1625509"/>
              <a:gd name="connsiteY96" fmla="*/ 263211 h 612699"/>
              <a:gd name="connsiteX97" fmla="*/ 317213 w 1625509"/>
              <a:gd name="connsiteY97" fmla="*/ 235076 h 612699"/>
              <a:gd name="connsiteX98" fmla="*/ 359416 w 1625509"/>
              <a:gd name="connsiteY98" fmla="*/ 263211 h 612699"/>
              <a:gd name="connsiteX99" fmla="*/ 415687 w 1625509"/>
              <a:gd name="connsiteY99" fmla="*/ 277279 h 612699"/>
              <a:gd name="connsiteX100" fmla="*/ 668906 w 1625509"/>
              <a:gd name="connsiteY100" fmla="*/ 305414 h 612699"/>
              <a:gd name="connsiteX101" fmla="*/ 936192 w 1625509"/>
              <a:gd name="connsiteY101" fmla="*/ 291347 h 612699"/>
              <a:gd name="connsiteX102" fmla="*/ 936192 w 1625509"/>
              <a:gd name="connsiteY102" fmla="*/ 206940 h 612699"/>
              <a:gd name="connsiteX103" fmla="*/ 908056 w 1625509"/>
              <a:gd name="connsiteY103" fmla="*/ 178805 h 612699"/>
              <a:gd name="connsiteX104" fmla="*/ 682973 w 1625509"/>
              <a:gd name="connsiteY104" fmla="*/ 164737 h 612699"/>
              <a:gd name="connsiteX105" fmla="*/ 640770 w 1625509"/>
              <a:gd name="connsiteY105" fmla="*/ 136602 h 612699"/>
              <a:gd name="connsiteX106" fmla="*/ 528229 w 1625509"/>
              <a:gd name="connsiteY106" fmla="*/ 108467 h 612699"/>
              <a:gd name="connsiteX107" fmla="*/ 486026 w 1625509"/>
              <a:gd name="connsiteY107" fmla="*/ 122534 h 612699"/>
              <a:gd name="connsiteX108" fmla="*/ 528229 w 1625509"/>
              <a:gd name="connsiteY108" fmla="*/ 192873 h 612699"/>
              <a:gd name="connsiteX109" fmla="*/ 654838 w 1625509"/>
              <a:gd name="connsiteY109" fmla="*/ 291347 h 612699"/>
              <a:gd name="connsiteX110" fmla="*/ 682973 w 1625509"/>
              <a:gd name="connsiteY110" fmla="*/ 333550 h 612699"/>
              <a:gd name="connsiteX111" fmla="*/ 725176 w 1625509"/>
              <a:gd name="connsiteY111" fmla="*/ 361685 h 612699"/>
              <a:gd name="connsiteX112" fmla="*/ 865853 w 1625509"/>
              <a:gd name="connsiteY112" fmla="*/ 403888 h 612699"/>
              <a:gd name="connsiteX113" fmla="*/ 950260 w 1625509"/>
              <a:gd name="connsiteY113" fmla="*/ 432024 h 612699"/>
              <a:gd name="connsiteX114" fmla="*/ 1034666 w 1625509"/>
              <a:gd name="connsiteY114" fmla="*/ 389820 h 612699"/>
              <a:gd name="connsiteX115" fmla="*/ 1119072 w 1625509"/>
              <a:gd name="connsiteY115" fmla="*/ 333550 h 612699"/>
              <a:gd name="connsiteX116" fmla="*/ 1147207 w 1625509"/>
              <a:gd name="connsiteY116" fmla="*/ 291347 h 612699"/>
              <a:gd name="connsiteX117" fmla="*/ 1316020 w 1625509"/>
              <a:gd name="connsiteY117" fmla="*/ 277279 h 612699"/>
              <a:gd name="connsiteX118" fmla="*/ 1330087 w 1625509"/>
              <a:gd name="connsiteY118" fmla="*/ 319482 h 612699"/>
              <a:gd name="connsiteX119" fmla="*/ 1301952 w 1625509"/>
              <a:gd name="connsiteY119" fmla="*/ 460159 h 612699"/>
              <a:gd name="connsiteX120" fmla="*/ 1287884 w 1625509"/>
              <a:gd name="connsiteY120" fmla="*/ 544565 h 612699"/>
              <a:gd name="connsiteX121" fmla="*/ 1301952 w 1625509"/>
              <a:gd name="connsiteY121" fmla="*/ 586768 h 612699"/>
              <a:gd name="connsiteX122" fmla="*/ 1344155 w 1625509"/>
              <a:gd name="connsiteY122" fmla="*/ 558633 h 612699"/>
              <a:gd name="connsiteX123" fmla="*/ 1386358 w 1625509"/>
              <a:gd name="connsiteY123" fmla="*/ 544565 h 612699"/>
              <a:gd name="connsiteX124" fmla="*/ 1400426 w 1625509"/>
              <a:gd name="connsiteY124" fmla="*/ 502362 h 612699"/>
              <a:gd name="connsiteX125" fmla="*/ 1344155 w 1625509"/>
              <a:gd name="connsiteY125" fmla="*/ 530497 h 612699"/>
              <a:gd name="connsiteX126" fmla="*/ 1287884 w 1625509"/>
              <a:gd name="connsiteY126" fmla="*/ 544565 h 612699"/>
              <a:gd name="connsiteX127" fmla="*/ 1203478 w 1625509"/>
              <a:gd name="connsiteY127" fmla="*/ 572700 h 612699"/>
              <a:gd name="connsiteX128" fmla="*/ 936192 w 1625509"/>
              <a:gd name="connsiteY128" fmla="*/ 586768 h 612699"/>
              <a:gd name="connsiteX129" fmla="*/ 753312 w 1625509"/>
              <a:gd name="connsiteY129" fmla="*/ 572700 h 612699"/>
              <a:gd name="connsiteX130" fmla="*/ 711109 w 1625509"/>
              <a:gd name="connsiteY130" fmla="*/ 558633 h 612699"/>
              <a:gd name="connsiteX131" fmla="*/ 654838 w 1625509"/>
              <a:gd name="connsiteY131" fmla="*/ 544565 h 612699"/>
              <a:gd name="connsiteX132" fmla="*/ 570432 w 1625509"/>
              <a:gd name="connsiteY132" fmla="*/ 516430 h 612699"/>
              <a:gd name="connsiteX133" fmla="*/ 528229 w 1625509"/>
              <a:gd name="connsiteY133" fmla="*/ 502362 h 612699"/>
              <a:gd name="connsiteX134" fmla="*/ 429755 w 1625509"/>
              <a:gd name="connsiteY134" fmla="*/ 516430 h 612699"/>
              <a:gd name="connsiteX135" fmla="*/ 387552 w 1625509"/>
              <a:gd name="connsiteY135" fmla="*/ 544565 h 612699"/>
              <a:gd name="connsiteX136" fmla="*/ 317213 w 1625509"/>
              <a:gd name="connsiteY136" fmla="*/ 558633 h 612699"/>
              <a:gd name="connsiteX137" fmla="*/ 162469 w 1625509"/>
              <a:gd name="connsiteY137" fmla="*/ 586768 h 612699"/>
              <a:gd name="connsiteX138" fmla="*/ 120266 w 1625509"/>
              <a:gd name="connsiteY138" fmla="*/ 572700 h 612699"/>
              <a:gd name="connsiteX139" fmla="*/ 106198 w 1625509"/>
              <a:gd name="connsiteY139" fmla="*/ 530497 h 612699"/>
              <a:gd name="connsiteX140" fmla="*/ 92130 w 1625509"/>
              <a:gd name="connsiteY140" fmla="*/ 460159 h 612699"/>
              <a:gd name="connsiteX141" fmla="*/ 63995 w 1625509"/>
              <a:gd name="connsiteY141" fmla="*/ 375753 h 612699"/>
              <a:gd name="connsiteX142" fmla="*/ 49927 w 1625509"/>
              <a:gd name="connsiteY142" fmla="*/ 263211 h 612699"/>
              <a:gd name="connsiteX143" fmla="*/ 7724 w 1625509"/>
              <a:gd name="connsiteY143" fmla="*/ 249144 h 612699"/>
              <a:gd name="connsiteX144" fmla="*/ 78063 w 1625509"/>
              <a:gd name="connsiteY144" fmla="*/ 206940 h 612699"/>
              <a:gd name="connsiteX145" fmla="*/ 106198 w 1625509"/>
              <a:gd name="connsiteY145" fmla="*/ 164737 h 612699"/>
              <a:gd name="connsiteX146" fmla="*/ 190604 w 1625509"/>
              <a:gd name="connsiteY146" fmla="*/ 122534 h 612699"/>
              <a:gd name="connsiteX147" fmla="*/ 486026 w 1625509"/>
              <a:gd name="connsiteY147" fmla="*/ 136602 h 612699"/>
              <a:gd name="connsiteX148" fmla="*/ 528229 w 1625509"/>
              <a:gd name="connsiteY148" fmla="*/ 164737 h 612699"/>
              <a:gd name="connsiteX149" fmla="*/ 654838 w 1625509"/>
              <a:gd name="connsiteY149" fmla="*/ 192873 h 612699"/>
              <a:gd name="connsiteX150" fmla="*/ 1316020 w 1625509"/>
              <a:gd name="connsiteY150" fmla="*/ 164737 h 612699"/>
              <a:gd name="connsiteX151" fmla="*/ 1358223 w 1625509"/>
              <a:gd name="connsiteY151" fmla="*/ 150670 h 612699"/>
              <a:gd name="connsiteX152" fmla="*/ 1414493 w 1625509"/>
              <a:gd name="connsiteY152" fmla="*/ 136602 h 612699"/>
              <a:gd name="connsiteX153" fmla="*/ 1583306 w 1625509"/>
              <a:gd name="connsiteY153" fmla="*/ 122534 h 612699"/>
              <a:gd name="connsiteX154" fmla="*/ 1597373 w 1625509"/>
              <a:gd name="connsiteY154" fmla="*/ 178805 h 612699"/>
              <a:gd name="connsiteX155" fmla="*/ 1625509 w 1625509"/>
              <a:gd name="connsiteY155" fmla="*/ 206940 h 612699"/>
              <a:gd name="connsiteX156" fmla="*/ 1611441 w 1625509"/>
              <a:gd name="connsiteY156" fmla="*/ 249144 h 612699"/>
              <a:gd name="connsiteX157" fmla="*/ 1527035 w 1625509"/>
              <a:gd name="connsiteY157" fmla="*/ 319482 h 612699"/>
              <a:gd name="connsiteX158" fmla="*/ 1484832 w 1625509"/>
              <a:gd name="connsiteY158" fmla="*/ 361685 h 612699"/>
              <a:gd name="connsiteX159" fmla="*/ 1442629 w 1625509"/>
              <a:gd name="connsiteY159" fmla="*/ 347617 h 612699"/>
              <a:gd name="connsiteX160" fmla="*/ 1372290 w 1625509"/>
              <a:gd name="connsiteY160" fmla="*/ 305414 h 612699"/>
              <a:gd name="connsiteX161" fmla="*/ 1442629 w 1625509"/>
              <a:gd name="connsiteY161" fmla="*/ 263211 h 612699"/>
              <a:gd name="connsiteX162" fmla="*/ 1541103 w 1625509"/>
              <a:gd name="connsiteY162" fmla="*/ 206940 h 612699"/>
              <a:gd name="connsiteX163" fmla="*/ 1597373 w 1625509"/>
              <a:gd name="connsiteY163" fmla="*/ 192873 h 612699"/>
              <a:gd name="connsiteX164" fmla="*/ 1512967 w 1625509"/>
              <a:gd name="connsiteY164" fmla="*/ 221008 h 612699"/>
              <a:gd name="connsiteX165" fmla="*/ 1344155 w 1625509"/>
              <a:gd name="connsiteY165" fmla="*/ 263211 h 612699"/>
              <a:gd name="connsiteX166" fmla="*/ 1316020 w 1625509"/>
              <a:gd name="connsiteY166" fmla="*/ 291347 h 612699"/>
              <a:gd name="connsiteX167" fmla="*/ 1301952 w 1625509"/>
              <a:gd name="connsiteY167" fmla="*/ 333550 h 612699"/>
              <a:gd name="connsiteX168" fmla="*/ 1273816 w 1625509"/>
              <a:gd name="connsiteY168" fmla="*/ 403888 h 612699"/>
              <a:gd name="connsiteX169" fmla="*/ 1245681 w 1625509"/>
              <a:gd name="connsiteY169" fmla="*/ 432024 h 612699"/>
              <a:gd name="connsiteX170" fmla="*/ 1203478 w 1625509"/>
              <a:gd name="connsiteY170" fmla="*/ 417956 h 612699"/>
              <a:gd name="connsiteX171" fmla="*/ 1105004 w 1625509"/>
              <a:gd name="connsiteY171" fmla="*/ 389820 h 612699"/>
              <a:gd name="connsiteX172" fmla="*/ 1133140 w 1625509"/>
              <a:gd name="connsiteY172" fmla="*/ 417956 h 612699"/>
              <a:gd name="connsiteX173" fmla="*/ 1175343 w 1625509"/>
              <a:gd name="connsiteY173" fmla="*/ 432024 h 612699"/>
              <a:gd name="connsiteX174" fmla="*/ 1344155 w 1625509"/>
              <a:gd name="connsiteY174" fmla="*/ 446091 h 612699"/>
              <a:gd name="connsiteX175" fmla="*/ 1456696 w 1625509"/>
              <a:gd name="connsiteY175" fmla="*/ 460159 h 612699"/>
              <a:gd name="connsiteX176" fmla="*/ 1414493 w 1625509"/>
              <a:gd name="connsiteY176" fmla="*/ 474227 h 612699"/>
              <a:gd name="connsiteX177" fmla="*/ 922124 w 1625509"/>
              <a:gd name="connsiteY177" fmla="*/ 474227 h 612699"/>
              <a:gd name="connsiteX178" fmla="*/ 908056 w 1625509"/>
              <a:gd name="connsiteY178" fmla="*/ 432024 h 612699"/>
              <a:gd name="connsiteX179" fmla="*/ 936192 w 1625509"/>
              <a:gd name="connsiteY179" fmla="*/ 403888 h 612699"/>
              <a:gd name="connsiteX180" fmla="*/ 879921 w 1625509"/>
              <a:gd name="connsiteY180" fmla="*/ 319482 h 612699"/>
              <a:gd name="connsiteX181" fmla="*/ 851786 w 1625509"/>
              <a:gd name="connsiteY181" fmla="*/ 361685 h 612699"/>
              <a:gd name="connsiteX182" fmla="*/ 837718 w 1625509"/>
              <a:gd name="connsiteY182" fmla="*/ 460159 h 612699"/>
              <a:gd name="connsiteX183" fmla="*/ 823650 w 1625509"/>
              <a:gd name="connsiteY183" fmla="*/ 516430 h 612699"/>
              <a:gd name="connsiteX184" fmla="*/ 767380 w 1625509"/>
              <a:gd name="connsiteY184" fmla="*/ 502362 h 612699"/>
              <a:gd name="connsiteX185" fmla="*/ 682973 w 1625509"/>
              <a:gd name="connsiteY185" fmla="*/ 474227 h 612699"/>
              <a:gd name="connsiteX186" fmla="*/ 471958 w 1625509"/>
              <a:gd name="connsiteY186" fmla="*/ 446091 h 612699"/>
              <a:gd name="connsiteX187" fmla="*/ 373484 w 1625509"/>
              <a:gd name="connsiteY187" fmla="*/ 417956 h 612699"/>
              <a:gd name="connsiteX188" fmla="*/ 457890 w 1625509"/>
              <a:gd name="connsiteY188" fmla="*/ 389820 h 612699"/>
              <a:gd name="connsiteX189" fmla="*/ 500093 w 1625509"/>
              <a:gd name="connsiteY189" fmla="*/ 333550 h 612699"/>
              <a:gd name="connsiteX190" fmla="*/ 528229 w 1625509"/>
              <a:gd name="connsiteY190" fmla="*/ 291347 h 612699"/>
              <a:gd name="connsiteX191" fmla="*/ 429755 w 1625509"/>
              <a:gd name="connsiteY191" fmla="*/ 305414 h 612699"/>
              <a:gd name="connsiteX192" fmla="*/ 373484 w 1625509"/>
              <a:gd name="connsiteY192" fmla="*/ 361685 h 612699"/>
              <a:gd name="connsiteX193" fmla="*/ 345349 w 1625509"/>
              <a:gd name="connsiteY193" fmla="*/ 403888 h 612699"/>
              <a:gd name="connsiteX194" fmla="*/ 218740 w 1625509"/>
              <a:gd name="connsiteY194" fmla="*/ 460159 h 612699"/>
              <a:gd name="connsiteX195" fmla="*/ 190604 w 1625509"/>
              <a:gd name="connsiteY195" fmla="*/ 488294 h 612699"/>
              <a:gd name="connsiteX196" fmla="*/ 148401 w 1625509"/>
              <a:gd name="connsiteY196" fmla="*/ 516430 h 612699"/>
              <a:gd name="connsiteX197" fmla="*/ 190604 w 1625509"/>
              <a:gd name="connsiteY197" fmla="*/ 502362 h 612699"/>
              <a:gd name="connsiteX198" fmla="*/ 303146 w 1625509"/>
              <a:gd name="connsiteY198" fmla="*/ 474227 h 612699"/>
              <a:gd name="connsiteX199" fmla="*/ 260943 w 1625509"/>
              <a:gd name="connsiteY199" fmla="*/ 361685 h 612699"/>
              <a:gd name="connsiteX200" fmla="*/ 218740 w 1625509"/>
              <a:gd name="connsiteY200" fmla="*/ 277279 h 612699"/>
              <a:gd name="connsiteX201" fmla="*/ 176536 w 1625509"/>
              <a:gd name="connsiteY201" fmla="*/ 263211 h 612699"/>
              <a:gd name="connsiteX202" fmla="*/ 303146 w 1625509"/>
              <a:gd name="connsiteY202" fmla="*/ 122534 h 612699"/>
              <a:gd name="connsiteX203" fmla="*/ 345349 w 1625509"/>
              <a:gd name="connsiteY203" fmla="*/ 94399 h 612699"/>
              <a:gd name="connsiteX204" fmla="*/ 471958 w 1625509"/>
              <a:gd name="connsiteY204" fmla="*/ 108467 h 612699"/>
              <a:gd name="connsiteX205" fmla="*/ 528229 w 1625509"/>
              <a:gd name="connsiteY205" fmla="*/ 122534 h 612699"/>
              <a:gd name="connsiteX206" fmla="*/ 654838 w 1625509"/>
              <a:gd name="connsiteY206" fmla="*/ 108467 h 612699"/>
              <a:gd name="connsiteX207" fmla="*/ 781447 w 1625509"/>
              <a:gd name="connsiteY207" fmla="*/ 108467 h 612699"/>
              <a:gd name="connsiteX208" fmla="*/ 739244 w 1625509"/>
              <a:gd name="connsiteY208" fmla="*/ 94399 h 612699"/>
              <a:gd name="connsiteX209" fmla="*/ 654838 w 1625509"/>
              <a:gd name="connsiteY209" fmla="*/ 80331 h 612699"/>
              <a:gd name="connsiteX210" fmla="*/ 725176 w 1625509"/>
              <a:gd name="connsiteY210" fmla="*/ 66264 h 612699"/>
              <a:gd name="connsiteX211" fmla="*/ 1020598 w 1625509"/>
              <a:gd name="connsiteY211" fmla="*/ 38128 h 612699"/>
              <a:gd name="connsiteX212" fmla="*/ 1119072 w 1625509"/>
              <a:gd name="connsiteY212" fmla="*/ 52196 h 612699"/>
              <a:gd name="connsiteX213" fmla="*/ 1147207 w 1625509"/>
              <a:gd name="connsiteY213" fmla="*/ 136602 h 612699"/>
              <a:gd name="connsiteX214" fmla="*/ 1105004 w 1625509"/>
              <a:gd name="connsiteY214" fmla="*/ 150670 h 612699"/>
              <a:gd name="connsiteX215" fmla="*/ 1048733 w 1625509"/>
              <a:gd name="connsiteY215" fmla="*/ 164737 h 612699"/>
              <a:gd name="connsiteX216" fmla="*/ 1034666 w 1625509"/>
              <a:gd name="connsiteY216" fmla="*/ 122534 h 612699"/>
              <a:gd name="connsiteX217" fmla="*/ 1076869 w 1625509"/>
              <a:gd name="connsiteY217" fmla="*/ 94399 h 612699"/>
              <a:gd name="connsiteX218" fmla="*/ 1119072 w 1625509"/>
              <a:gd name="connsiteY218" fmla="*/ 108467 h 612699"/>
              <a:gd name="connsiteX219" fmla="*/ 1231613 w 1625509"/>
              <a:gd name="connsiteY219" fmla="*/ 122534 h 612699"/>
              <a:gd name="connsiteX220" fmla="*/ 1414493 w 1625509"/>
              <a:gd name="connsiteY220" fmla="*/ 108467 h 612699"/>
              <a:gd name="connsiteX221" fmla="*/ 1372290 w 1625509"/>
              <a:gd name="connsiteY221" fmla="*/ 94399 h 612699"/>
              <a:gd name="connsiteX222" fmla="*/ 1301952 w 1625509"/>
              <a:gd name="connsiteY222" fmla="*/ 80331 h 612699"/>
              <a:gd name="connsiteX223" fmla="*/ 1161275 w 1625509"/>
              <a:gd name="connsiteY223" fmla="*/ 94399 h 612699"/>
              <a:gd name="connsiteX224" fmla="*/ 936192 w 1625509"/>
              <a:gd name="connsiteY224" fmla="*/ 108467 h 612699"/>
              <a:gd name="connsiteX225" fmla="*/ 992463 w 1625509"/>
              <a:gd name="connsiteY225" fmla="*/ 136602 h 612699"/>
              <a:gd name="connsiteX226" fmla="*/ 1076869 w 1625509"/>
              <a:gd name="connsiteY226" fmla="*/ 164737 h 612699"/>
              <a:gd name="connsiteX227" fmla="*/ 1442629 w 1625509"/>
              <a:gd name="connsiteY227" fmla="*/ 164737 h 612699"/>
              <a:gd name="connsiteX228" fmla="*/ 1484832 w 1625509"/>
              <a:gd name="connsiteY228" fmla="*/ 178805 h 612699"/>
              <a:gd name="connsiteX229" fmla="*/ 1400426 w 1625509"/>
              <a:gd name="connsiteY229" fmla="*/ 192873 h 612699"/>
              <a:gd name="connsiteX230" fmla="*/ 1372290 w 1625509"/>
              <a:gd name="connsiteY230" fmla="*/ 235076 h 612699"/>
              <a:gd name="connsiteX231" fmla="*/ 1301952 w 1625509"/>
              <a:gd name="connsiteY231" fmla="*/ 319482 h 612699"/>
              <a:gd name="connsiteX232" fmla="*/ 1189410 w 1625509"/>
              <a:gd name="connsiteY232" fmla="*/ 375753 h 612699"/>
              <a:gd name="connsiteX233" fmla="*/ 1105004 w 1625509"/>
              <a:gd name="connsiteY233" fmla="*/ 417956 h 612699"/>
              <a:gd name="connsiteX234" fmla="*/ 1062801 w 1625509"/>
              <a:gd name="connsiteY234" fmla="*/ 446091 h 612699"/>
              <a:gd name="connsiteX235" fmla="*/ 964327 w 1625509"/>
              <a:gd name="connsiteY235" fmla="*/ 474227 h 612699"/>
              <a:gd name="connsiteX236" fmla="*/ 992463 w 1625509"/>
              <a:gd name="connsiteY236" fmla="*/ 417956 h 612699"/>
              <a:gd name="connsiteX237" fmla="*/ 1090936 w 1625509"/>
              <a:gd name="connsiteY237" fmla="*/ 361685 h 612699"/>
              <a:gd name="connsiteX238" fmla="*/ 1189410 w 1625509"/>
              <a:gd name="connsiteY238" fmla="*/ 319482 h 612699"/>
              <a:gd name="connsiteX239" fmla="*/ 1273816 w 1625509"/>
              <a:gd name="connsiteY239" fmla="*/ 305414 h 612699"/>
              <a:gd name="connsiteX240" fmla="*/ 1330087 w 1625509"/>
              <a:gd name="connsiteY240" fmla="*/ 291347 h 612699"/>
              <a:gd name="connsiteX241" fmla="*/ 1259749 w 1625509"/>
              <a:gd name="connsiteY241" fmla="*/ 319482 h 612699"/>
              <a:gd name="connsiteX242" fmla="*/ 1147207 w 1625509"/>
              <a:gd name="connsiteY242" fmla="*/ 375753 h 612699"/>
              <a:gd name="connsiteX243" fmla="*/ 1105004 w 1625509"/>
              <a:gd name="connsiteY243" fmla="*/ 403888 h 612699"/>
              <a:gd name="connsiteX244" fmla="*/ 1048733 w 1625509"/>
              <a:gd name="connsiteY244" fmla="*/ 432024 h 612699"/>
              <a:gd name="connsiteX245" fmla="*/ 978395 w 1625509"/>
              <a:gd name="connsiteY245" fmla="*/ 530497 h 612699"/>
              <a:gd name="connsiteX246" fmla="*/ 964327 w 1625509"/>
              <a:gd name="connsiteY246" fmla="*/ 572700 h 612699"/>
              <a:gd name="connsiteX247" fmla="*/ 936192 w 1625509"/>
              <a:gd name="connsiteY247" fmla="*/ 600836 h 612699"/>
              <a:gd name="connsiteX248" fmla="*/ 1020598 w 1625509"/>
              <a:gd name="connsiteY248" fmla="*/ 460159 h 612699"/>
              <a:gd name="connsiteX249" fmla="*/ 1006530 w 1625509"/>
              <a:gd name="connsiteY249" fmla="*/ 403888 h 612699"/>
              <a:gd name="connsiteX250" fmla="*/ 837718 w 1625509"/>
              <a:gd name="connsiteY250" fmla="*/ 375753 h 612699"/>
              <a:gd name="connsiteX251" fmla="*/ 851786 w 1625509"/>
              <a:gd name="connsiteY251" fmla="*/ 432024 h 612699"/>
              <a:gd name="connsiteX252" fmla="*/ 809583 w 1625509"/>
              <a:gd name="connsiteY252" fmla="*/ 446091 h 612699"/>
              <a:gd name="connsiteX253" fmla="*/ 556364 w 1625509"/>
              <a:gd name="connsiteY253" fmla="*/ 460159 h 612699"/>
              <a:gd name="connsiteX254" fmla="*/ 584500 w 1625509"/>
              <a:gd name="connsiteY254" fmla="*/ 530497 h 612699"/>
              <a:gd name="connsiteX255" fmla="*/ 711109 w 1625509"/>
              <a:gd name="connsiteY255" fmla="*/ 488294 h 612699"/>
              <a:gd name="connsiteX256" fmla="*/ 711109 w 1625509"/>
              <a:gd name="connsiteY256" fmla="*/ 305414 h 612699"/>
              <a:gd name="connsiteX257" fmla="*/ 612635 w 1625509"/>
              <a:gd name="connsiteY257" fmla="*/ 333550 h 612699"/>
              <a:gd name="connsiteX258" fmla="*/ 556364 w 1625509"/>
              <a:gd name="connsiteY258" fmla="*/ 361685 h 612699"/>
              <a:gd name="connsiteX259" fmla="*/ 528229 w 1625509"/>
              <a:gd name="connsiteY259" fmla="*/ 403888 h 612699"/>
              <a:gd name="connsiteX260" fmla="*/ 514161 w 1625509"/>
              <a:gd name="connsiteY260" fmla="*/ 488294 h 612699"/>
              <a:gd name="connsiteX261" fmla="*/ 471958 w 1625509"/>
              <a:gd name="connsiteY261" fmla="*/ 516430 h 612699"/>
              <a:gd name="connsiteX262" fmla="*/ 429755 w 1625509"/>
              <a:gd name="connsiteY262" fmla="*/ 558633 h 612699"/>
              <a:gd name="connsiteX263" fmla="*/ 359416 w 1625509"/>
              <a:gd name="connsiteY263" fmla="*/ 544565 h 612699"/>
              <a:gd name="connsiteX264" fmla="*/ 317213 w 1625509"/>
              <a:gd name="connsiteY264" fmla="*/ 516430 h 612699"/>
              <a:gd name="connsiteX265" fmla="*/ 275010 w 1625509"/>
              <a:gd name="connsiteY265" fmla="*/ 361685 h 612699"/>
              <a:gd name="connsiteX266" fmla="*/ 260943 w 1625509"/>
              <a:gd name="connsiteY266" fmla="*/ 249144 h 612699"/>
              <a:gd name="connsiteX267" fmla="*/ 120266 w 1625509"/>
              <a:gd name="connsiteY267" fmla="*/ 221008 h 612699"/>
              <a:gd name="connsiteX268" fmla="*/ 63995 w 1625509"/>
              <a:gd name="connsiteY268" fmla="*/ 206940 h 612699"/>
              <a:gd name="connsiteX269" fmla="*/ 21792 w 1625509"/>
              <a:gd name="connsiteY269" fmla="*/ 192873 h 612699"/>
              <a:gd name="connsiteX270" fmla="*/ 78063 w 1625509"/>
              <a:gd name="connsiteY270" fmla="*/ 221008 h 612699"/>
              <a:gd name="connsiteX271" fmla="*/ 289078 w 1625509"/>
              <a:gd name="connsiteY271" fmla="*/ 235076 h 612699"/>
              <a:gd name="connsiteX272" fmla="*/ 345349 w 1625509"/>
              <a:gd name="connsiteY272" fmla="*/ 249144 h 612699"/>
              <a:gd name="connsiteX273" fmla="*/ 486026 w 1625509"/>
              <a:gd name="connsiteY273" fmla="*/ 221008 h 612699"/>
              <a:gd name="connsiteX274" fmla="*/ 570432 w 1625509"/>
              <a:gd name="connsiteY274" fmla="*/ 206940 h 612699"/>
              <a:gd name="connsiteX275" fmla="*/ 612635 w 1625509"/>
              <a:gd name="connsiteY275" fmla="*/ 192873 h 612699"/>
              <a:gd name="connsiteX276" fmla="*/ 668906 w 1625509"/>
              <a:gd name="connsiteY276" fmla="*/ 178805 h 612699"/>
              <a:gd name="connsiteX277" fmla="*/ 809583 w 1625509"/>
              <a:gd name="connsiteY277" fmla="*/ 150670 h 612699"/>
              <a:gd name="connsiteX278" fmla="*/ 795515 w 1625509"/>
              <a:gd name="connsiteY278" fmla="*/ 347617 h 612699"/>
              <a:gd name="connsiteX279" fmla="*/ 781447 w 1625509"/>
              <a:gd name="connsiteY279" fmla="*/ 305414 h 612699"/>
              <a:gd name="connsiteX280" fmla="*/ 739244 w 1625509"/>
              <a:gd name="connsiteY280" fmla="*/ 249144 h 612699"/>
              <a:gd name="connsiteX281" fmla="*/ 682973 w 1625509"/>
              <a:gd name="connsiteY281" fmla="*/ 178805 h 612699"/>
              <a:gd name="connsiteX282" fmla="*/ 654838 w 1625509"/>
              <a:gd name="connsiteY282" fmla="*/ 235076 h 612699"/>
              <a:gd name="connsiteX283" fmla="*/ 640770 w 1625509"/>
              <a:gd name="connsiteY283" fmla="*/ 305414 h 612699"/>
              <a:gd name="connsiteX284" fmla="*/ 626703 w 1625509"/>
              <a:gd name="connsiteY284" fmla="*/ 361685 h 612699"/>
              <a:gd name="connsiteX285" fmla="*/ 612635 w 1625509"/>
              <a:gd name="connsiteY285" fmla="*/ 277279 h 612699"/>
              <a:gd name="connsiteX286" fmla="*/ 598567 w 1625509"/>
              <a:gd name="connsiteY286" fmla="*/ 319482 h 612699"/>
              <a:gd name="connsiteX287" fmla="*/ 612635 w 1625509"/>
              <a:gd name="connsiteY287" fmla="*/ 361685 h 612699"/>
              <a:gd name="connsiteX288" fmla="*/ 668906 w 1625509"/>
              <a:gd name="connsiteY288" fmla="*/ 347617 h 612699"/>
              <a:gd name="connsiteX289" fmla="*/ 682973 w 1625509"/>
              <a:gd name="connsiteY289" fmla="*/ 305414 h 612699"/>
              <a:gd name="connsiteX290" fmla="*/ 598567 w 1625509"/>
              <a:gd name="connsiteY290" fmla="*/ 192873 h 612699"/>
              <a:gd name="connsiteX291" fmla="*/ 570432 w 1625509"/>
              <a:gd name="connsiteY291" fmla="*/ 235076 h 612699"/>
              <a:gd name="connsiteX292" fmla="*/ 556364 w 1625509"/>
              <a:gd name="connsiteY292" fmla="*/ 291347 h 612699"/>
              <a:gd name="connsiteX293" fmla="*/ 542296 w 1625509"/>
              <a:gd name="connsiteY293" fmla="*/ 333550 h 612699"/>
              <a:gd name="connsiteX294" fmla="*/ 528229 w 1625509"/>
              <a:gd name="connsiteY294" fmla="*/ 403888 h 612699"/>
              <a:gd name="connsiteX295" fmla="*/ 486026 w 1625509"/>
              <a:gd name="connsiteY295" fmla="*/ 417956 h 612699"/>
              <a:gd name="connsiteX296" fmla="*/ 443823 w 1625509"/>
              <a:gd name="connsiteY296" fmla="*/ 389820 h 612699"/>
              <a:gd name="connsiteX297" fmla="*/ 429755 w 1625509"/>
              <a:gd name="connsiteY297" fmla="*/ 347617 h 612699"/>
              <a:gd name="connsiteX298" fmla="*/ 387552 w 1625509"/>
              <a:gd name="connsiteY298" fmla="*/ 263211 h 612699"/>
              <a:gd name="connsiteX299" fmla="*/ 401620 w 1625509"/>
              <a:gd name="connsiteY299" fmla="*/ 122534 h 612699"/>
              <a:gd name="connsiteX300" fmla="*/ 443823 w 1625509"/>
              <a:gd name="connsiteY300" fmla="*/ 136602 h 612699"/>
              <a:gd name="connsiteX301" fmla="*/ 570432 w 1625509"/>
              <a:gd name="connsiteY301" fmla="*/ 206940 h 612699"/>
              <a:gd name="connsiteX302" fmla="*/ 626703 w 1625509"/>
              <a:gd name="connsiteY302" fmla="*/ 263211 h 612699"/>
              <a:gd name="connsiteX303" fmla="*/ 668906 w 1625509"/>
              <a:gd name="connsiteY303" fmla="*/ 305414 h 612699"/>
              <a:gd name="connsiteX304" fmla="*/ 725176 w 1625509"/>
              <a:gd name="connsiteY304" fmla="*/ 347617 h 612699"/>
              <a:gd name="connsiteX305" fmla="*/ 950260 w 1625509"/>
              <a:gd name="connsiteY305" fmla="*/ 319482 h 612699"/>
              <a:gd name="connsiteX306" fmla="*/ 964327 w 1625509"/>
              <a:gd name="connsiteY306" fmla="*/ 249144 h 612699"/>
              <a:gd name="connsiteX307" fmla="*/ 978395 w 1625509"/>
              <a:gd name="connsiteY307" fmla="*/ 206940 h 612699"/>
              <a:gd name="connsiteX308" fmla="*/ 992463 w 1625509"/>
              <a:gd name="connsiteY308" fmla="*/ 136602 h 612699"/>
              <a:gd name="connsiteX309" fmla="*/ 1034666 w 1625509"/>
              <a:gd name="connsiteY309" fmla="*/ 122534 h 612699"/>
              <a:gd name="connsiteX310" fmla="*/ 1062801 w 1625509"/>
              <a:gd name="connsiteY310" fmla="*/ 389820 h 612699"/>
              <a:gd name="connsiteX311" fmla="*/ 1090936 w 1625509"/>
              <a:gd name="connsiteY311" fmla="*/ 417956 h 612699"/>
              <a:gd name="connsiteX312" fmla="*/ 1175343 w 1625509"/>
              <a:gd name="connsiteY312" fmla="*/ 460159 h 612699"/>
              <a:gd name="connsiteX313" fmla="*/ 1245681 w 1625509"/>
              <a:gd name="connsiteY313" fmla="*/ 446091 h 612699"/>
              <a:gd name="connsiteX314" fmla="*/ 1287884 w 1625509"/>
              <a:gd name="connsiteY314" fmla="*/ 347617 h 612699"/>
              <a:gd name="connsiteX315" fmla="*/ 1330087 w 1625509"/>
              <a:gd name="connsiteY315" fmla="*/ 333550 h 612699"/>
              <a:gd name="connsiteX316" fmla="*/ 1358223 w 1625509"/>
              <a:gd name="connsiteY316" fmla="*/ 305414 h 612699"/>
              <a:gd name="connsiteX317" fmla="*/ 1372290 w 1625509"/>
              <a:gd name="connsiteY317" fmla="*/ 263211 h 612699"/>
              <a:gd name="connsiteX318" fmla="*/ 1414493 w 1625509"/>
              <a:gd name="connsiteY318" fmla="*/ 249144 h 612699"/>
              <a:gd name="connsiteX319" fmla="*/ 1470764 w 1625509"/>
              <a:gd name="connsiteY319" fmla="*/ 263211 h 612699"/>
              <a:gd name="connsiteX320" fmla="*/ 1428561 w 1625509"/>
              <a:gd name="connsiteY320" fmla="*/ 516430 h 612699"/>
              <a:gd name="connsiteX321" fmla="*/ 1400426 w 1625509"/>
              <a:gd name="connsiteY321" fmla="*/ 558633 h 612699"/>
              <a:gd name="connsiteX322" fmla="*/ 823650 w 1625509"/>
              <a:gd name="connsiteY322" fmla="*/ 530497 h 612699"/>
              <a:gd name="connsiteX323" fmla="*/ 739244 w 1625509"/>
              <a:gd name="connsiteY323" fmla="*/ 544565 h 612699"/>
              <a:gd name="connsiteX324" fmla="*/ 654838 w 1625509"/>
              <a:gd name="connsiteY324" fmla="*/ 572700 h 612699"/>
              <a:gd name="connsiteX325" fmla="*/ 443823 w 1625509"/>
              <a:gd name="connsiteY325" fmla="*/ 572700 h 612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Lst>
            <a:rect l="l" t="t" r="r" b="b"/>
            <a:pathLst>
              <a:path w="1625509" h="612699">
                <a:moveTo>
                  <a:pt x="232807" y="403888"/>
                </a:moveTo>
                <a:cubicBezTo>
                  <a:pt x="218739" y="408577"/>
                  <a:pt x="204990" y="414359"/>
                  <a:pt x="190604" y="417956"/>
                </a:cubicBezTo>
                <a:cubicBezTo>
                  <a:pt x="167408" y="423755"/>
                  <a:pt x="137173" y="415117"/>
                  <a:pt x="120266" y="432024"/>
                </a:cubicBezTo>
                <a:cubicBezTo>
                  <a:pt x="109781" y="442509"/>
                  <a:pt x="126704" y="461512"/>
                  <a:pt x="134333" y="474227"/>
                </a:cubicBezTo>
                <a:cubicBezTo>
                  <a:pt x="152619" y="504703"/>
                  <a:pt x="172623" y="507273"/>
                  <a:pt x="204672" y="516430"/>
                </a:cubicBezTo>
                <a:cubicBezTo>
                  <a:pt x="328321" y="551758"/>
                  <a:pt x="201958" y="510835"/>
                  <a:pt x="303146" y="544565"/>
                </a:cubicBezTo>
                <a:cubicBezTo>
                  <a:pt x="335971" y="539876"/>
                  <a:pt x="368997" y="536428"/>
                  <a:pt x="401620" y="530497"/>
                </a:cubicBezTo>
                <a:cubicBezTo>
                  <a:pt x="420642" y="527038"/>
                  <a:pt x="438932" y="520222"/>
                  <a:pt x="457890" y="516430"/>
                </a:cubicBezTo>
                <a:cubicBezTo>
                  <a:pt x="485860" y="510836"/>
                  <a:pt x="514161" y="507051"/>
                  <a:pt x="542296" y="502362"/>
                </a:cubicBezTo>
                <a:cubicBezTo>
                  <a:pt x="546985" y="488294"/>
                  <a:pt x="565261" y="472022"/>
                  <a:pt x="556364" y="460159"/>
                </a:cubicBezTo>
                <a:cubicBezTo>
                  <a:pt x="544763" y="444692"/>
                  <a:pt x="517864" y="453707"/>
                  <a:pt x="500093" y="446091"/>
                </a:cubicBezTo>
                <a:cubicBezTo>
                  <a:pt x="484553" y="439431"/>
                  <a:pt x="474292" y="422057"/>
                  <a:pt x="457890" y="417956"/>
                </a:cubicBezTo>
                <a:cubicBezTo>
                  <a:pt x="416695" y="407657"/>
                  <a:pt x="373484" y="408577"/>
                  <a:pt x="331281" y="403888"/>
                </a:cubicBezTo>
                <a:cubicBezTo>
                  <a:pt x="210333" y="323257"/>
                  <a:pt x="363360" y="419928"/>
                  <a:pt x="246875" y="361685"/>
                </a:cubicBezTo>
                <a:cubicBezTo>
                  <a:pt x="231753" y="354124"/>
                  <a:pt x="217874" y="344112"/>
                  <a:pt x="204672" y="333550"/>
                </a:cubicBezTo>
                <a:cubicBezTo>
                  <a:pt x="194315" y="325264"/>
                  <a:pt x="188727" y="310639"/>
                  <a:pt x="176536" y="305414"/>
                </a:cubicBezTo>
                <a:cubicBezTo>
                  <a:pt x="154559" y="295995"/>
                  <a:pt x="129644" y="296036"/>
                  <a:pt x="106198" y="291347"/>
                </a:cubicBezTo>
                <a:cubicBezTo>
                  <a:pt x="101509" y="277279"/>
                  <a:pt x="102615" y="259629"/>
                  <a:pt x="92130" y="249144"/>
                </a:cubicBezTo>
                <a:cubicBezTo>
                  <a:pt x="81645" y="238659"/>
                  <a:pt x="55434" y="221308"/>
                  <a:pt x="49927" y="235076"/>
                </a:cubicBezTo>
                <a:cubicBezTo>
                  <a:pt x="39334" y="261559"/>
                  <a:pt x="51239" y="293970"/>
                  <a:pt x="63995" y="319482"/>
                </a:cubicBezTo>
                <a:cubicBezTo>
                  <a:pt x="71556" y="334604"/>
                  <a:pt x="92130" y="338239"/>
                  <a:pt x="106198" y="347617"/>
                </a:cubicBezTo>
                <a:lnTo>
                  <a:pt x="190604" y="333550"/>
                </a:lnTo>
                <a:cubicBezTo>
                  <a:pt x="214129" y="329273"/>
                  <a:pt x="237032" y="319482"/>
                  <a:pt x="260943" y="319482"/>
                </a:cubicBezTo>
                <a:cubicBezTo>
                  <a:pt x="532959" y="319482"/>
                  <a:pt x="804922" y="327439"/>
                  <a:pt x="1076869" y="333550"/>
                </a:cubicBezTo>
                <a:lnTo>
                  <a:pt x="1512967" y="347617"/>
                </a:lnTo>
                <a:cubicBezTo>
                  <a:pt x="1494210" y="352306"/>
                  <a:pt x="1474467" y="354069"/>
                  <a:pt x="1456696" y="361685"/>
                </a:cubicBezTo>
                <a:cubicBezTo>
                  <a:pt x="1441156" y="368345"/>
                  <a:pt x="1429615" y="382259"/>
                  <a:pt x="1414493" y="389820"/>
                </a:cubicBezTo>
                <a:cubicBezTo>
                  <a:pt x="1401230" y="396452"/>
                  <a:pt x="1386358" y="399199"/>
                  <a:pt x="1372290" y="403888"/>
                </a:cubicBezTo>
                <a:cubicBezTo>
                  <a:pt x="1362912" y="413267"/>
                  <a:pt x="1355528" y="425200"/>
                  <a:pt x="1344155" y="432024"/>
                </a:cubicBezTo>
                <a:cubicBezTo>
                  <a:pt x="1328400" y="441477"/>
                  <a:pt x="1257938" y="456482"/>
                  <a:pt x="1245681" y="460159"/>
                </a:cubicBezTo>
                <a:cubicBezTo>
                  <a:pt x="1102502" y="503113"/>
                  <a:pt x="1219904" y="480965"/>
                  <a:pt x="1048733" y="502362"/>
                </a:cubicBezTo>
                <a:cubicBezTo>
                  <a:pt x="960720" y="524366"/>
                  <a:pt x="902446" y="545134"/>
                  <a:pt x="795515" y="502362"/>
                </a:cubicBezTo>
                <a:cubicBezTo>
                  <a:pt x="773315" y="493482"/>
                  <a:pt x="786136" y="455470"/>
                  <a:pt x="781447" y="432024"/>
                </a:cubicBezTo>
                <a:lnTo>
                  <a:pt x="640770" y="446091"/>
                </a:lnTo>
                <a:cubicBezTo>
                  <a:pt x="615153" y="461034"/>
                  <a:pt x="629873" y="506364"/>
                  <a:pt x="612635" y="530497"/>
                </a:cubicBezTo>
                <a:cubicBezTo>
                  <a:pt x="604016" y="542564"/>
                  <a:pt x="584500" y="539876"/>
                  <a:pt x="570432" y="544565"/>
                </a:cubicBezTo>
                <a:cubicBezTo>
                  <a:pt x="546986" y="539876"/>
                  <a:pt x="512395" y="551000"/>
                  <a:pt x="500093" y="530497"/>
                </a:cubicBezTo>
                <a:cubicBezTo>
                  <a:pt x="489304" y="512515"/>
                  <a:pt x="515646" y="491004"/>
                  <a:pt x="528229" y="474227"/>
                </a:cubicBezTo>
                <a:cubicBezTo>
                  <a:pt x="572734" y="414888"/>
                  <a:pt x="571774" y="422198"/>
                  <a:pt x="626703" y="403888"/>
                </a:cubicBezTo>
                <a:cubicBezTo>
                  <a:pt x="640771" y="389820"/>
                  <a:pt x="657871" y="378238"/>
                  <a:pt x="668906" y="361685"/>
                </a:cubicBezTo>
                <a:cubicBezTo>
                  <a:pt x="677131" y="349347"/>
                  <a:pt x="668246" y="321215"/>
                  <a:pt x="682973" y="319482"/>
                </a:cubicBezTo>
                <a:cubicBezTo>
                  <a:pt x="836728" y="301393"/>
                  <a:pt x="992462" y="310103"/>
                  <a:pt x="1147207" y="305414"/>
                </a:cubicBezTo>
                <a:cubicBezTo>
                  <a:pt x="1128450" y="300725"/>
                  <a:pt x="1109526" y="296658"/>
                  <a:pt x="1090936" y="291347"/>
                </a:cubicBezTo>
                <a:cubicBezTo>
                  <a:pt x="1076678" y="287273"/>
                  <a:pt x="1063322" y="279932"/>
                  <a:pt x="1048733" y="277279"/>
                </a:cubicBezTo>
                <a:cubicBezTo>
                  <a:pt x="1011537" y="270516"/>
                  <a:pt x="973706" y="267900"/>
                  <a:pt x="936192" y="263211"/>
                </a:cubicBezTo>
                <a:cubicBezTo>
                  <a:pt x="926813" y="253833"/>
                  <a:pt x="920852" y="238566"/>
                  <a:pt x="908056" y="235076"/>
                </a:cubicBezTo>
                <a:cubicBezTo>
                  <a:pt x="819331" y="210878"/>
                  <a:pt x="778842" y="218716"/>
                  <a:pt x="697041" y="235076"/>
                </a:cubicBezTo>
                <a:cubicBezTo>
                  <a:pt x="678082" y="238868"/>
                  <a:pt x="658721" y="241963"/>
                  <a:pt x="640770" y="249144"/>
                </a:cubicBezTo>
                <a:cubicBezTo>
                  <a:pt x="611564" y="260827"/>
                  <a:pt x="586206" y="281400"/>
                  <a:pt x="556364" y="291347"/>
                </a:cubicBezTo>
                <a:cubicBezTo>
                  <a:pt x="529304" y="300367"/>
                  <a:pt x="500093" y="300725"/>
                  <a:pt x="471958" y="305414"/>
                </a:cubicBezTo>
                <a:cubicBezTo>
                  <a:pt x="429755" y="296036"/>
                  <a:pt x="384017" y="296613"/>
                  <a:pt x="345349" y="277279"/>
                </a:cubicBezTo>
                <a:cubicBezTo>
                  <a:pt x="332086" y="270647"/>
                  <a:pt x="339900" y="247143"/>
                  <a:pt x="331281" y="235076"/>
                </a:cubicBezTo>
                <a:cubicBezTo>
                  <a:pt x="296478" y="186352"/>
                  <a:pt x="282313" y="177113"/>
                  <a:pt x="232807" y="164737"/>
                </a:cubicBezTo>
                <a:cubicBezTo>
                  <a:pt x="209611" y="158938"/>
                  <a:pt x="185915" y="155359"/>
                  <a:pt x="162469" y="150670"/>
                </a:cubicBezTo>
                <a:cubicBezTo>
                  <a:pt x="129644" y="155359"/>
                  <a:pt x="93652" y="149909"/>
                  <a:pt x="63995" y="164737"/>
                </a:cubicBezTo>
                <a:cubicBezTo>
                  <a:pt x="50732" y="171368"/>
                  <a:pt x="36159" y="201433"/>
                  <a:pt x="49927" y="206940"/>
                </a:cubicBezTo>
                <a:cubicBezTo>
                  <a:pt x="76410" y="217534"/>
                  <a:pt x="105951" y="195711"/>
                  <a:pt x="134333" y="192873"/>
                </a:cubicBezTo>
                <a:cubicBezTo>
                  <a:pt x="199823" y="186324"/>
                  <a:pt x="265632" y="183494"/>
                  <a:pt x="331281" y="178805"/>
                </a:cubicBezTo>
                <a:cubicBezTo>
                  <a:pt x="345349" y="174116"/>
                  <a:pt x="360521" y="171938"/>
                  <a:pt x="373484" y="164737"/>
                </a:cubicBezTo>
                <a:cubicBezTo>
                  <a:pt x="403043" y="148315"/>
                  <a:pt x="424536" y="114026"/>
                  <a:pt x="457890" y="108467"/>
                </a:cubicBezTo>
                <a:lnTo>
                  <a:pt x="542296" y="94399"/>
                </a:lnTo>
                <a:cubicBezTo>
                  <a:pt x="556364" y="99088"/>
                  <a:pt x="577868" y="95204"/>
                  <a:pt x="584500" y="108467"/>
                </a:cubicBezTo>
                <a:cubicBezTo>
                  <a:pt x="591132" y="121730"/>
                  <a:pt x="577064" y="137407"/>
                  <a:pt x="570432" y="150670"/>
                </a:cubicBezTo>
                <a:cubicBezTo>
                  <a:pt x="562871" y="165792"/>
                  <a:pt x="525717" y="189557"/>
                  <a:pt x="542296" y="192873"/>
                </a:cubicBezTo>
                <a:cubicBezTo>
                  <a:pt x="575771" y="199568"/>
                  <a:pt x="608687" y="176404"/>
                  <a:pt x="640770" y="164737"/>
                </a:cubicBezTo>
                <a:cubicBezTo>
                  <a:pt x="660478" y="157570"/>
                  <a:pt x="677877" y="145119"/>
                  <a:pt x="697041" y="136602"/>
                </a:cubicBezTo>
                <a:cubicBezTo>
                  <a:pt x="747500" y="114176"/>
                  <a:pt x="763182" y="109866"/>
                  <a:pt x="809583" y="94399"/>
                </a:cubicBezTo>
                <a:cubicBezTo>
                  <a:pt x="828340" y="99088"/>
                  <a:pt x="847263" y="103156"/>
                  <a:pt x="865853" y="108467"/>
                </a:cubicBezTo>
                <a:cubicBezTo>
                  <a:pt x="880111" y="112541"/>
                  <a:pt x="893750" y="118632"/>
                  <a:pt x="908056" y="122534"/>
                </a:cubicBezTo>
                <a:cubicBezTo>
                  <a:pt x="945362" y="132708"/>
                  <a:pt x="986012" y="133377"/>
                  <a:pt x="1020598" y="150670"/>
                </a:cubicBezTo>
                <a:cubicBezTo>
                  <a:pt x="1039355" y="160048"/>
                  <a:pt x="1057594" y="170544"/>
                  <a:pt x="1076869" y="178805"/>
                </a:cubicBezTo>
                <a:cubicBezTo>
                  <a:pt x="1110606" y="193264"/>
                  <a:pt x="1139639" y="196739"/>
                  <a:pt x="1175343" y="206940"/>
                </a:cubicBezTo>
                <a:cubicBezTo>
                  <a:pt x="1189601" y="211014"/>
                  <a:pt x="1203478" y="216319"/>
                  <a:pt x="1217546" y="221008"/>
                </a:cubicBezTo>
                <a:cubicBezTo>
                  <a:pt x="1336366" y="211868"/>
                  <a:pt x="1437552" y="193865"/>
                  <a:pt x="1555170" y="221008"/>
                </a:cubicBezTo>
                <a:cubicBezTo>
                  <a:pt x="1568094" y="223990"/>
                  <a:pt x="1573927" y="239765"/>
                  <a:pt x="1583306" y="249144"/>
                </a:cubicBezTo>
                <a:cubicBezTo>
                  <a:pt x="1547946" y="355223"/>
                  <a:pt x="1599757" y="228580"/>
                  <a:pt x="1527035" y="319482"/>
                </a:cubicBezTo>
                <a:cubicBezTo>
                  <a:pt x="1517772" y="331061"/>
                  <a:pt x="1525034" y="353066"/>
                  <a:pt x="1512967" y="361685"/>
                </a:cubicBezTo>
                <a:cubicBezTo>
                  <a:pt x="1488834" y="378923"/>
                  <a:pt x="1456696" y="380442"/>
                  <a:pt x="1428561" y="389820"/>
                </a:cubicBezTo>
                <a:cubicBezTo>
                  <a:pt x="1370320" y="409234"/>
                  <a:pt x="1398695" y="395663"/>
                  <a:pt x="1344155" y="432024"/>
                </a:cubicBezTo>
                <a:cubicBezTo>
                  <a:pt x="1334777" y="446092"/>
                  <a:pt x="1323581" y="459105"/>
                  <a:pt x="1316020" y="474227"/>
                </a:cubicBezTo>
                <a:cubicBezTo>
                  <a:pt x="1309388" y="487490"/>
                  <a:pt x="1312438" y="505945"/>
                  <a:pt x="1301952" y="516430"/>
                </a:cubicBezTo>
                <a:cubicBezTo>
                  <a:pt x="1291467" y="526915"/>
                  <a:pt x="1274376" y="528059"/>
                  <a:pt x="1259749" y="530497"/>
                </a:cubicBezTo>
                <a:cubicBezTo>
                  <a:pt x="1217864" y="537478"/>
                  <a:pt x="1175343" y="539876"/>
                  <a:pt x="1133140" y="544565"/>
                </a:cubicBezTo>
                <a:cubicBezTo>
                  <a:pt x="1026050" y="580261"/>
                  <a:pt x="1077815" y="566884"/>
                  <a:pt x="978395" y="586768"/>
                </a:cubicBezTo>
                <a:lnTo>
                  <a:pt x="528229" y="558633"/>
                </a:lnTo>
                <a:cubicBezTo>
                  <a:pt x="329921" y="545412"/>
                  <a:pt x="378869" y="594843"/>
                  <a:pt x="317213" y="502362"/>
                </a:cubicBezTo>
                <a:cubicBezTo>
                  <a:pt x="326592" y="483605"/>
                  <a:pt x="339831" y="466323"/>
                  <a:pt x="345349" y="446091"/>
                </a:cubicBezTo>
                <a:cubicBezTo>
                  <a:pt x="354073" y="414101"/>
                  <a:pt x="331827" y="366010"/>
                  <a:pt x="359416" y="347617"/>
                </a:cubicBezTo>
                <a:cubicBezTo>
                  <a:pt x="382167" y="332450"/>
                  <a:pt x="407004" y="374653"/>
                  <a:pt x="429755" y="389820"/>
                </a:cubicBezTo>
                <a:cubicBezTo>
                  <a:pt x="449264" y="402826"/>
                  <a:pt x="466144" y="419597"/>
                  <a:pt x="486026" y="432024"/>
                </a:cubicBezTo>
                <a:cubicBezTo>
                  <a:pt x="541061" y="466421"/>
                  <a:pt x="538036" y="449574"/>
                  <a:pt x="584500" y="488294"/>
                </a:cubicBezTo>
                <a:cubicBezTo>
                  <a:pt x="656340" y="548160"/>
                  <a:pt x="591886" y="521793"/>
                  <a:pt x="682973" y="544565"/>
                </a:cubicBezTo>
                <a:cubicBezTo>
                  <a:pt x="687662" y="530497"/>
                  <a:pt x="697041" y="517191"/>
                  <a:pt x="697041" y="502362"/>
                </a:cubicBezTo>
                <a:cubicBezTo>
                  <a:pt x="697041" y="459899"/>
                  <a:pt x="693272" y="416948"/>
                  <a:pt x="682973" y="375753"/>
                </a:cubicBezTo>
                <a:cubicBezTo>
                  <a:pt x="678872" y="359351"/>
                  <a:pt x="665400" y="346752"/>
                  <a:pt x="654838" y="333550"/>
                </a:cubicBezTo>
                <a:cubicBezTo>
                  <a:pt x="637391" y="311740"/>
                  <a:pt x="608875" y="289466"/>
                  <a:pt x="584500" y="277279"/>
                </a:cubicBezTo>
                <a:cubicBezTo>
                  <a:pt x="571237" y="270647"/>
                  <a:pt x="556364" y="267900"/>
                  <a:pt x="542296" y="263211"/>
                </a:cubicBezTo>
                <a:cubicBezTo>
                  <a:pt x="468179" y="189094"/>
                  <a:pt x="485144" y="184697"/>
                  <a:pt x="317213" y="235076"/>
                </a:cubicBezTo>
                <a:cubicBezTo>
                  <a:pt x="301019" y="239934"/>
                  <a:pt x="343876" y="256551"/>
                  <a:pt x="359416" y="263211"/>
                </a:cubicBezTo>
                <a:cubicBezTo>
                  <a:pt x="377187" y="270827"/>
                  <a:pt x="397097" y="271967"/>
                  <a:pt x="415687" y="277279"/>
                </a:cubicBezTo>
                <a:cubicBezTo>
                  <a:pt x="548480" y="315221"/>
                  <a:pt x="330363" y="282846"/>
                  <a:pt x="668906" y="305414"/>
                </a:cubicBezTo>
                <a:cubicBezTo>
                  <a:pt x="758001" y="300725"/>
                  <a:pt x="847870" y="303964"/>
                  <a:pt x="936192" y="291347"/>
                </a:cubicBezTo>
                <a:cubicBezTo>
                  <a:pt x="995014" y="282944"/>
                  <a:pt x="945184" y="220427"/>
                  <a:pt x="936192" y="206940"/>
                </a:cubicBezTo>
                <a:cubicBezTo>
                  <a:pt x="928835" y="195904"/>
                  <a:pt x="921139" y="180985"/>
                  <a:pt x="908056" y="178805"/>
                </a:cubicBezTo>
                <a:cubicBezTo>
                  <a:pt x="833905" y="166447"/>
                  <a:pt x="758001" y="169426"/>
                  <a:pt x="682973" y="164737"/>
                </a:cubicBezTo>
                <a:cubicBezTo>
                  <a:pt x="668905" y="155359"/>
                  <a:pt x="655892" y="144163"/>
                  <a:pt x="640770" y="136602"/>
                </a:cubicBezTo>
                <a:cubicBezTo>
                  <a:pt x="611929" y="122181"/>
                  <a:pt x="554987" y="113818"/>
                  <a:pt x="528229" y="108467"/>
                </a:cubicBezTo>
                <a:cubicBezTo>
                  <a:pt x="514161" y="113156"/>
                  <a:pt x="486026" y="107705"/>
                  <a:pt x="486026" y="122534"/>
                </a:cubicBezTo>
                <a:cubicBezTo>
                  <a:pt x="486026" y="149877"/>
                  <a:pt x="508895" y="173539"/>
                  <a:pt x="528229" y="192873"/>
                </a:cubicBezTo>
                <a:cubicBezTo>
                  <a:pt x="566035" y="230679"/>
                  <a:pt x="654838" y="291347"/>
                  <a:pt x="654838" y="291347"/>
                </a:cubicBezTo>
                <a:cubicBezTo>
                  <a:pt x="664216" y="305415"/>
                  <a:pt x="671018" y="321595"/>
                  <a:pt x="682973" y="333550"/>
                </a:cubicBezTo>
                <a:cubicBezTo>
                  <a:pt x="694928" y="345505"/>
                  <a:pt x="709726" y="354818"/>
                  <a:pt x="725176" y="361685"/>
                </a:cubicBezTo>
                <a:cubicBezTo>
                  <a:pt x="794038" y="392290"/>
                  <a:pt x="802902" y="385002"/>
                  <a:pt x="865853" y="403888"/>
                </a:cubicBezTo>
                <a:cubicBezTo>
                  <a:pt x="894260" y="412410"/>
                  <a:pt x="950260" y="432024"/>
                  <a:pt x="950260" y="432024"/>
                </a:cubicBezTo>
                <a:cubicBezTo>
                  <a:pt x="992558" y="417924"/>
                  <a:pt x="998304" y="420122"/>
                  <a:pt x="1034666" y="389820"/>
                </a:cubicBezTo>
                <a:cubicBezTo>
                  <a:pt x="1104915" y="331278"/>
                  <a:pt x="1044906" y="358271"/>
                  <a:pt x="1119072" y="333550"/>
                </a:cubicBezTo>
                <a:cubicBezTo>
                  <a:pt x="1128450" y="319482"/>
                  <a:pt x="1136645" y="304549"/>
                  <a:pt x="1147207" y="291347"/>
                </a:cubicBezTo>
                <a:cubicBezTo>
                  <a:pt x="1197285" y="228750"/>
                  <a:pt x="1202585" y="265935"/>
                  <a:pt x="1316020" y="277279"/>
                </a:cubicBezTo>
                <a:cubicBezTo>
                  <a:pt x="1320709" y="291347"/>
                  <a:pt x="1331224" y="304697"/>
                  <a:pt x="1330087" y="319482"/>
                </a:cubicBezTo>
                <a:cubicBezTo>
                  <a:pt x="1326419" y="367162"/>
                  <a:pt x="1309814" y="412989"/>
                  <a:pt x="1301952" y="460159"/>
                </a:cubicBezTo>
                <a:lnTo>
                  <a:pt x="1287884" y="544565"/>
                </a:lnTo>
                <a:cubicBezTo>
                  <a:pt x="1292573" y="558633"/>
                  <a:pt x="1287566" y="583171"/>
                  <a:pt x="1301952" y="586768"/>
                </a:cubicBezTo>
                <a:cubicBezTo>
                  <a:pt x="1318354" y="590869"/>
                  <a:pt x="1329033" y="566194"/>
                  <a:pt x="1344155" y="558633"/>
                </a:cubicBezTo>
                <a:cubicBezTo>
                  <a:pt x="1357418" y="552001"/>
                  <a:pt x="1372290" y="549254"/>
                  <a:pt x="1386358" y="544565"/>
                </a:cubicBezTo>
                <a:cubicBezTo>
                  <a:pt x="1391047" y="530497"/>
                  <a:pt x="1414494" y="507051"/>
                  <a:pt x="1400426" y="502362"/>
                </a:cubicBezTo>
                <a:cubicBezTo>
                  <a:pt x="1380531" y="495730"/>
                  <a:pt x="1363791" y="523134"/>
                  <a:pt x="1344155" y="530497"/>
                </a:cubicBezTo>
                <a:cubicBezTo>
                  <a:pt x="1326052" y="537286"/>
                  <a:pt x="1306403" y="539009"/>
                  <a:pt x="1287884" y="544565"/>
                </a:cubicBezTo>
                <a:cubicBezTo>
                  <a:pt x="1259478" y="553087"/>
                  <a:pt x="1233094" y="571141"/>
                  <a:pt x="1203478" y="572700"/>
                </a:cubicBezTo>
                <a:lnTo>
                  <a:pt x="936192" y="586768"/>
                </a:lnTo>
                <a:cubicBezTo>
                  <a:pt x="875232" y="582079"/>
                  <a:pt x="813980" y="580283"/>
                  <a:pt x="753312" y="572700"/>
                </a:cubicBezTo>
                <a:cubicBezTo>
                  <a:pt x="738598" y="570861"/>
                  <a:pt x="725367" y="562707"/>
                  <a:pt x="711109" y="558633"/>
                </a:cubicBezTo>
                <a:cubicBezTo>
                  <a:pt x="692519" y="553322"/>
                  <a:pt x="673357" y="550121"/>
                  <a:pt x="654838" y="544565"/>
                </a:cubicBezTo>
                <a:cubicBezTo>
                  <a:pt x="626432" y="536043"/>
                  <a:pt x="598567" y="525808"/>
                  <a:pt x="570432" y="516430"/>
                </a:cubicBezTo>
                <a:lnTo>
                  <a:pt x="528229" y="502362"/>
                </a:lnTo>
                <a:cubicBezTo>
                  <a:pt x="495404" y="507051"/>
                  <a:pt x="461515" y="506902"/>
                  <a:pt x="429755" y="516430"/>
                </a:cubicBezTo>
                <a:cubicBezTo>
                  <a:pt x="413561" y="521288"/>
                  <a:pt x="403383" y="538629"/>
                  <a:pt x="387552" y="544565"/>
                </a:cubicBezTo>
                <a:cubicBezTo>
                  <a:pt x="365164" y="552961"/>
                  <a:pt x="340410" y="552834"/>
                  <a:pt x="317213" y="558633"/>
                </a:cubicBezTo>
                <a:cubicBezTo>
                  <a:pt x="187102" y="591160"/>
                  <a:pt x="422406" y="554275"/>
                  <a:pt x="162469" y="586768"/>
                </a:cubicBezTo>
                <a:cubicBezTo>
                  <a:pt x="148401" y="582079"/>
                  <a:pt x="130751" y="583185"/>
                  <a:pt x="120266" y="572700"/>
                </a:cubicBezTo>
                <a:cubicBezTo>
                  <a:pt x="109781" y="562215"/>
                  <a:pt x="109795" y="544883"/>
                  <a:pt x="106198" y="530497"/>
                </a:cubicBezTo>
                <a:cubicBezTo>
                  <a:pt x="100399" y="507301"/>
                  <a:pt x="98421" y="483227"/>
                  <a:pt x="92130" y="460159"/>
                </a:cubicBezTo>
                <a:cubicBezTo>
                  <a:pt x="84327" y="431547"/>
                  <a:pt x="63995" y="375753"/>
                  <a:pt x="63995" y="375753"/>
                </a:cubicBezTo>
                <a:cubicBezTo>
                  <a:pt x="59306" y="338239"/>
                  <a:pt x="65282" y="297758"/>
                  <a:pt x="49927" y="263211"/>
                </a:cubicBezTo>
                <a:cubicBezTo>
                  <a:pt x="43905" y="249661"/>
                  <a:pt x="12413" y="263212"/>
                  <a:pt x="7724" y="249144"/>
                </a:cubicBezTo>
                <a:cubicBezTo>
                  <a:pt x="0" y="225971"/>
                  <a:pt x="75092" y="207930"/>
                  <a:pt x="78063" y="206940"/>
                </a:cubicBezTo>
                <a:cubicBezTo>
                  <a:pt x="87441" y="192872"/>
                  <a:pt x="94243" y="176692"/>
                  <a:pt x="106198" y="164737"/>
                </a:cubicBezTo>
                <a:cubicBezTo>
                  <a:pt x="133468" y="137467"/>
                  <a:pt x="156280" y="133975"/>
                  <a:pt x="190604" y="122534"/>
                </a:cubicBezTo>
                <a:cubicBezTo>
                  <a:pt x="289078" y="127223"/>
                  <a:pt x="388202" y="124374"/>
                  <a:pt x="486026" y="136602"/>
                </a:cubicBezTo>
                <a:cubicBezTo>
                  <a:pt x="502803" y="138699"/>
                  <a:pt x="512689" y="158077"/>
                  <a:pt x="528229" y="164737"/>
                </a:cubicBezTo>
                <a:cubicBezTo>
                  <a:pt x="545613" y="172187"/>
                  <a:pt x="642319" y="190369"/>
                  <a:pt x="654838" y="192873"/>
                </a:cubicBezTo>
                <a:cubicBezTo>
                  <a:pt x="737774" y="190569"/>
                  <a:pt x="1138857" y="190046"/>
                  <a:pt x="1316020" y="164737"/>
                </a:cubicBezTo>
                <a:cubicBezTo>
                  <a:pt x="1330700" y="162640"/>
                  <a:pt x="1343965" y="154744"/>
                  <a:pt x="1358223" y="150670"/>
                </a:cubicBezTo>
                <a:cubicBezTo>
                  <a:pt x="1376813" y="145359"/>
                  <a:pt x="1395736" y="141291"/>
                  <a:pt x="1414493" y="136602"/>
                </a:cubicBezTo>
                <a:cubicBezTo>
                  <a:pt x="1465397" y="85700"/>
                  <a:pt x="1466940" y="69640"/>
                  <a:pt x="1583306" y="122534"/>
                </a:cubicBezTo>
                <a:cubicBezTo>
                  <a:pt x="1600907" y="130535"/>
                  <a:pt x="1588726" y="161512"/>
                  <a:pt x="1597373" y="178805"/>
                </a:cubicBezTo>
                <a:cubicBezTo>
                  <a:pt x="1603304" y="190668"/>
                  <a:pt x="1616130" y="197562"/>
                  <a:pt x="1625509" y="206940"/>
                </a:cubicBezTo>
                <a:cubicBezTo>
                  <a:pt x="1620820" y="221008"/>
                  <a:pt x="1619667" y="236806"/>
                  <a:pt x="1611441" y="249144"/>
                </a:cubicBezTo>
                <a:cubicBezTo>
                  <a:pt x="1580617" y="295381"/>
                  <a:pt x="1565962" y="287043"/>
                  <a:pt x="1527035" y="319482"/>
                </a:cubicBezTo>
                <a:cubicBezTo>
                  <a:pt x="1511751" y="332218"/>
                  <a:pt x="1498900" y="347617"/>
                  <a:pt x="1484832" y="361685"/>
                </a:cubicBezTo>
                <a:cubicBezTo>
                  <a:pt x="1470764" y="356996"/>
                  <a:pt x="1455345" y="355246"/>
                  <a:pt x="1442629" y="347617"/>
                </a:cubicBezTo>
                <a:cubicBezTo>
                  <a:pt x="1346076" y="289686"/>
                  <a:pt x="1491844" y="345266"/>
                  <a:pt x="1372290" y="305414"/>
                </a:cubicBezTo>
                <a:cubicBezTo>
                  <a:pt x="1427246" y="250460"/>
                  <a:pt x="1369581" y="299735"/>
                  <a:pt x="1442629" y="263211"/>
                </a:cubicBezTo>
                <a:cubicBezTo>
                  <a:pt x="1524252" y="222400"/>
                  <a:pt x="1442458" y="243932"/>
                  <a:pt x="1541103" y="206940"/>
                </a:cubicBezTo>
                <a:cubicBezTo>
                  <a:pt x="1559206" y="200151"/>
                  <a:pt x="1578616" y="197562"/>
                  <a:pt x="1597373" y="192873"/>
                </a:cubicBezTo>
                <a:lnTo>
                  <a:pt x="1512967" y="221008"/>
                </a:lnTo>
                <a:cubicBezTo>
                  <a:pt x="1429744" y="248749"/>
                  <a:pt x="1485257" y="231855"/>
                  <a:pt x="1344155" y="263211"/>
                </a:cubicBezTo>
                <a:cubicBezTo>
                  <a:pt x="1334777" y="272590"/>
                  <a:pt x="1322844" y="279974"/>
                  <a:pt x="1316020" y="291347"/>
                </a:cubicBezTo>
                <a:cubicBezTo>
                  <a:pt x="1308391" y="304063"/>
                  <a:pt x="1307159" y="319666"/>
                  <a:pt x="1301952" y="333550"/>
                </a:cubicBezTo>
                <a:cubicBezTo>
                  <a:pt x="1293085" y="357194"/>
                  <a:pt x="1286345" y="381963"/>
                  <a:pt x="1273816" y="403888"/>
                </a:cubicBezTo>
                <a:cubicBezTo>
                  <a:pt x="1267236" y="415404"/>
                  <a:pt x="1255059" y="422645"/>
                  <a:pt x="1245681" y="432024"/>
                </a:cubicBezTo>
                <a:cubicBezTo>
                  <a:pt x="1231613" y="427335"/>
                  <a:pt x="1217736" y="422030"/>
                  <a:pt x="1203478" y="417956"/>
                </a:cubicBezTo>
                <a:cubicBezTo>
                  <a:pt x="1079829" y="382627"/>
                  <a:pt x="1206192" y="423550"/>
                  <a:pt x="1105004" y="389820"/>
                </a:cubicBezTo>
                <a:cubicBezTo>
                  <a:pt x="1114383" y="399199"/>
                  <a:pt x="1121767" y="411132"/>
                  <a:pt x="1133140" y="417956"/>
                </a:cubicBezTo>
                <a:cubicBezTo>
                  <a:pt x="1145855" y="425585"/>
                  <a:pt x="1160644" y="430064"/>
                  <a:pt x="1175343" y="432024"/>
                </a:cubicBezTo>
                <a:cubicBezTo>
                  <a:pt x="1231313" y="439487"/>
                  <a:pt x="1287970" y="440473"/>
                  <a:pt x="1344155" y="446091"/>
                </a:cubicBezTo>
                <a:cubicBezTo>
                  <a:pt x="1381773" y="449853"/>
                  <a:pt x="1419182" y="455470"/>
                  <a:pt x="1456696" y="460159"/>
                </a:cubicBezTo>
                <a:cubicBezTo>
                  <a:pt x="1442628" y="464848"/>
                  <a:pt x="1429120" y="471789"/>
                  <a:pt x="1414493" y="474227"/>
                </a:cubicBezTo>
                <a:cubicBezTo>
                  <a:pt x="1233758" y="504349"/>
                  <a:pt x="1137406" y="482507"/>
                  <a:pt x="922124" y="474227"/>
                </a:cubicBezTo>
                <a:cubicBezTo>
                  <a:pt x="917435" y="460159"/>
                  <a:pt x="905148" y="446565"/>
                  <a:pt x="908056" y="432024"/>
                </a:cubicBezTo>
                <a:cubicBezTo>
                  <a:pt x="910657" y="419018"/>
                  <a:pt x="934316" y="417018"/>
                  <a:pt x="936192" y="403888"/>
                </a:cubicBezTo>
                <a:cubicBezTo>
                  <a:pt x="946995" y="328269"/>
                  <a:pt x="927579" y="335368"/>
                  <a:pt x="879921" y="319482"/>
                </a:cubicBezTo>
                <a:cubicBezTo>
                  <a:pt x="870543" y="333550"/>
                  <a:pt x="856644" y="345491"/>
                  <a:pt x="851786" y="361685"/>
                </a:cubicBezTo>
                <a:cubicBezTo>
                  <a:pt x="842258" y="393445"/>
                  <a:pt x="843650" y="427536"/>
                  <a:pt x="837718" y="460159"/>
                </a:cubicBezTo>
                <a:cubicBezTo>
                  <a:pt x="834259" y="479181"/>
                  <a:pt x="828339" y="497673"/>
                  <a:pt x="823650" y="516430"/>
                </a:cubicBezTo>
                <a:cubicBezTo>
                  <a:pt x="804893" y="511741"/>
                  <a:pt x="785899" y="507918"/>
                  <a:pt x="767380" y="502362"/>
                </a:cubicBezTo>
                <a:cubicBezTo>
                  <a:pt x="738973" y="493840"/>
                  <a:pt x="712227" y="479103"/>
                  <a:pt x="682973" y="474227"/>
                </a:cubicBezTo>
                <a:cubicBezTo>
                  <a:pt x="556682" y="453178"/>
                  <a:pt x="626916" y="463309"/>
                  <a:pt x="471958" y="446091"/>
                </a:cubicBezTo>
                <a:cubicBezTo>
                  <a:pt x="439133" y="436713"/>
                  <a:pt x="381764" y="451075"/>
                  <a:pt x="373484" y="417956"/>
                </a:cubicBezTo>
                <a:cubicBezTo>
                  <a:pt x="366291" y="389184"/>
                  <a:pt x="457890" y="389820"/>
                  <a:pt x="457890" y="389820"/>
                </a:cubicBezTo>
                <a:cubicBezTo>
                  <a:pt x="471958" y="371063"/>
                  <a:pt x="486465" y="352629"/>
                  <a:pt x="500093" y="333550"/>
                </a:cubicBezTo>
                <a:cubicBezTo>
                  <a:pt x="509920" y="319792"/>
                  <a:pt x="543927" y="297626"/>
                  <a:pt x="528229" y="291347"/>
                </a:cubicBezTo>
                <a:cubicBezTo>
                  <a:pt x="497443" y="279032"/>
                  <a:pt x="462580" y="300725"/>
                  <a:pt x="429755" y="305414"/>
                </a:cubicBezTo>
                <a:cubicBezTo>
                  <a:pt x="410998" y="324171"/>
                  <a:pt x="390747" y="341545"/>
                  <a:pt x="373484" y="361685"/>
                </a:cubicBezTo>
                <a:cubicBezTo>
                  <a:pt x="362481" y="374522"/>
                  <a:pt x="359686" y="394927"/>
                  <a:pt x="345349" y="403888"/>
                </a:cubicBezTo>
                <a:cubicBezTo>
                  <a:pt x="166860" y="515445"/>
                  <a:pt x="330111" y="371064"/>
                  <a:pt x="218740" y="460159"/>
                </a:cubicBezTo>
                <a:cubicBezTo>
                  <a:pt x="208383" y="468444"/>
                  <a:pt x="200961" y="480009"/>
                  <a:pt x="190604" y="488294"/>
                </a:cubicBezTo>
                <a:cubicBezTo>
                  <a:pt x="177402" y="498856"/>
                  <a:pt x="148401" y="499523"/>
                  <a:pt x="148401" y="516430"/>
                </a:cubicBezTo>
                <a:cubicBezTo>
                  <a:pt x="148401" y="531259"/>
                  <a:pt x="176218" y="505959"/>
                  <a:pt x="190604" y="502362"/>
                </a:cubicBezTo>
                <a:lnTo>
                  <a:pt x="303146" y="474227"/>
                </a:lnTo>
                <a:cubicBezTo>
                  <a:pt x="277210" y="370484"/>
                  <a:pt x="305080" y="464673"/>
                  <a:pt x="260943" y="361685"/>
                </a:cubicBezTo>
                <a:cubicBezTo>
                  <a:pt x="247647" y="330661"/>
                  <a:pt x="248124" y="300786"/>
                  <a:pt x="218740" y="277279"/>
                </a:cubicBezTo>
                <a:cubicBezTo>
                  <a:pt x="207161" y="268015"/>
                  <a:pt x="190604" y="267900"/>
                  <a:pt x="176536" y="263211"/>
                </a:cubicBezTo>
                <a:cubicBezTo>
                  <a:pt x="272028" y="110425"/>
                  <a:pt x="200653" y="181102"/>
                  <a:pt x="303146" y="122534"/>
                </a:cubicBezTo>
                <a:cubicBezTo>
                  <a:pt x="317826" y="114146"/>
                  <a:pt x="331281" y="103777"/>
                  <a:pt x="345349" y="94399"/>
                </a:cubicBezTo>
                <a:cubicBezTo>
                  <a:pt x="387552" y="99088"/>
                  <a:pt x="429989" y="102010"/>
                  <a:pt x="471958" y="108467"/>
                </a:cubicBezTo>
                <a:cubicBezTo>
                  <a:pt x="491067" y="111407"/>
                  <a:pt x="508895" y="122534"/>
                  <a:pt x="528229" y="122534"/>
                </a:cubicBezTo>
                <a:cubicBezTo>
                  <a:pt x="570692" y="122534"/>
                  <a:pt x="612635" y="113156"/>
                  <a:pt x="654838" y="108467"/>
                </a:cubicBezTo>
                <a:cubicBezTo>
                  <a:pt x="792072" y="74158"/>
                  <a:pt x="620712" y="108467"/>
                  <a:pt x="781447" y="108467"/>
                </a:cubicBezTo>
                <a:cubicBezTo>
                  <a:pt x="796276" y="108467"/>
                  <a:pt x="753720" y="97616"/>
                  <a:pt x="739244" y="94399"/>
                </a:cubicBezTo>
                <a:cubicBezTo>
                  <a:pt x="711400" y="88211"/>
                  <a:pt x="682973" y="85020"/>
                  <a:pt x="654838" y="80331"/>
                </a:cubicBezTo>
                <a:cubicBezTo>
                  <a:pt x="678284" y="75642"/>
                  <a:pt x="701506" y="69645"/>
                  <a:pt x="725176" y="66264"/>
                </a:cubicBezTo>
                <a:cubicBezTo>
                  <a:pt x="810455" y="54081"/>
                  <a:pt x="939056" y="44923"/>
                  <a:pt x="1020598" y="38128"/>
                </a:cubicBezTo>
                <a:cubicBezTo>
                  <a:pt x="1053423" y="42817"/>
                  <a:pt x="1087312" y="42668"/>
                  <a:pt x="1119072" y="52196"/>
                </a:cubicBezTo>
                <a:cubicBezTo>
                  <a:pt x="1162964" y="65363"/>
                  <a:pt x="1181841" y="93309"/>
                  <a:pt x="1147207" y="136602"/>
                </a:cubicBezTo>
                <a:cubicBezTo>
                  <a:pt x="1137944" y="148181"/>
                  <a:pt x="1119262" y="146596"/>
                  <a:pt x="1105004" y="150670"/>
                </a:cubicBezTo>
                <a:cubicBezTo>
                  <a:pt x="1086414" y="155981"/>
                  <a:pt x="1067490" y="160048"/>
                  <a:pt x="1048733" y="164737"/>
                </a:cubicBezTo>
                <a:cubicBezTo>
                  <a:pt x="1044044" y="150669"/>
                  <a:pt x="1029159" y="136302"/>
                  <a:pt x="1034666" y="122534"/>
                </a:cubicBezTo>
                <a:cubicBezTo>
                  <a:pt x="1040945" y="106836"/>
                  <a:pt x="1060192" y="97178"/>
                  <a:pt x="1076869" y="94399"/>
                </a:cubicBezTo>
                <a:cubicBezTo>
                  <a:pt x="1091496" y="91961"/>
                  <a:pt x="1104483" y="105814"/>
                  <a:pt x="1119072" y="108467"/>
                </a:cubicBezTo>
                <a:cubicBezTo>
                  <a:pt x="1156268" y="115230"/>
                  <a:pt x="1194099" y="117845"/>
                  <a:pt x="1231613" y="122534"/>
                </a:cubicBezTo>
                <a:cubicBezTo>
                  <a:pt x="1292573" y="117845"/>
                  <a:pt x="1354540" y="120457"/>
                  <a:pt x="1414493" y="108467"/>
                </a:cubicBezTo>
                <a:cubicBezTo>
                  <a:pt x="1429034" y="105559"/>
                  <a:pt x="1386676" y="97996"/>
                  <a:pt x="1372290" y="94399"/>
                </a:cubicBezTo>
                <a:cubicBezTo>
                  <a:pt x="1349094" y="88600"/>
                  <a:pt x="1325398" y="85020"/>
                  <a:pt x="1301952" y="80331"/>
                </a:cubicBezTo>
                <a:cubicBezTo>
                  <a:pt x="1255060" y="85020"/>
                  <a:pt x="1208262" y="90785"/>
                  <a:pt x="1161275" y="94399"/>
                </a:cubicBezTo>
                <a:cubicBezTo>
                  <a:pt x="1086322" y="100165"/>
                  <a:pt x="1009122" y="90235"/>
                  <a:pt x="936192" y="108467"/>
                </a:cubicBezTo>
                <a:cubicBezTo>
                  <a:pt x="915847" y="113553"/>
                  <a:pt x="972992" y="128814"/>
                  <a:pt x="992463" y="136602"/>
                </a:cubicBezTo>
                <a:cubicBezTo>
                  <a:pt x="1019999" y="147616"/>
                  <a:pt x="1076869" y="164737"/>
                  <a:pt x="1076869" y="164737"/>
                </a:cubicBezTo>
                <a:cubicBezTo>
                  <a:pt x="1263569" y="154911"/>
                  <a:pt x="1298089" y="135829"/>
                  <a:pt x="1442629" y="164737"/>
                </a:cubicBezTo>
                <a:cubicBezTo>
                  <a:pt x="1457170" y="167645"/>
                  <a:pt x="1470764" y="174116"/>
                  <a:pt x="1484832" y="178805"/>
                </a:cubicBezTo>
                <a:cubicBezTo>
                  <a:pt x="1456697" y="183494"/>
                  <a:pt x="1425938" y="180117"/>
                  <a:pt x="1400426" y="192873"/>
                </a:cubicBezTo>
                <a:cubicBezTo>
                  <a:pt x="1385304" y="200434"/>
                  <a:pt x="1382670" y="221730"/>
                  <a:pt x="1372290" y="235076"/>
                </a:cubicBezTo>
                <a:cubicBezTo>
                  <a:pt x="1349805" y="263985"/>
                  <a:pt x="1327849" y="293585"/>
                  <a:pt x="1301952" y="319482"/>
                </a:cubicBezTo>
                <a:cubicBezTo>
                  <a:pt x="1271610" y="349824"/>
                  <a:pt x="1226349" y="358962"/>
                  <a:pt x="1189410" y="375753"/>
                </a:cubicBezTo>
                <a:cubicBezTo>
                  <a:pt x="1160773" y="388770"/>
                  <a:pt x="1132502" y="402680"/>
                  <a:pt x="1105004" y="417956"/>
                </a:cubicBezTo>
                <a:cubicBezTo>
                  <a:pt x="1090224" y="426167"/>
                  <a:pt x="1077923" y="438530"/>
                  <a:pt x="1062801" y="446091"/>
                </a:cubicBezTo>
                <a:cubicBezTo>
                  <a:pt x="1042618" y="456182"/>
                  <a:pt x="982358" y="469719"/>
                  <a:pt x="964327" y="474227"/>
                </a:cubicBezTo>
                <a:cubicBezTo>
                  <a:pt x="973706" y="455470"/>
                  <a:pt x="978815" y="433878"/>
                  <a:pt x="992463" y="417956"/>
                </a:cubicBezTo>
                <a:cubicBezTo>
                  <a:pt x="1035281" y="368001"/>
                  <a:pt x="1042501" y="382443"/>
                  <a:pt x="1090936" y="361685"/>
                </a:cubicBezTo>
                <a:cubicBezTo>
                  <a:pt x="1137248" y="341837"/>
                  <a:pt x="1143733" y="329633"/>
                  <a:pt x="1189410" y="319482"/>
                </a:cubicBezTo>
                <a:cubicBezTo>
                  <a:pt x="1217254" y="313294"/>
                  <a:pt x="1245846" y="311008"/>
                  <a:pt x="1273816" y="305414"/>
                </a:cubicBezTo>
                <a:cubicBezTo>
                  <a:pt x="1292775" y="301622"/>
                  <a:pt x="1343758" y="277675"/>
                  <a:pt x="1330087" y="291347"/>
                </a:cubicBezTo>
                <a:cubicBezTo>
                  <a:pt x="1312232" y="309204"/>
                  <a:pt x="1283195" y="310104"/>
                  <a:pt x="1259749" y="319482"/>
                </a:cubicBezTo>
                <a:cubicBezTo>
                  <a:pt x="1201967" y="377262"/>
                  <a:pt x="1263594" y="324025"/>
                  <a:pt x="1147207" y="375753"/>
                </a:cubicBezTo>
                <a:cubicBezTo>
                  <a:pt x="1131757" y="382620"/>
                  <a:pt x="1119684" y="395500"/>
                  <a:pt x="1105004" y="403888"/>
                </a:cubicBezTo>
                <a:cubicBezTo>
                  <a:pt x="1086796" y="414293"/>
                  <a:pt x="1067490" y="422645"/>
                  <a:pt x="1048733" y="432024"/>
                </a:cubicBezTo>
                <a:cubicBezTo>
                  <a:pt x="1039171" y="444773"/>
                  <a:pt x="988682" y="509923"/>
                  <a:pt x="978395" y="530497"/>
                </a:cubicBezTo>
                <a:cubicBezTo>
                  <a:pt x="971763" y="543760"/>
                  <a:pt x="971956" y="559984"/>
                  <a:pt x="964327" y="572700"/>
                </a:cubicBezTo>
                <a:cubicBezTo>
                  <a:pt x="957503" y="584073"/>
                  <a:pt x="930260" y="612699"/>
                  <a:pt x="936192" y="600836"/>
                </a:cubicBezTo>
                <a:cubicBezTo>
                  <a:pt x="960648" y="551924"/>
                  <a:pt x="1020598" y="460159"/>
                  <a:pt x="1020598" y="460159"/>
                </a:cubicBezTo>
                <a:cubicBezTo>
                  <a:pt x="1015909" y="441402"/>
                  <a:pt x="1014146" y="421659"/>
                  <a:pt x="1006530" y="403888"/>
                </a:cubicBezTo>
                <a:cubicBezTo>
                  <a:pt x="970842" y="320615"/>
                  <a:pt x="943409" y="365184"/>
                  <a:pt x="837718" y="375753"/>
                </a:cubicBezTo>
                <a:cubicBezTo>
                  <a:pt x="842407" y="394510"/>
                  <a:pt x="858967" y="414073"/>
                  <a:pt x="851786" y="432024"/>
                </a:cubicBezTo>
                <a:cubicBezTo>
                  <a:pt x="846279" y="445792"/>
                  <a:pt x="824345" y="444685"/>
                  <a:pt x="809583" y="446091"/>
                </a:cubicBezTo>
                <a:cubicBezTo>
                  <a:pt x="725427" y="454106"/>
                  <a:pt x="640770" y="455470"/>
                  <a:pt x="556364" y="460159"/>
                </a:cubicBezTo>
                <a:cubicBezTo>
                  <a:pt x="565743" y="483605"/>
                  <a:pt x="561424" y="520241"/>
                  <a:pt x="584500" y="530497"/>
                </a:cubicBezTo>
                <a:cubicBezTo>
                  <a:pt x="650726" y="559931"/>
                  <a:pt x="677678" y="521725"/>
                  <a:pt x="711109" y="488294"/>
                </a:cubicBezTo>
                <a:cubicBezTo>
                  <a:pt x="729074" y="434396"/>
                  <a:pt x="761623" y="355928"/>
                  <a:pt x="711109" y="305414"/>
                </a:cubicBezTo>
                <a:cubicBezTo>
                  <a:pt x="686970" y="281275"/>
                  <a:pt x="645460" y="324171"/>
                  <a:pt x="612635" y="333550"/>
                </a:cubicBezTo>
                <a:cubicBezTo>
                  <a:pt x="579263" y="467032"/>
                  <a:pt x="627949" y="347368"/>
                  <a:pt x="556364" y="361685"/>
                </a:cubicBezTo>
                <a:cubicBezTo>
                  <a:pt x="539785" y="365001"/>
                  <a:pt x="537607" y="389820"/>
                  <a:pt x="528229" y="403888"/>
                </a:cubicBezTo>
                <a:cubicBezTo>
                  <a:pt x="523540" y="432023"/>
                  <a:pt x="526917" y="462782"/>
                  <a:pt x="514161" y="488294"/>
                </a:cubicBezTo>
                <a:cubicBezTo>
                  <a:pt x="506600" y="503416"/>
                  <a:pt x="484947" y="505606"/>
                  <a:pt x="471958" y="516430"/>
                </a:cubicBezTo>
                <a:cubicBezTo>
                  <a:pt x="456675" y="529166"/>
                  <a:pt x="443823" y="544565"/>
                  <a:pt x="429755" y="558633"/>
                </a:cubicBezTo>
                <a:cubicBezTo>
                  <a:pt x="361736" y="490611"/>
                  <a:pt x="447072" y="559173"/>
                  <a:pt x="359416" y="544565"/>
                </a:cubicBezTo>
                <a:cubicBezTo>
                  <a:pt x="342739" y="541786"/>
                  <a:pt x="331281" y="525808"/>
                  <a:pt x="317213" y="516430"/>
                </a:cubicBezTo>
                <a:cubicBezTo>
                  <a:pt x="285482" y="389502"/>
                  <a:pt x="301306" y="440572"/>
                  <a:pt x="275010" y="361685"/>
                </a:cubicBezTo>
                <a:cubicBezTo>
                  <a:pt x="270321" y="324171"/>
                  <a:pt x="288917" y="274575"/>
                  <a:pt x="260943" y="249144"/>
                </a:cubicBezTo>
                <a:cubicBezTo>
                  <a:pt x="225558" y="216976"/>
                  <a:pt x="166659" y="232606"/>
                  <a:pt x="120266" y="221008"/>
                </a:cubicBezTo>
                <a:cubicBezTo>
                  <a:pt x="101509" y="216319"/>
                  <a:pt x="82585" y="212251"/>
                  <a:pt x="63995" y="206940"/>
                </a:cubicBezTo>
                <a:cubicBezTo>
                  <a:pt x="49737" y="202866"/>
                  <a:pt x="11307" y="182388"/>
                  <a:pt x="21792" y="192873"/>
                </a:cubicBezTo>
                <a:cubicBezTo>
                  <a:pt x="36621" y="207702"/>
                  <a:pt x="57349" y="217737"/>
                  <a:pt x="78063" y="221008"/>
                </a:cubicBezTo>
                <a:cubicBezTo>
                  <a:pt x="147695" y="232002"/>
                  <a:pt x="218740" y="230387"/>
                  <a:pt x="289078" y="235076"/>
                </a:cubicBezTo>
                <a:cubicBezTo>
                  <a:pt x="307835" y="239765"/>
                  <a:pt x="326015" y="249144"/>
                  <a:pt x="345349" y="249144"/>
                </a:cubicBezTo>
                <a:cubicBezTo>
                  <a:pt x="468115" y="249144"/>
                  <a:pt x="408068" y="238332"/>
                  <a:pt x="486026" y="221008"/>
                </a:cubicBezTo>
                <a:cubicBezTo>
                  <a:pt x="513870" y="214820"/>
                  <a:pt x="542588" y="213128"/>
                  <a:pt x="570432" y="206940"/>
                </a:cubicBezTo>
                <a:cubicBezTo>
                  <a:pt x="584907" y="203723"/>
                  <a:pt x="598377" y="196947"/>
                  <a:pt x="612635" y="192873"/>
                </a:cubicBezTo>
                <a:cubicBezTo>
                  <a:pt x="631225" y="187562"/>
                  <a:pt x="650001" y="182856"/>
                  <a:pt x="668906" y="178805"/>
                </a:cubicBezTo>
                <a:cubicBezTo>
                  <a:pt x="715665" y="168785"/>
                  <a:pt x="809583" y="150670"/>
                  <a:pt x="809583" y="150670"/>
                </a:cubicBezTo>
                <a:cubicBezTo>
                  <a:pt x="804894" y="216319"/>
                  <a:pt x="807289" y="282862"/>
                  <a:pt x="795515" y="347617"/>
                </a:cubicBezTo>
                <a:cubicBezTo>
                  <a:pt x="792862" y="362206"/>
                  <a:pt x="788804" y="318289"/>
                  <a:pt x="781447" y="305414"/>
                </a:cubicBezTo>
                <a:cubicBezTo>
                  <a:pt x="769814" y="285057"/>
                  <a:pt x="752872" y="268223"/>
                  <a:pt x="739244" y="249144"/>
                </a:cubicBezTo>
                <a:cubicBezTo>
                  <a:pt x="694876" y="187029"/>
                  <a:pt x="730027" y="225858"/>
                  <a:pt x="682973" y="178805"/>
                </a:cubicBezTo>
                <a:cubicBezTo>
                  <a:pt x="673595" y="197562"/>
                  <a:pt x="661470" y="215181"/>
                  <a:pt x="654838" y="235076"/>
                </a:cubicBezTo>
                <a:cubicBezTo>
                  <a:pt x="647277" y="257759"/>
                  <a:pt x="645957" y="282073"/>
                  <a:pt x="640770" y="305414"/>
                </a:cubicBezTo>
                <a:cubicBezTo>
                  <a:pt x="636576" y="324288"/>
                  <a:pt x="631392" y="342928"/>
                  <a:pt x="626703" y="361685"/>
                </a:cubicBezTo>
                <a:cubicBezTo>
                  <a:pt x="622014" y="333550"/>
                  <a:pt x="628457" y="301012"/>
                  <a:pt x="612635" y="277279"/>
                </a:cubicBezTo>
                <a:cubicBezTo>
                  <a:pt x="604409" y="264941"/>
                  <a:pt x="598567" y="304653"/>
                  <a:pt x="598567" y="319482"/>
                </a:cubicBezTo>
                <a:cubicBezTo>
                  <a:pt x="598567" y="334311"/>
                  <a:pt x="607946" y="347617"/>
                  <a:pt x="612635" y="361685"/>
                </a:cubicBezTo>
                <a:cubicBezTo>
                  <a:pt x="631392" y="356996"/>
                  <a:pt x="653809" y="359695"/>
                  <a:pt x="668906" y="347617"/>
                </a:cubicBezTo>
                <a:cubicBezTo>
                  <a:pt x="680485" y="338354"/>
                  <a:pt x="686190" y="319889"/>
                  <a:pt x="682973" y="305414"/>
                </a:cubicBezTo>
                <a:cubicBezTo>
                  <a:pt x="665663" y="227522"/>
                  <a:pt x="649500" y="226828"/>
                  <a:pt x="598567" y="192873"/>
                </a:cubicBezTo>
                <a:cubicBezTo>
                  <a:pt x="589189" y="206941"/>
                  <a:pt x="577092" y="219536"/>
                  <a:pt x="570432" y="235076"/>
                </a:cubicBezTo>
                <a:cubicBezTo>
                  <a:pt x="562816" y="252847"/>
                  <a:pt x="561676" y="272757"/>
                  <a:pt x="556364" y="291347"/>
                </a:cubicBezTo>
                <a:cubicBezTo>
                  <a:pt x="552290" y="305605"/>
                  <a:pt x="545892" y="319164"/>
                  <a:pt x="542296" y="333550"/>
                </a:cubicBezTo>
                <a:cubicBezTo>
                  <a:pt x="536497" y="356746"/>
                  <a:pt x="541492" y="383993"/>
                  <a:pt x="528229" y="403888"/>
                </a:cubicBezTo>
                <a:cubicBezTo>
                  <a:pt x="520004" y="416226"/>
                  <a:pt x="500094" y="413267"/>
                  <a:pt x="486026" y="417956"/>
                </a:cubicBezTo>
                <a:cubicBezTo>
                  <a:pt x="471958" y="408577"/>
                  <a:pt x="454385" y="403022"/>
                  <a:pt x="443823" y="389820"/>
                </a:cubicBezTo>
                <a:cubicBezTo>
                  <a:pt x="434560" y="378241"/>
                  <a:pt x="436387" y="360880"/>
                  <a:pt x="429755" y="347617"/>
                </a:cubicBezTo>
                <a:cubicBezTo>
                  <a:pt x="375214" y="238535"/>
                  <a:pt x="422912" y="369290"/>
                  <a:pt x="387552" y="263211"/>
                </a:cubicBezTo>
                <a:cubicBezTo>
                  <a:pt x="392241" y="216319"/>
                  <a:pt x="382480" y="165598"/>
                  <a:pt x="401620" y="122534"/>
                </a:cubicBezTo>
                <a:cubicBezTo>
                  <a:pt x="407643" y="108983"/>
                  <a:pt x="430860" y="129401"/>
                  <a:pt x="443823" y="136602"/>
                </a:cubicBezTo>
                <a:cubicBezTo>
                  <a:pt x="588934" y="217220"/>
                  <a:pt x="474939" y="175111"/>
                  <a:pt x="570432" y="206940"/>
                </a:cubicBezTo>
                <a:lnTo>
                  <a:pt x="626703" y="263211"/>
                </a:lnTo>
                <a:cubicBezTo>
                  <a:pt x="640771" y="277279"/>
                  <a:pt x="652990" y="293477"/>
                  <a:pt x="668906" y="305414"/>
                </a:cubicBezTo>
                <a:lnTo>
                  <a:pt x="725176" y="347617"/>
                </a:lnTo>
                <a:cubicBezTo>
                  <a:pt x="800204" y="338239"/>
                  <a:pt x="880343" y="348271"/>
                  <a:pt x="950260" y="319482"/>
                </a:cubicBezTo>
                <a:cubicBezTo>
                  <a:pt x="972369" y="310378"/>
                  <a:pt x="958528" y="272340"/>
                  <a:pt x="964327" y="249144"/>
                </a:cubicBezTo>
                <a:cubicBezTo>
                  <a:pt x="967923" y="234758"/>
                  <a:pt x="974798" y="221326"/>
                  <a:pt x="978395" y="206940"/>
                </a:cubicBezTo>
                <a:cubicBezTo>
                  <a:pt x="984194" y="183744"/>
                  <a:pt x="979200" y="156497"/>
                  <a:pt x="992463" y="136602"/>
                </a:cubicBezTo>
                <a:cubicBezTo>
                  <a:pt x="1000688" y="124264"/>
                  <a:pt x="1020598" y="127223"/>
                  <a:pt x="1034666" y="122534"/>
                </a:cubicBezTo>
                <a:cubicBezTo>
                  <a:pt x="1082362" y="265630"/>
                  <a:pt x="997831" y="0"/>
                  <a:pt x="1062801" y="389820"/>
                </a:cubicBezTo>
                <a:cubicBezTo>
                  <a:pt x="1064981" y="402903"/>
                  <a:pt x="1080579" y="409671"/>
                  <a:pt x="1090936" y="417956"/>
                </a:cubicBezTo>
                <a:cubicBezTo>
                  <a:pt x="1129892" y="449121"/>
                  <a:pt x="1130770" y="445301"/>
                  <a:pt x="1175343" y="460159"/>
                </a:cubicBezTo>
                <a:cubicBezTo>
                  <a:pt x="1198789" y="455470"/>
                  <a:pt x="1224921" y="457954"/>
                  <a:pt x="1245681" y="446091"/>
                </a:cubicBezTo>
                <a:cubicBezTo>
                  <a:pt x="1295750" y="417480"/>
                  <a:pt x="1256896" y="386351"/>
                  <a:pt x="1287884" y="347617"/>
                </a:cubicBezTo>
                <a:cubicBezTo>
                  <a:pt x="1297147" y="336038"/>
                  <a:pt x="1316019" y="338239"/>
                  <a:pt x="1330087" y="333550"/>
                </a:cubicBezTo>
                <a:cubicBezTo>
                  <a:pt x="1339466" y="324171"/>
                  <a:pt x="1351399" y="316787"/>
                  <a:pt x="1358223" y="305414"/>
                </a:cubicBezTo>
                <a:cubicBezTo>
                  <a:pt x="1365852" y="292699"/>
                  <a:pt x="1361805" y="273696"/>
                  <a:pt x="1372290" y="263211"/>
                </a:cubicBezTo>
                <a:cubicBezTo>
                  <a:pt x="1382775" y="252726"/>
                  <a:pt x="1400425" y="253833"/>
                  <a:pt x="1414493" y="249144"/>
                </a:cubicBezTo>
                <a:cubicBezTo>
                  <a:pt x="1433250" y="253833"/>
                  <a:pt x="1467404" y="244171"/>
                  <a:pt x="1470764" y="263211"/>
                </a:cubicBezTo>
                <a:cubicBezTo>
                  <a:pt x="1519181" y="537571"/>
                  <a:pt x="1498681" y="428778"/>
                  <a:pt x="1428561" y="516430"/>
                </a:cubicBezTo>
                <a:cubicBezTo>
                  <a:pt x="1417999" y="529632"/>
                  <a:pt x="1409804" y="544565"/>
                  <a:pt x="1400426" y="558633"/>
                </a:cubicBezTo>
                <a:cubicBezTo>
                  <a:pt x="1233267" y="548185"/>
                  <a:pt x="977301" y="530497"/>
                  <a:pt x="823650" y="530497"/>
                </a:cubicBezTo>
                <a:cubicBezTo>
                  <a:pt x="795127" y="530497"/>
                  <a:pt x="766916" y="537647"/>
                  <a:pt x="739244" y="544565"/>
                </a:cubicBezTo>
                <a:cubicBezTo>
                  <a:pt x="710472" y="551758"/>
                  <a:pt x="684495" y="572700"/>
                  <a:pt x="654838" y="572700"/>
                </a:cubicBezTo>
                <a:lnTo>
                  <a:pt x="443823" y="572700"/>
                </a:lnTo>
              </a:path>
            </a:pathLst>
          </a:cu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Connector 17"/>
          <p:cNvCxnSpPr/>
          <p:nvPr/>
        </p:nvCxnSpPr>
        <p:spPr>
          <a:xfrm rot="10800000">
            <a:off x="1676400" y="28956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676400" y="30480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477000" y="29718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477000" y="3124200"/>
            <a:ext cx="914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flipH="1" flipV="1">
            <a:off x="7200900" y="2400300"/>
            <a:ext cx="91440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flipH="1" flipV="1">
            <a:off x="7162800" y="2362200"/>
            <a:ext cx="7620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4953000" y="1905000"/>
            <a:ext cx="1371600" cy="1588"/>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5105400" y="1905000"/>
            <a:ext cx="1371600" cy="1588"/>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4267200" y="4876800"/>
            <a:ext cx="2743200" cy="1588"/>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4420394" y="4876800"/>
            <a:ext cx="2742406" cy="794"/>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5105400" y="6400800"/>
            <a:ext cx="1371600" cy="1588"/>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5791200" y="6172200"/>
            <a:ext cx="685800" cy="22860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0800000" flipV="1">
            <a:off x="5105400" y="6248400"/>
            <a:ext cx="533400" cy="15240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5638800" y="1219200"/>
            <a:ext cx="152400" cy="1588"/>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66" name="Freeform 65"/>
          <p:cNvSpPr/>
          <p:nvPr/>
        </p:nvSpPr>
        <p:spPr>
          <a:xfrm>
            <a:off x="7765366" y="1434905"/>
            <a:ext cx="391793" cy="759655"/>
          </a:xfrm>
          <a:custGeom>
            <a:avLst/>
            <a:gdLst>
              <a:gd name="connsiteX0" fmla="*/ 0 w 391793"/>
              <a:gd name="connsiteY0" fmla="*/ 731520 h 759655"/>
              <a:gd name="connsiteX1" fmla="*/ 28136 w 391793"/>
              <a:gd name="connsiteY1" fmla="*/ 675249 h 759655"/>
              <a:gd name="connsiteX2" fmla="*/ 56271 w 391793"/>
              <a:gd name="connsiteY2" fmla="*/ 647113 h 759655"/>
              <a:gd name="connsiteX3" fmla="*/ 84406 w 391793"/>
              <a:gd name="connsiteY3" fmla="*/ 604910 h 759655"/>
              <a:gd name="connsiteX4" fmla="*/ 98474 w 391793"/>
              <a:gd name="connsiteY4" fmla="*/ 548640 h 759655"/>
              <a:gd name="connsiteX5" fmla="*/ 126609 w 391793"/>
              <a:gd name="connsiteY5" fmla="*/ 506437 h 759655"/>
              <a:gd name="connsiteX6" fmla="*/ 140677 w 391793"/>
              <a:gd name="connsiteY6" fmla="*/ 464233 h 759655"/>
              <a:gd name="connsiteX7" fmla="*/ 154745 w 391793"/>
              <a:gd name="connsiteY7" fmla="*/ 351692 h 759655"/>
              <a:gd name="connsiteX8" fmla="*/ 196948 w 391793"/>
              <a:gd name="connsiteY8" fmla="*/ 323557 h 759655"/>
              <a:gd name="connsiteX9" fmla="*/ 225083 w 391793"/>
              <a:gd name="connsiteY9" fmla="*/ 225083 h 759655"/>
              <a:gd name="connsiteX10" fmla="*/ 281354 w 391793"/>
              <a:gd name="connsiteY10" fmla="*/ 112541 h 759655"/>
              <a:gd name="connsiteX11" fmla="*/ 337625 w 391793"/>
              <a:gd name="connsiteY11" fmla="*/ 0 h 759655"/>
              <a:gd name="connsiteX12" fmla="*/ 351692 w 391793"/>
              <a:gd name="connsiteY12" fmla="*/ 295421 h 759655"/>
              <a:gd name="connsiteX13" fmla="*/ 295422 w 391793"/>
              <a:gd name="connsiteY13" fmla="*/ 379827 h 759655"/>
              <a:gd name="connsiteX14" fmla="*/ 281354 w 391793"/>
              <a:gd name="connsiteY14" fmla="*/ 422030 h 759655"/>
              <a:gd name="connsiteX15" fmla="*/ 239151 w 391793"/>
              <a:gd name="connsiteY15" fmla="*/ 661181 h 759655"/>
              <a:gd name="connsiteX16" fmla="*/ 225083 w 391793"/>
              <a:gd name="connsiteY16" fmla="*/ 703384 h 759655"/>
              <a:gd name="connsiteX17" fmla="*/ 211016 w 391793"/>
              <a:gd name="connsiteY17" fmla="*/ 745587 h 759655"/>
              <a:gd name="connsiteX18" fmla="*/ 182880 w 391793"/>
              <a:gd name="connsiteY18" fmla="*/ 759655 h 759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91793" h="759655">
                <a:moveTo>
                  <a:pt x="0" y="731520"/>
                </a:moveTo>
                <a:cubicBezTo>
                  <a:pt x="9379" y="712763"/>
                  <a:pt x="16503" y="692698"/>
                  <a:pt x="28136" y="675249"/>
                </a:cubicBezTo>
                <a:cubicBezTo>
                  <a:pt x="35493" y="664213"/>
                  <a:pt x="47986" y="657470"/>
                  <a:pt x="56271" y="647113"/>
                </a:cubicBezTo>
                <a:cubicBezTo>
                  <a:pt x="66833" y="633911"/>
                  <a:pt x="75028" y="618978"/>
                  <a:pt x="84406" y="604910"/>
                </a:cubicBezTo>
                <a:cubicBezTo>
                  <a:pt x="89095" y="586153"/>
                  <a:pt x="90858" y="566411"/>
                  <a:pt x="98474" y="548640"/>
                </a:cubicBezTo>
                <a:cubicBezTo>
                  <a:pt x="105134" y="533100"/>
                  <a:pt x="119048" y="521559"/>
                  <a:pt x="126609" y="506437"/>
                </a:cubicBezTo>
                <a:cubicBezTo>
                  <a:pt x="133241" y="493174"/>
                  <a:pt x="135988" y="478301"/>
                  <a:pt x="140677" y="464233"/>
                </a:cubicBezTo>
                <a:cubicBezTo>
                  <a:pt x="145366" y="426719"/>
                  <a:pt x="140704" y="386794"/>
                  <a:pt x="154745" y="351692"/>
                </a:cubicBezTo>
                <a:cubicBezTo>
                  <a:pt x="161024" y="335994"/>
                  <a:pt x="186386" y="336759"/>
                  <a:pt x="196948" y="323557"/>
                </a:cubicBezTo>
                <a:cubicBezTo>
                  <a:pt x="204513" y="314100"/>
                  <a:pt x="223869" y="229130"/>
                  <a:pt x="225083" y="225083"/>
                </a:cubicBezTo>
                <a:cubicBezTo>
                  <a:pt x="252794" y="132714"/>
                  <a:pt x="234314" y="159582"/>
                  <a:pt x="281354" y="112541"/>
                </a:cubicBezTo>
                <a:cubicBezTo>
                  <a:pt x="313683" y="15552"/>
                  <a:pt x="288518" y="49105"/>
                  <a:pt x="337625" y="0"/>
                </a:cubicBezTo>
                <a:cubicBezTo>
                  <a:pt x="377930" y="120916"/>
                  <a:pt x="391793" y="126996"/>
                  <a:pt x="351692" y="295421"/>
                </a:cubicBezTo>
                <a:cubicBezTo>
                  <a:pt x="343860" y="328316"/>
                  <a:pt x="306115" y="347748"/>
                  <a:pt x="295422" y="379827"/>
                </a:cubicBezTo>
                <a:lnTo>
                  <a:pt x="281354" y="422030"/>
                </a:lnTo>
                <a:cubicBezTo>
                  <a:pt x="264601" y="606307"/>
                  <a:pt x="283664" y="527641"/>
                  <a:pt x="239151" y="661181"/>
                </a:cubicBezTo>
                <a:lnTo>
                  <a:pt x="225083" y="703384"/>
                </a:lnTo>
                <a:cubicBezTo>
                  <a:pt x="220394" y="717452"/>
                  <a:pt x="224279" y="738955"/>
                  <a:pt x="211016" y="745587"/>
                </a:cubicBezTo>
                <a:lnTo>
                  <a:pt x="182880" y="759655"/>
                </a:ln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8" name="Straight Arrow Connector 67"/>
          <p:cNvCxnSpPr/>
          <p:nvPr/>
        </p:nvCxnSpPr>
        <p:spPr>
          <a:xfrm rot="16200000" flipH="1">
            <a:off x="2933700" y="2095500"/>
            <a:ext cx="1295400" cy="15240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1143000" y="2971800"/>
            <a:ext cx="609600" cy="1588"/>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rot="5400000" flipH="1" flipV="1">
            <a:off x="3467100" y="3771900"/>
            <a:ext cx="5334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3352800" y="4038600"/>
            <a:ext cx="1255844"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HEAT</a:t>
            </a:r>
            <a:endParaRPr lang="en-US" sz="2800" dirty="0">
              <a:latin typeface="Times New Roman" pitchFamily="18" charset="0"/>
              <a:cs typeface="Times New Roman" pitchFamily="18" charset="0"/>
            </a:endParaRPr>
          </a:p>
        </p:txBody>
      </p:sp>
      <p:sp>
        <p:nvSpPr>
          <p:cNvPr id="74" name="TextBox 73"/>
          <p:cNvSpPr txBox="1"/>
          <p:nvPr/>
        </p:nvSpPr>
        <p:spPr>
          <a:xfrm>
            <a:off x="2819400" y="1066800"/>
            <a:ext cx="2518638" cy="523220"/>
          </a:xfrm>
          <a:prstGeom prst="rect">
            <a:avLst/>
          </a:prstGeom>
          <a:noFill/>
        </p:spPr>
        <p:txBody>
          <a:bodyPr wrap="none" rtlCol="0">
            <a:spAutoFit/>
          </a:bodyPr>
          <a:lstStyle/>
          <a:p>
            <a:r>
              <a:rPr lang="en-US" sz="2800" dirty="0" smtClean="0">
                <a:latin typeface="Times New Roman" pitchFamily="18" charset="0"/>
                <a:cs typeface="Times New Roman" pitchFamily="18" charset="0"/>
              </a:rPr>
              <a:t>Copper(II)oxide</a:t>
            </a:r>
            <a:endParaRPr lang="en-US" sz="2800" dirty="0">
              <a:latin typeface="Times New Roman" pitchFamily="18" charset="0"/>
              <a:cs typeface="Times New Roman" pitchFamily="18" charset="0"/>
            </a:endParaRPr>
          </a:p>
        </p:txBody>
      </p:sp>
      <p:sp>
        <p:nvSpPr>
          <p:cNvPr id="75" name="TextBox 74"/>
          <p:cNvSpPr txBox="1"/>
          <p:nvPr/>
        </p:nvSpPr>
        <p:spPr>
          <a:xfrm>
            <a:off x="228600" y="4953000"/>
            <a:ext cx="4700326" cy="1384995"/>
          </a:xfrm>
          <a:prstGeom prst="rect">
            <a:avLst/>
          </a:prstGeom>
          <a:noFill/>
        </p:spPr>
        <p:txBody>
          <a:bodyPr wrap="none" rtlCol="0">
            <a:spAutoFit/>
          </a:bodyPr>
          <a:lstStyle/>
          <a:p>
            <a:r>
              <a:rPr lang="en-US" sz="2800" dirty="0" smtClean="0">
                <a:latin typeface="Times New Roman" pitchFamily="18" charset="0"/>
                <a:cs typeface="Times New Roman" pitchFamily="18" charset="0"/>
              </a:rPr>
              <a:t>Hydrogen  /Laboratory gas /</a:t>
            </a:r>
          </a:p>
          <a:p>
            <a:r>
              <a:rPr lang="en-US" sz="2800" dirty="0" smtClean="0">
                <a:latin typeface="Times New Roman" pitchFamily="18" charset="0"/>
                <a:cs typeface="Times New Roman" pitchFamily="18" charset="0"/>
              </a:rPr>
              <a:t>Ammonia gas/Carbon(II)Oxide</a:t>
            </a:r>
          </a:p>
          <a:p>
            <a:r>
              <a:rPr lang="en-US" sz="2800" dirty="0" smtClean="0">
                <a:latin typeface="Times New Roman" pitchFamily="18" charset="0"/>
                <a:cs typeface="Times New Roman" pitchFamily="18" charset="0"/>
              </a:rPr>
              <a:t> gas from a generator</a:t>
            </a:r>
            <a:endParaRPr lang="en-US" sz="2800" dirty="0">
              <a:latin typeface="Times New Roman" pitchFamily="18" charset="0"/>
              <a:cs typeface="Times New Roman" pitchFamily="18" charset="0"/>
            </a:endParaRPr>
          </a:p>
        </p:txBody>
      </p:sp>
      <p:cxnSp>
        <p:nvCxnSpPr>
          <p:cNvPr id="77" name="Straight Connector 76"/>
          <p:cNvCxnSpPr/>
          <p:nvPr/>
        </p:nvCxnSpPr>
        <p:spPr>
          <a:xfrm rot="5400000">
            <a:off x="152400" y="3962400"/>
            <a:ext cx="1981200" cy="1588"/>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6248400" y="1066800"/>
            <a:ext cx="2626040" cy="954107"/>
          </a:xfrm>
          <a:prstGeom prst="rect">
            <a:avLst/>
          </a:prstGeom>
          <a:noFill/>
        </p:spPr>
        <p:txBody>
          <a:bodyPr wrap="none" rtlCol="0">
            <a:spAutoFit/>
          </a:bodyPr>
          <a:lstStyle/>
          <a:p>
            <a:r>
              <a:rPr lang="en-US" sz="2800" dirty="0" smtClean="0">
                <a:latin typeface="Times New Roman" pitchFamily="18" charset="0"/>
                <a:cs typeface="Times New Roman" pitchFamily="18" charset="0"/>
              </a:rPr>
              <a:t>Excess hydrogen</a:t>
            </a:r>
          </a:p>
          <a:p>
            <a:r>
              <a:rPr lang="en-US" sz="2800" dirty="0" smtClean="0">
                <a:latin typeface="Times New Roman" pitchFamily="18" charset="0"/>
                <a:cs typeface="Times New Roman" pitchFamily="18" charset="0"/>
              </a:rPr>
              <a:t> burning</a:t>
            </a:r>
            <a:endParaRPr lang="en-US" sz="2800" dirty="0">
              <a:latin typeface="Times New Roman" pitchFamily="18" charset="0"/>
              <a:cs typeface="Times New Roman" pitchFamily="18" charset="0"/>
            </a:endParaRPr>
          </a:p>
        </p:txBody>
      </p:sp>
      <p:cxnSp>
        <p:nvCxnSpPr>
          <p:cNvPr id="80" name="Straight Arrow Connector 79"/>
          <p:cNvCxnSpPr/>
          <p:nvPr/>
        </p:nvCxnSpPr>
        <p:spPr>
          <a:xfrm>
            <a:off x="7543800" y="1828800"/>
            <a:ext cx="381000" cy="1588"/>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0" y="228600"/>
            <a:ext cx="9734843"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Determining empirical formula from </a:t>
            </a:r>
            <a:r>
              <a:rPr lang="en-US" sz="2800" b="1" dirty="0" smtClean="0">
                <a:latin typeface="Times New Roman" pitchFamily="18" charset="0"/>
                <a:cs typeface="Times New Roman" pitchFamily="18" charset="0"/>
              </a:rPr>
              <a:t>copper(II)oxide</a:t>
            </a:r>
            <a:r>
              <a:rPr lang="en-US" sz="2800" dirty="0" smtClean="0">
                <a:latin typeface="Times New Roman" pitchFamily="18" charset="0"/>
                <a:cs typeface="Times New Roman" pitchFamily="18" charset="0"/>
              </a:rPr>
              <a:t> to </a:t>
            </a:r>
            <a:r>
              <a:rPr lang="en-US" sz="2800" dirty="0" smtClean="0">
                <a:solidFill>
                  <a:schemeClr val="accent2"/>
                </a:solidFill>
                <a:latin typeface="Times New Roman" pitchFamily="18" charset="0"/>
                <a:cs typeface="Times New Roman" pitchFamily="18" charset="0"/>
              </a:rPr>
              <a:t>copper</a:t>
            </a:r>
            <a:endParaRPr lang="en-US" sz="2800" dirty="0">
              <a:solidFill>
                <a:schemeClr val="accent2"/>
              </a:solidFill>
              <a:latin typeface="Times New Roman" pitchFamily="18" charset="0"/>
              <a:cs typeface="Times New Roman" pitchFamily="18" charset="0"/>
            </a:endParaRPr>
          </a:p>
        </p:txBody>
      </p:sp>
      <p:sp>
        <p:nvSpPr>
          <p:cNvPr id="44" name="Rectangle 43"/>
          <p:cNvSpPr/>
          <p:nvPr/>
        </p:nvSpPr>
        <p:spPr>
          <a:xfrm>
            <a:off x="2057400" y="2514600"/>
            <a:ext cx="381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2057400" y="3048000"/>
            <a:ext cx="381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477000" y="2590800"/>
            <a:ext cx="381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6477000" y="3124200"/>
            <a:ext cx="381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advClick="0" advTm="10000">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500"/>
                                  </p:stCondLst>
                                  <p:iterate type="lt">
                                    <p:tmPct val="50000"/>
                                  </p:iterate>
                                  <p:childTnLst>
                                    <p:set>
                                      <p:cBhvr>
                                        <p:cTn id="6" dur="1" fill="hold">
                                          <p:stCondLst>
                                            <p:cond delay="0"/>
                                          </p:stCondLst>
                                        </p:cTn>
                                        <p:tgtEl>
                                          <p:spTgt spid="75"/>
                                        </p:tgtEl>
                                        <p:attrNameLst>
                                          <p:attrName>style.visibility</p:attrName>
                                        </p:attrNameLst>
                                      </p:cBhvr>
                                      <p:to>
                                        <p:strVal val="visible"/>
                                      </p:to>
                                    </p:set>
                                    <p:anim calcmode="discrete" valueType="clr">
                                      <p:cBhvr override="childStyle">
                                        <p:cTn id="7" dur="500"/>
                                        <p:tgtEl>
                                          <p:spTgt spid="75"/>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75"/>
                                        </p:tgtEl>
                                        <p:attrNameLst>
                                          <p:attrName>fillcolor</p:attrName>
                                        </p:attrNameLst>
                                      </p:cBhvr>
                                      <p:tavLst>
                                        <p:tav tm="0">
                                          <p:val>
                                            <p:clrVal>
                                              <a:schemeClr val="accent2"/>
                                            </p:clrVal>
                                          </p:val>
                                        </p:tav>
                                        <p:tav tm="50000">
                                          <p:val>
                                            <p:clrVal>
                                              <a:schemeClr val="hlink"/>
                                            </p:clrVal>
                                          </p:val>
                                        </p:tav>
                                      </p:tavLst>
                                    </p:anim>
                                    <p:set>
                                      <p:cBhvr>
                                        <p:cTn id="9" dur="500"/>
                                        <p:tgtEl>
                                          <p:spTgt spid="75"/>
                                        </p:tgtEl>
                                        <p:attrNameLst>
                                          <p:attrName>fill.type</p:attrName>
                                        </p:attrNameLst>
                                      </p:cBhvr>
                                      <p:to>
                                        <p:strVal val="solid"/>
                                      </p:to>
                                    </p:set>
                                  </p:childTnLst>
                                </p:cTn>
                              </p:par>
                            </p:childTnLst>
                          </p:cTn>
                        </p:par>
                        <p:par>
                          <p:cTn id="10" fill="hold">
                            <p:stCondLst>
                              <p:cond delay="17250"/>
                            </p:stCondLst>
                            <p:childTnLst>
                              <p:par>
                                <p:cTn id="11" presetID="22" presetClass="entr" presetSubtype="4" fill="hold" nodeType="afterEffect">
                                  <p:stCondLst>
                                    <p:cond delay="0"/>
                                  </p:stCondLst>
                                  <p:childTnLst>
                                    <p:set>
                                      <p:cBhvr>
                                        <p:cTn id="12" dur="1" fill="hold">
                                          <p:stCondLst>
                                            <p:cond delay="0"/>
                                          </p:stCondLst>
                                        </p:cTn>
                                        <p:tgtEl>
                                          <p:spTgt spid="77"/>
                                        </p:tgtEl>
                                        <p:attrNameLst>
                                          <p:attrName>style.visibility</p:attrName>
                                        </p:attrNameLst>
                                      </p:cBhvr>
                                      <p:to>
                                        <p:strVal val="visible"/>
                                      </p:to>
                                    </p:set>
                                    <p:animEffect transition="in" filter="wipe(down)">
                                      <p:cBhvr>
                                        <p:cTn id="13" dur="1000"/>
                                        <p:tgtEl>
                                          <p:spTgt spid="77"/>
                                        </p:tgtEl>
                                      </p:cBhvr>
                                    </p:animEffect>
                                  </p:childTnLst>
                                </p:cTn>
                              </p:par>
                            </p:childTnLst>
                          </p:cTn>
                        </p:par>
                        <p:par>
                          <p:cTn id="14" fill="hold">
                            <p:stCondLst>
                              <p:cond delay="18250"/>
                            </p:stCondLst>
                            <p:childTnLst>
                              <p:par>
                                <p:cTn id="15" presetID="22" presetClass="entr" presetSubtype="8" fill="hold" nodeType="afterEffect">
                                  <p:stCondLst>
                                    <p:cond delay="0"/>
                                  </p:stCondLst>
                                  <p:childTnLst>
                                    <p:set>
                                      <p:cBhvr>
                                        <p:cTn id="16" dur="1" fill="hold">
                                          <p:stCondLst>
                                            <p:cond delay="0"/>
                                          </p:stCondLst>
                                        </p:cTn>
                                        <p:tgtEl>
                                          <p:spTgt spid="70"/>
                                        </p:tgtEl>
                                        <p:attrNameLst>
                                          <p:attrName>style.visibility</p:attrName>
                                        </p:attrNameLst>
                                      </p:cBhvr>
                                      <p:to>
                                        <p:strVal val="visible"/>
                                      </p:to>
                                    </p:set>
                                    <p:animEffect transition="in" filter="wipe(left)">
                                      <p:cBhvr>
                                        <p:cTn id="17" dur="1000"/>
                                        <p:tgtEl>
                                          <p:spTgt spid="70"/>
                                        </p:tgtEl>
                                      </p:cBhvr>
                                    </p:animEffect>
                                  </p:childTnLst>
                                </p:cTn>
                              </p:par>
                            </p:childTnLst>
                          </p:cTn>
                        </p:par>
                        <p:par>
                          <p:cTn id="18" fill="hold">
                            <p:stCondLst>
                              <p:cond delay="19250"/>
                            </p:stCondLst>
                            <p:childTnLst>
                              <p:par>
                                <p:cTn id="19" presetID="22" presetClass="entr" presetSubtype="8"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1000"/>
                                        <p:tgtEl>
                                          <p:spTgt spid="7"/>
                                        </p:tgtEl>
                                      </p:cBhvr>
                                    </p:animEffect>
                                  </p:childTnLst>
                                </p:cTn>
                              </p:par>
                            </p:childTnLst>
                          </p:cTn>
                        </p:par>
                        <p:par>
                          <p:cTn id="22" fill="hold">
                            <p:stCondLst>
                              <p:cond delay="20250"/>
                            </p:stCondLst>
                            <p:childTnLst>
                              <p:par>
                                <p:cTn id="23" presetID="22" presetClass="entr" presetSubtype="8"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1000"/>
                                        <p:tgtEl>
                                          <p:spTgt spid="5"/>
                                        </p:tgtEl>
                                      </p:cBhvr>
                                    </p:animEffect>
                                  </p:childTnLst>
                                </p:cTn>
                              </p:par>
                            </p:childTnLst>
                          </p:cTn>
                        </p:par>
                        <p:par>
                          <p:cTn id="26" fill="hold">
                            <p:stCondLst>
                              <p:cond delay="21250"/>
                            </p:stCondLst>
                            <p:childTnLst>
                              <p:par>
                                <p:cTn id="27" presetID="22" presetClass="entr" presetSubtype="8" fill="hold" nodeType="after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wipe(left)">
                                      <p:cBhvr>
                                        <p:cTn id="29" dur="1000"/>
                                        <p:tgtEl>
                                          <p:spTgt spid="18"/>
                                        </p:tgtEl>
                                      </p:cBhvr>
                                    </p:animEffect>
                                  </p:childTnLst>
                                </p:cTn>
                              </p:par>
                            </p:childTnLst>
                          </p:cTn>
                        </p:par>
                        <p:par>
                          <p:cTn id="30" fill="hold">
                            <p:stCondLst>
                              <p:cond delay="22250"/>
                            </p:stCondLst>
                            <p:childTnLst>
                              <p:par>
                                <p:cTn id="31" presetID="22" presetClass="entr" presetSubtype="8" fill="hold" nodeType="after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wipe(left)">
                                      <p:cBhvr>
                                        <p:cTn id="33" dur="1000"/>
                                        <p:tgtEl>
                                          <p:spTgt spid="21"/>
                                        </p:tgtEl>
                                      </p:cBhvr>
                                    </p:animEffect>
                                  </p:childTnLst>
                                </p:cTn>
                              </p:par>
                            </p:childTnLst>
                          </p:cTn>
                        </p:par>
                        <p:par>
                          <p:cTn id="34" fill="hold">
                            <p:stCondLst>
                              <p:cond delay="23250"/>
                            </p:stCondLst>
                            <p:childTnLst>
                              <p:par>
                                <p:cTn id="35" presetID="4" presetClass="entr" presetSubtype="32" fill="hold" grpId="0" nodeType="after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box(out)">
                                      <p:cBhvr>
                                        <p:cTn id="37" dur="2000"/>
                                        <p:tgtEl>
                                          <p:spTgt spid="44"/>
                                        </p:tgtEl>
                                      </p:cBhvr>
                                    </p:animEffect>
                                  </p:childTnLst>
                                </p:cTn>
                              </p:par>
                            </p:childTnLst>
                          </p:cTn>
                        </p:par>
                        <p:par>
                          <p:cTn id="38" fill="hold">
                            <p:stCondLst>
                              <p:cond delay="25250"/>
                            </p:stCondLst>
                            <p:childTnLst>
                              <p:par>
                                <p:cTn id="39" presetID="4" presetClass="entr" presetSubtype="32" fill="hold" grpId="0" nodeType="afterEffect">
                                  <p:stCondLst>
                                    <p:cond delay="0"/>
                                  </p:stCondLst>
                                  <p:childTnLst>
                                    <p:set>
                                      <p:cBhvr>
                                        <p:cTn id="40" dur="1" fill="hold">
                                          <p:stCondLst>
                                            <p:cond delay="0"/>
                                          </p:stCondLst>
                                        </p:cTn>
                                        <p:tgtEl>
                                          <p:spTgt spid="46"/>
                                        </p:tgtEl>
                                        <p:attrNameLst>
                                          <p:attrName>style.visibility</p:attrName>
                                        </p:attrNameLst>
                                      </p:cBhvr>
                                      <p:to>
                                        <p:strVal val="visible"/>
                                      </p:to>
                                    </p:set>
                                    <p:animEffect transition="in" filter="box(out)">
                                      <p:cBhvr>
                                        <p:cTn id="41" dur="2000"/>
                                        <p:tgtEl>
                                          <p:spTgt spid="46"/>
                                        </p:tgtEl>
                                      </p:cBhvr>
                                    </p:animEffect>
                                  </p:childTnLst>
                                </p:cTn>
                              </p:par>
                            </p:childTnLst>
                          </p:cTn>
                        </p:par>
                        <p:par>
                          <p:cTn id="42" fill="hold">
                            <p:stCondLst>
                              <p:cond delay="27250"/>
                            </p:stCondLst>
                            <p:childTnLst>
                              <p:par>
                                <p:cTn id="43" presetID="22" presetClass="entr" presetSubtype="1"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up)">
                                      <p:cBhvr>
                                        <p:cTn id="45" dur="500"/>
                                        <p:tgtEl>
                                          <p:spTgt spid="11"/>
                                        </p:tgtEl>
                                      </p:cBhvr>
                                    </p:animEffect>
                                  </p:childTnLst>
                                </p:cTn>
                              </p:par>
                            </p:childTnLst>
                          </p:cTn>
                        </p:par>
                        <p:par>
                          <p:cTn id="46" fill="hold">
                            <p:stCondLst>
                              <p:cond delay="27750"/>
                            </p:stCondLst>
                            <p:childTnLst>
                              <p:par>
                                <p:cTn id="47" presetID="22" presetClass="entr" presetSubtype="8" fill="hold" nodeType="after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wipe(left)">
                                      <p:cBhvr>
                                        <p:cTn id="49" dur="1000"/>
                                        <p:tgtEl>
                                          <p:spTgt spid="15"/>
                                        </p:tgtEl>
                                      </p:cBhvr>
                                    </p:animEffect>
                                  </p:childTnLst>
                                </p:cTn>
                              </p:par>
                            </p:childTnLst>
                          </p:cTn>
                        </p:par>
                        <p:par>
                          <p:cTn id="50" fill="hold">
                            <p:stCondLst>
                              <p:cond delay="28750"/>
                            </p:stCondLst>
                            <p:childTnLst>
                              <p:par>
                                <p:cTn id="51" presetID="22" presetClass="entr" presetSubtype="4" fill="hold" nodeType="after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down)">
                                      <p:cBhvr>
                                        <p:cTn id="53" dur="1000"/>
                                        <p:tgtEl>
                                          <p:spTgt spid="13"/>
                                        </p:tgtEl>
                                      </p:cBhvr>
                                    </p:animEffect>
                                  </p:childTnLst>
                                </p:cTn>
                              </p:par>
                            </p:childTnLst>
                          </p:cTn>
                        </p:par>
                        <p:par>
                          <p:cTn id="54" fill="hold">
                            <p:stCondLst>
                              <p:cond delay="29750"/>
                            </p:stCondLst>
                            <p:childTnLst>
                              <p:par>
                                <p:cTn id="55" presetID="8" presetClass="entr" presetSubtype="32" fill="hold" grpId="0" nodeType="after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diamond(out)">
                                      <p:cBhvr>
                                        <p:cTn id="57" dur="2000"/>
                                        <p:tgtEl>
                                          <p:spTgt spid="16"/>
                                        </p:tgtEl>
                                      </p:cBhvr>
                                    </p:animEffect>
                                  </p:childTnLst>
                                </p:cTn>
                              </p:par>
                            </p:childTnLst>
                          </p:cTn>
                        </p:par>
                        <p:par>
                          <p:cTn id="58" fill="hold">
                            <p:stCondLst>
                              <p:cond delay="31750"/>
                            </p:stCondLst>
                            <p:childTnLst>
                              <p:par>
                                <p:cTn id="59" presetID="27" presetClass="entr" presetSubtype="0" fill="hold" nodeType="afterEffect">
                                  <p:stCondLst>
                                    <p:cond delay="0"/>
                                  </p:stCondLst>
                                  <p:iterate type="lt">
                                    <p:tmPct val="50000"/>
                                  </p:iterate>
                                  <p:childTnLst>
                                    <p:set>
                                      <p:cBhvr>
                                        <p:cTn id="60" dur="1" fill="hold">
                                          <p:stCondLst>
                                            <p:cond delay="0"/>
                                          </p:stCondLst>
                                        </p:cTn>
                                        <p:tgtEl>
                                          <p:spTgt spid="74">
                                            <p:txEl>
                                              <p:pRg st="0" end="0"/>
                                            </p:txEl>
                                          </p:spTgt>
                                        </p:tgtEl>
                                        <p:attrNameLst>
                                          <p:attrName>style.visibility</p:attrName>
                                        </p:attrNameLst>
                                      </p:cBhvr>
                                      <p:to>
                                        <p:strVal val="visible"/>
                                      </p:to>
                                    </p:set>
                                    <p:anim calcmode="discrete" valueType="clr">
                                      <p:cBhvr override="childStyle">
                                        <p:cTn id="61" dur="500"/>
                                        <p:tgtEl>
                                          <p:spTgt spid="7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2" dur="500"/>
                                        <p:tgtEl>
                                          <p:spTgt spid="74">
                                            <p:txEl>
                                              <p:pRg st="0" end="0"/>
                                            </p:txEl>
                                          </p:spTgt>
                                        </p:tgtEl>
                                        <p:attrNameLst>
                                          <p:attrName>fillcolor</p:attrName>
                                        </p:attrNameLst>
                                      </p:cBhvr>
                                      <p:tavLst>
                                        <p:tav tm="0">
                                          <p:val>
                                            <p:clrVal>
                                              <a:schemeClr val="accent2"/>
                                            </p:clrVal>
                                          </p:val>
                                        </p:tav>
                                        <p:tav tm="50000">
                                          <p:val>
                                            <p:clrVal>
                                              <a:schemeClr val="hlink"/>
                                            </p:clrVal>
                                          </p:val>
                                        </p:tav>
                                      </p:tavLst>
                                    </p:anim>
                                    <p:set>
                                      <p:cBhvr>
                                        <p:cTn id="63" dur="500"/>
                                        <p:tgtEl>
                                          <p:spTgt spid="74">
                                            <p:txEl>
                                              <p:pRg st="0" end="0"/>
                                            </p:txEl>
                                          </p:spTgt>
                                        </p:tgtEl>
                                        <p:attrNameLst>
                                          <p:attrName>fill.type</p:attrName>
                                        </p:attrNameLst>
                                      </p:cBhvr>
                                      <p:to>
                                        <p:strVal val="solid"/>
                                      </p:to>
                                    </p:set>
                                  </p:childTnLst>
                                </p:cTn>
                              </p:par>
                            </p:childTnLst>
                          </p:cTn>
                        </p:par>
                        <p:par>
                          <p:cTn id="64" fill="hold">
                            <p:stCondLst>
                              <p:cond delay="35750"/>
                            </p:stCondLst>
                            <p:childTnLst>
                              <p:par>
                                <p:cTn id="65" presetID="22" presetClass="entr" presetSubtype="1" fill="hold" nodeType="afterEffect">
                                  <p:stCondLst>
                                    <p:cond delay="0"/>
                                  </p:stCondLst>
                                  <p:childTnLst>
                                    <p:set>
                                      <p:cBhvr>
                                        <p:cTn id="66" dur="1" fill="hold">
                                          <p:stCondLst>
                                            <p:cond delay="0"/>
                                          </p:stCondLst>
                                        </p:cTn>
                                        <p:tgtEl>
                                          <p:spTgt spid="68"/>
                                        </p:tgtEl>
                                        <p:attrNameLst>
                                          <p:attrName>style.visibility</p:attrName>
                                        </p:attrNameLst>
                                      </p:cBhvr>
                                      <p:to>
                                        <p:strVal val="visible"/>
                                      </p:to>
                                    </p:set>
                                    <p:animEffect transition="in" filter="wipe(up)">
                                      <p:cBhvr>
                                        <p:cTn id="67" dur="1000"/>
                                        <p:tgtEl>
                                          <p:spTgt spid="68"/>
                                        </p:tgtEl>
                                      </p:cBhvr>
                                    </p:animEffect>
                                  </p:childTnLst>
                                </p:cTn>
                              </p:par>
                            </p:childTnLst>
                          </p:cTn>
                        </p:par>
                        <p:par>
                          <p:cTn id="68" fill="hold">
                            <p:stCondLst>
                              <p:cond delay="36750"/>
                            </p:stCondLst>
                            <p:childTnLst>
                              <p:par>
                                <p:cTn id="69" presetID="22" presetClass="entr" presetSubtype="4" fill="hold" nodeType="afterEffect">
                                  <p:stCondLst>
                                    <p:cond delay="0"/>
                                  </p:stCondLst>
                                  <p:childTnLst>
                                    <p:set>
                                      <p:cBhvr>
                                        <p:cTn id="70" dur="1" fill="hold">
                                          <p:stCondLst>
                                            <p:cond delay="0"/>
                                          </p:stCondLst>
                                        </p:cTn>
                                        <p:tgtEl>
                                          <p:spTgt spid="50"/>
                                        </p:tgtEl>
                                        <p:attrNameLst>
                                          <p:attrName>style.visibility</p:attrName>
                                        </p:attrNameLst>
                                      </p:cBhvr>
                                      <p:to>
                                        <p:strVal val="visible"/>
                                      </p:to>
                                    </p:set>
                                    <p:animEffect transition="in" filter="wipe(down)">
                                      <p:cBhvr>
                                        <p:cTn id="71" dur="500"/>
                                        <p:tgtEl>
                                          <p:spTgt spid="50"/>
                                        </p:tgtEl>
                                      </p:cBhvr>
                                    </p:animEffect>
                                  </p:childTnLst>
                                </p:cTn>
                              </p:par>
                            </p:childTnLst>
                          </p:cTn>
                        </p:par>
                        <p:par>
                          <p:cTn id="72" fill="hold">
                            <p:stCondLst>
                              <p:cond delay="37250"/>
                            </p:stCondLst>
                            <p:childTnLst>
                              <p:par>
                                <p:cTn id="73" presetID="22" presetClass="entr" presetSubtype="8" fill="hold" nodeType="afterEffect">
                                  <p:stCondLst>
                                    <p:cond delay="0"/>
                                  </p:stCondLst>
                                  <p:childTnLst>
                                    <p:set>
                                      <p:cBhvr>
                                        <p:cTn id="74" dur="1" fill="hold">
                                          <p:stCondLst>
                                            <p:cond delay="0"/>
                                          </p:stCondLst>
                                        </p:cTn>
                                        <p:tgtEl>
                                          <p:spTgt spid="65"/>
                                        </p:tgtEl>
                                        <p:attrNameLst>
                                          <p:attrName>style.visibility</p:attrName>
                                        </p:attrNameLst>
                                      </p:cBhvr>
                                      <p:to>
                                        <p:strVal val="visible"/>
                                      </p:to>
                                    </p:set>
                                    <p:animEffect transition="in" filter="wipe(left)">
                                      <p:cBhvr>
                                        <p:cTn id="75" dur="1000"/>
                                        <p:tgtEl>
                                          <p:spTgt spid="65"/>
                                        </p:tgtEl>
                                      </p:cBhvr>
                                    </p:animEffect>
                                  </p:childTnLst>
                                </p:cTn>
                              </p:par>
                            </p:childTnLst>
                          </p:cTn>
                        </p:par>
                        <p:par>
                          <p:cTn id="76" fill="hold">
                            <p:stCondLst>
                              <p:cond delay="38250"/>
                            </p:stCondLst>
                            <p:childTnLst>
                              <p:par>
                                <p:cTn id="77" presetID="22" presetClass="entr" presetSubtype="1" fill="hold" nodeType="afterEffect">
                                  <p:stCondLst>
                                    <p:cond delay="0"/>
                                  </p:stCondLst>
                                  <p:childTnLst>
                                    <p:set>
                                      <p:cBhvr>
                                        <p:cTn id="78" dur="1" fill="hold">
                                          <p:stCondLst>
                                            <p:cond delay="0"/>
                                          </p:stCondLst>
                                        </p:cTn>
                                        <p:tgtEl>
                                          <p:spTgt spid="52"/>
                                        </p:tgtEl>
                                        <p:attrNameLst>
                                          <p:attrName>style.visibility</p:attrName>
                                        </p:attrNameLst>
                                      </p:cBhvr>
                                      <p:to>
                                        <p:strVal val="visible"/>
                                      </p:to>
                                    </p:set>
                                    <p:animEffect transition="in" filter="wipe(up)">
                                      <p:cBhvr>
                                        <p:cTn id="79" dur="1000"/>
                                        <p:tgtEl>
                                          <p:spTgt spid="52"/>
                                        </p:tgtEl>
                                      </p:cBhvr>
                                    </p:animEffect>
                                  </p:childTnLst>
                                </p:cTn>
                              </p:par>
                            </p:childTnLst>
                          </p:cTn>
                        </p:par>
                        <p:par>
                          <p:cTn id="80" fill="hold">
                            <p:stCondLst>
                              <p:cond delay="39250"/>
                            </p:stCondLst>
                            <p:childTnLst>
                              <p:par>
                                <p:cTn id="81" presetID="22" presetClass="entr" presetSubtype="1" fill="hold" nodeType="afterEffect">
                                  <p:stCondLst>
                                    <p:cond delay="0"/>
                                  </p:stCondLst>
                                  <p:childTnLst>
                                    <p:set>
                                      <p:cBhvr>
                                        <p:cTn id="82" dur="1" fill="hold">
                                          <p:stCondLst>
                                            <p:cond delay="0"/>
                                          </p:stCondLst>
                                        </p:cTn>
                                        <p:tgtEl>
                                          <p:spTgt spid="56"/>
                                        </p:tgtEl>
                                        <p:attrNameLst>
                                          <p:attrName>style.visibility</p:attrName>
                                        </p:attrNameLst>
                                      </p:cBhvr>
                                      <p:to>
                                        <p:strVal val="visible"/>
                                      </p:to>
                                    </p:set>
                                    <p:animEffect transition="in" filter="wipe(up)">
                                      <p:cBhvr>
                                        <p:cTn id="83" dur="1000"/>
                                        <p:tgtEl>
                                          <p:spTgt spid="56"/>
                                        </p:tgtEl>
                                      </p:cBhvr>
                                    </p:animEffect>
                                  </p:childTnLst>
                                </p:cTn>
                              </p:par>
                            </p:childTnLst>
                          </p:cTn>
                        </p:par>
                        <p:par>
                          <p:cTn id="84" fill="hold">
                            <p:stCondLst>
                              <p:cond delay="40250"/>
                            </p:stCondLst>
                            <p:childTnLst>
                              <p:par>
                                <p:cTn id="85" presetID="22" presetClass="entr" presetSubtype="8" fill="hold" nodeType="afterEffect">
                                  <p:stCondLst>
                                    <p:cond delay="0"/>
                                  </p:stCondLst>
                                  <p:childTnLst>
                                    <p:set>
                                      <p:cBhvr>
                                        <p:cTn id="86" dur="1" fill="hold">
                                          <p:stCondLst>
                                            <p:cond delay="0"/>
                                          </p:stCondLst>
                                        </p:cTn>
                                        <p:tgtEl>
                                          <p:spTgt spid="61"/>
                                        </p:tgtEl>
                                        <p:attrNameLst>
                                          <p:attrName>style.visibility</p:attrName>
                                        </p:attrNameLst>
                                      </p:cBhvr>
                                      <p:to>
                                        <p:strVal val="visible"/>
                                      </p:to>
                                    </p:set>
                                    <p:animEffect transition="in" filter="wipe(left)">
                                      <p:cBhvr>
                                        <p:cTn id="87" dur="1000"/>
                                        <p:tgtEl>
                                          <p:spTgt spid="61"/>
                                        </p:tgtEl>
                                      </p:cBhvr>
                                    </p:animEffect>
                                  </p:childTnLst>
                                </p:cTn>
                              </p:par>
                            </p:childTnLst>
                          </p:cTn>
                        </p:par>
                        <p:par>
                          <p:cTn id="88" fill="hold">
                            <p:stCondLst>
                              <p:cond delay="41250"/>
                            </p:stCondLst>
                            <p:childTnLst>
                              <p:par>
                                <p:cTn id="89" presetID="22" presetClass="entr" presetSubtype="2" fill="hold" nodeType="afterEffect">
                                  <p:stCondLst>
                                    <p:cond delay="0"/>
                                  </p:stCondLst>
                                  <p:childTnLst>
                                    <p:set>
                                      <p:cBhvr>
                                        <p:cTn id="90" dur="1" fill="hold">
                                          <p:stCondLst>
                                            <p:cond delay="0"/>
                                          </p:stCondLst>
                                        </p:cTn>
                                        <p:tgtEl>
                                          <p:spTgt spid="58"/>
                                        </p:tgtEl>
                                        <p:attrNameLst>
                                          <p:attrName>style.visibility</p:attrName>
                                        </p:attrNameLst>
                                      </p:cBhvr>
                                      <p:to>
                                        <p:strVal val="visible"/>
                                      </p:to>
                                    </p:set>
                                    <p:animEffect transition="in" filter="wipe(right)">
                                      <p:cBhvr>
                                        <p:cTn id="91" dur="1000"/>
                                        <p:tgtEl>
                                          <p:spTgt spid="58"/>
                                        </p:tgtEl>
                                      </p:cBhvr>
                                    </p:animEffect>
                                  </p:childTnLst>
                                </p:cTn>
                              </p:par>
                            </p:childTnLst>
                          </p:cTn>
                        </p:par>
                        <p:par>
                          <p:cTn id="92" fill="hold">
                            <p:stCondLst>
                              <p:cond delay="42250"/>
                            </p:stCondLst>
                            <p:childTnLst>
                              <p:par>
                                <p:cTn id="93" presetID="22" presetClass="entr" presetSubtype="8" fill="hold" nodeType="afterEffect">
                                  <p:stCondLst>
                                    <p:cond delay="0"/>
                                  </p:stCondLst>
                                  <p:childTnLst>
                                    <p:set>
                                      <p:cBhvr>
                                        <p:cTn id="94" dur="1" fill="hold">
                                          <p:stCondLst>
                                            <p:cond delay="0"/>
                                          </p:stCondLst>
                                        </p:cTn>
                                        <p:tgtEl>
                                          <p:spTgt spid="63"/>
                                        </p:tgtEl>
                                        <p:attrNameLst>
                                          <p:attrName>style.visibility</p:attrName>
                                        </p:attrNameLst>
                                      </p:cBhvr>
                                      <p:to>
                                        <p:strVal val="visible"/>
                                      </p:to>
                                    </p:set>
                                    <p:animEffect transition="in" filter="wipe(left)">
                                      <p:cBhvr>
                                        <p:cTn id="95" dur="1000"/>
                                        <p:tgtEl>
                                          <p:spTgt spid="63"/>
                                        </p:tgtEl>
                                      </p:cBhvr>
                                    </p:animEffect>
                                  </p:childTnLst>
                                </p:cTn>
                              </p:par>
                            </p:childTnLst>
                          </p:cTn>
                        </p:par>
                        <p:par>
                          <p:cTn id="96" fill="hold">
                            <p:stCondLst>
                              <p:cond delay="43250"/>
                            </p:stCondLst>
                            <p:childTnLst>
                              <p:par>
                                <p:cTn id="97" presetID="22" presetClass="entr" presetSubtype="4" fill="hold" nodeType="afterEffect">
                                  <p:stCondLst>
                                    <p:cond delay="0"/>
                                  </p:stCondLst>
                                  <p:childTnLst>
                                    <p:set>
                                      <p:cBhvr>
                                        <p:cTn id="98" dur="1" fill="hold">
                                          <p:stCondLst>
                                            <p:cond delay="0"/>
                                          </p:stCondLst>
                                        </p:cTn>
                                        <p:tgtEl>
                                          <p:spTgt spid="54"/>
                                        </p:tgtEl>
                                        <p:attrNameLst>
                                          <p:attrName>style.visibility</p:attrName>
                                        </p:attrNameLst>
                                      </p:cBhvr>
                                      <p:to>
                                        <p:strVal val="visible"/>
                                      </p:to>
                                    </p:set>
                                    <p:animEffect transition="in" filter="wipe(down)">
                                      <p:cBhvr>
                                        <p:cTn id="99" dur="1000"/>
                                        <p:tgtEl>
                                          <p:spTgt spid="54"/>
                                        </p:tgtEl>
                                      </p:cBhvr>
                                    </p:animEffect>
                                  </p:childTnLst>
                                </p:cTn>
                              </p:par>
                            </p:childTnLst>
                          </p:cTn>
                        </p:par>
                        <p:par>
                          <p:cTn id="100" fill="hold">
                            <p:stCondLst>
                              <p:cond delay="44250"/>
                            </p:stCondLst>
                            <p:childTnLst>
                              <p:par>
                                <p:cTn id="101" presetID="4" presetClass="entr" presetSubtype="32" fill="hold" grpId="0" nodeType="afterEffect">
                                  <p:stCondLst>
                                    <p:cond delay="0"/>
                                  </p:stCondLst>
                                  <p:childTnLst>
                                    <p:set>
                                      <p:cBhvr>
                                        <p:cTn id="102" dur="1" fill="hold">
                                          <p:stCondLst>
                                            <p:cond delay="0"/>
                                          </p:stCondLst>
                                        </p:cTn>
                                        <p:tgtEl>
                                          <p:spTgt spid="47"/>
                                        </p:tgtEl>
                                        <p:attrNameLst>
                                          <p:attrName>style.visibility</p:attrName>
                                        </p:attrNameLst>
                                      </p:cBhvr>
                                      <p:to>
                                        <p:strVal val="visible"/>
                                      </p:to>
                                    </p:set>
                                    <p:animEffect transition="in" filter="box(out)">
                                      <p:cBhvr>
                                        <p:cTn id="103" dur="1000"/>
                                        <p:tgtEl>
                                          <p:spTgt spid="47"/>
                                        </p:tgtEl>
                                      </p:cBhvr>
                                    </p:animEffect>
                                  </p:childTnLst>
                                </p:cTn>
                              </p:par>
                            </p:childTnLst>
                          </p:cTn>
                        </p:par>
                        <p:par>
                          <p:cTn id="104" fill="hold">
                            <p:stCondLst>
                              <p:cond delay="45250"/>
                            </p:stCondLst>
                            <p:childTnLst>
                              <p:par>
                                <p:cTn id="105" presetID="8" presetClass="entr" presetSubtype="32" fill="hold" grpId="0" nodeType="afterEffect">
                                  <p:stCondLst>
                                    <p:cond delay="0"/>
                                  </p:stCondLst>
                                  <p:childTnLst>
                                    <p:set>
                                      <p:cBhvr>
                                        <p:cTn id="106" dur="1" fill="hold">
                                          <p:stCondLst>
                                            <p:cond delay="0"/>
                                          </p:stCondLst>
                                        </p:cTn>
                                        <p:tgtEl>
                                          <p:spTgt spid="49"/>
                                        </p:tgtEl>
                                        <p:attrNameLst>
                                          <p:attrName>style.visibility</p:attrName>
                                        </p:attrNameLst>
                                      </p:cBhvr>
                                      <p:to>
                                        <p:strVal val="visible"/>
                                      </p:to>
                                    </p:set>
                                    <p:animEffect transition="in" filter="diamond(out)">
                                      <p:cBhvr>
                                        <p:cTn id="107" dur="2000"/>
                                        <p:tgtEl>
                                          <p:spTgt spid="49"/>
                                        </p:tgtEl>
                                      </p:cBhvr>
                                    </p:animEffect>
                                  </p:childTnLst>
                                </p:cTn>
                              </p:par>
                            </p:childTnLst>
                          </p:cTn>
                        </p:par>
                        <p:par>
                          <p:cTn id="108" fill="hold">
                            <p:stCondLst>
                              <p:cond delay="47250"/>
                            </p:stCondLst>
                            <p:childTnLst>
                              <p:par>
                                <p:cTn id="109" presetID="22" presetClass="entr" presetSubtype="8" fill="hold" nodeType="afterEffect">
                                  <p:stCondLst>
                                    <p:cond delay="0"/>
                                  </p:stCondLst>
                                  <p:childTnLst>
                                    <p:set>
                                      <p:cBhvr>
                                        <p:cTn id="110" dur="1" fill="hold">
                                          <p:stCondLst>
                                            <p:cond delay="0"/>
                                          </p:stCondLst>
                                        </p:cTn>
                                        <p:tgtEl>
                                          <p:spTgt spid="31"/>
                                        </p:tgtEl>
                                        <p:attrNameLst>
                                          <p:attrName>style.visibility</p:attrName>
                                        </p:attrNameLst>
                                      </p:cBhvr>
                                      <p:to>
                                        <p:strVal val="visible"/>
                                      </p:to>
                                    </p:set>
                                    <p:animEffect transition="in" filter="wipe(left)">
                                      <p:cBhvr>
                                        <p:cTn id="111" dur="1000"/>
                                        <p:tgtEl>
                                          <p:spTgt spid="31"/>
                                        </p:tgtEl>
                                      </p:cBhvr>
                                    </p:animEffect>
                                  </p:childTnLst>
                                </p:cTn>
                              </p:par>
                            </p:childTnLst>
                          </p:cTn>
                        </p:par>
                        <p:par>
                          <p:cTn id="112" fill="hold">
                            <p:stCondLst>
                              <p:cond delay="48250"/>
                            </p:stCondLst>
                            <p:childTnLst>
                              <p:par>
                                <p:cTn id="113" presetID="22" presetClass="entr" presetSubtype="8" fill="hold" nodeType="afterEffect">
                                  <p:stCondLst>
                                    <p:cond delay="0"/>
                                  </p:stCondLst>
                                  <p:childTnLst>
                                    <p:set>
                                      <p:cBhvr>
                                        <p:cTn id="114" dur="1" fill="hold">
                                          <p:stCondLst>
                                            <p:cond delay="0"/>
                                          </p:stCondLst>
                                        </p:cTn>
                                        <p:tgtEl>
                                          <p:spTgt spid="33"/>
                                        </p:tgtEl>
                                        <p:attrNameLst>
                                          <p:attrName>style.visibility</p:attrName>
                                        </p:attrNameLst>
                                      </p:cBhvr>
                                      <p:to>
                                        <p:strVal val="visible"/>
                                      </p:to>
                                    </p:set>
                                    <p:animEffect transition="in" filter="wipe(left)">
                                      <p:cBhvr>
                                        <p:cTn id="115" dur="1000"/>
                                        <p:tgtEl>
                                          <p:spTgt spid="33"/>
                                        </p:tgtEl>
                                      </p:cBhvr>
                                    </p:animEffect>
                                  </p:childTnLst>
                                </p:cTn>
                              </p:par>
                            </p:childTnLst>
                          </p:cTn>
                        </p:par>
                        <p:par>
                          <p:cTn id="116" fill="hold">
                            <p:stCondLst>
                              <p:cond delay="49250"/>
                            </p:stCondLst>
                            <p:childTnLst>
                              <p:par>
                                <p:cTn id="117" presetID="22" presetClass="entr" presetSubtype="4" fill="hold" nodeType="afterEffect">
                                  <p:stCondLst>
                                    <p:cond delay="0"/>
                                  </p:stCondLst>
                                  <p:childTnLst>
                                    <p:set>
                                      <p:cBhvr>
                                        <p:cTn id="118" dur="1" fill="hold">
                                          <p:stCondLst>
                                            <p:cond delay="0"/>
                                          </p:stCondLst>
                                        </p:cTn>
                                        <p:tgtEl>
                                          <p:spTgt spid="35"/>
                                        </p:tgtEl>
                                        <p:attrNameLst>
                                          <p:attrName>style.visibility</p:attrName>
                                        </p:attrNameLst>
                                      </p:cBhvr>
                                      <p:to>
                                        <p:strVal val="visible"/>
                                      </p:to>
                                    </p:set>
                                    <p:animEffect transition="in" filter="wipe(down)">
                                      <p:cBhvr>
                                        <p:cTn id="119" dur="1000"/>
                                        <p:tgtEl>
                                          <p:spTgt spid="35"/>
                                        </p:tgtEl>
                                      </p:cBhvr>
                                    </p:animEffect>
                                  </p:childTnLst>
                                </p:cTn>
                              </p:par>
                            </p:childTnLst>
                          </p:cTn>
                        </p:par>
                        <p:par>
                          <p:cTn id="120" fill="hold">
                            <p:stCondLst>
                              <p:cond delay="50250"/>
                            </p:stCondLst>
                            <p:childTnLst>
                              <p:par>
                                <p:cTn id="121" presetID="22" presetClass="entr" presetSubtype="4" fill="hold" nodeType="afterEffect">
                                  <p:stCondLst>
                                    <p:cond delay="0"/>
                                  </p:stCondLst>
                                  <p:childTnLst>
                                    <p:set>
                                      <p:cBhvr>
                                        <p:cTn id="122" dur="1" fill="hold">
                                          <p:stCondLst>
                                            <p:cond delay="0"/>
                                          </p:stCondLst>
                                        </p:cTn>
                                        <p:tgtEl>
                                          <p:spTgt spid="37"/>
                                        </p:tgtEl>
                                        <p:attrNameLst>
                                          <p:attrName>style.visibility</p:attrName>
                                        </p:attrNameLst>
                                      </p:cBhvr>
                                      <p:to>
                                        <p:strVal val="visible"/>
                                      </p:to>
                                    </p:set>
                                    <p:animEffect transition="in" filter="wipe(down)">
                                      <p:cBhvr>
                                        <p:cTn id="123" dur="1000"/>
                                        <p:tgtEl>
                                          <p:spTgt spid="37"/>
                                        </p:tgtEl>
                                      </p:cBhvr>
                                    </p:animEffect>
                                  </p:childTnLst>
                                </p:cTn>
                              </p:par>
                            </p:childTnLst>
                          </p:cTn>
                        </p:par>
                        <p:par>
                          <p:cTn id="124" fill="hold">
                            <p:stCondLst>
                              <p:cond delay="51250"/>
                            </p:stCondLst>
                            <p:childTnLst>
                              <p:par>
                                <p:cTn id="125" presetID="4" presetClass="entr" presetSubtype="32" fill="hold" grpId="0" nodeType="afterEffect">
                                  <p:stCondLst>
                                    <p:cond delay="0"/>
                                  </p:stCondLst>
                                  <p:childTnLst>
                                    <p:set>
                                      <p:cBhvr>
                                        <p:cTn id="126" dur="1" fill="hold">
                                          <p:stCondLst>
                                            <p:cond delay="0"/>
                                          </p:stCondLst>
                                        </p:cTn>
                                        <p:tgtEl>
                                          <p:spTgt spid="66"/>
                                        </p:tgtEl>
                                        <p:attrNameLst>
                                          <p:attrName>style.visibility</p:attrName>
                                        </p:attrNameLst>
                                      </p:cBhvr>
                                      <p:to>
                                        <p:strVal val="visible"/>
                                      </p:to>
                                    </p:set>
                                    <p:animEffect transition="in" filter="box(out)">
                                      <p:cBhvr>
                                        <p:cTn id="127" dur="2000"/>
                                        <p:tgtEl>
                                          <p:spTgt spid="66"/>
                                        </p:tgtEl>
                                      </p:cBhvr>
                                    </p:animEffect>
                                  </p:childTnLst>
                                </p:cTn>
                              </p:par>
                            </p:childTnLst>
                          </p:cTn>
                        </p:par>
                        <p:par>
                          <p:cTn id="128" fill="hold">
                            <p:stCondLst>
                              <p:cond delay="53250"/>
                            </p:stCondLst>
                            <p:childTnLst>
                              <p:par>
                                <p:cTn id="129" presetID="27" presetClass="entr" presetSubtype="0" fill="hold" nodeType="afterEffect">
                                  <p:stCondLst>
                                    <p:cond delay="0"/>
                                  </p:stCondLst>
                                  <p:iterate type="lt">
                                    <p:tmPct val="50000"/>
                                  </p:iterate>
                                  <p:childTnLst>
                                    <p:set>
                                      <p:cBhvr>
                                        <p:cTn id="130" dur="1" fill="hold">
                                          <p:stCondLst>
                                            <p:cond delay="0"/>
                                          </p:stCondLst>
                                        </p:cTn>
                                        <p:tgtEl>
                                          <p:spTgt spid="78">
                                            <p:txEl>
                                              <p:pRg st="0" end="0"/>
                                            </p:txEl>
                                          </p:spTgt>
                                        </p:tgtEl>
                                        <p:attrNameLst>
                                          <p:attrName>style.visibility</p:attrName>
                                        </p:attrNameLst>
                                      </p:cBhvr>
                                      <p:to>
                                        <p:strVal val="visible"/>
                                      </p:to>
                                    </p:set>
                                    <p:anim calcmode="discrete" valueType="clr">
                                      <p:cBhvr override="childStyle">
                                        <p:cTn id="131" dur="500"/>
                                        <p:tgtEl>
                                          <p:spTgt spid="7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2" dur="500"/>
                                        <p:tgtEl>
                                          <p:spTgt spid="78">
                                            <p:txEl>
                                              <p:pRg st="0" end="0"/>
                                            </p:txEl>
                                          </p:spTgt>
                                        </p:tgtEl>
                                        <p:attrNameLst>
                                          <p:attrName>fillcolor</p:attrName>
                                        </p:attrNameLst>
                                      </p:cBhvr>
                                      <p:tavLst>
                                        <p:tav tm="0">
                                          <p:val>
                                            <p:clrVal>
                                              <a:schemeClr val="accent2"/>
                                            </p:clrVal>
                                          </p:val>
                                        </p:tav>
                                        <p:tav tm="50000">
                                          <p:val>
                                            <p:clrVal>
                                              <a:schemeClr val="hlink"/>
                                            </p:clrVal>
                                          </p:val>
                                        </p:tav>
                                      </p:tavLst>
                                    </p:anim>
                                    <p:set>
                                      <p:cBhvr>
                                        <p:cTn id="133" dur="500"/>
                                        <p:tgtEl>
                                          <p:spTgt spid="78">
                                            <p:txEl>
                                              <p:pRg st="0" end="0"/>
                                            </p:txEl>
                                          </p:spTgt>
                                        </p:tgtEl>
                                        <p:attrNameLst>
                                          <p:attrName>fill.type</p:attrName>
                                        </p:attrNameLst>
                                      </p:cBhvr>
                                      <p:to>
                                        <p:strVal val="solid"/>
                                      </p:to>
                                    </p:set>
                                  </p:childTnLst>
                                </p:cTn>
                              </p:par>
                            </p:childTnLst>
                          </p:cTn>
                        </p:par>
                        <p:par>
                          <p:cTn id="134" fill="hold">
                            <p:stCondLst>
                              <p:cond delay="57000"/>
                            </p:stCondLst>
                            <p:childTnLst>
                              <p:par>
                                <p:cTn id="135" presetID="27" presetClass="entr" presetSubtype="0" fill="hold" nodeType="afterEffect">
                                  <p:stCondLst>
                                    <p:cond delay="0"/>
                                  </p:stCondLst>
                                  <p:iterate type="lt">
                                    <p:tmPct val="50000"/>
                                  </p:iterate>
                                  <p:childTnLst>
                                    <p:set>
                                      <p:cBhvr>
                                        <p:cTn id="136" dur="1" fill="hold">
                                          <p:stCondLst>
                                            <p:cond delay="0"/>
                                          </p:stCondLst>
                                        </p:cTn>
                                        <p:tgtEl>
                                          <p:spTgt spid="78">
                                            <p:txEl>
                                              <p:pRg st="1" end="1"/>
                                            </p:txEl>
                                          </p:spTgt>
                                        </p:tgtEl>
                                        <p:attrNameLst>
                                          <p:attrName>style.visibility</p:attrName>
                                        </p:attrNameLst>
                                      </p:cBhvr>
                                      <p:to>
                                        <p:strVal val="visible"/>
                                      </p:to>
                                    </p:set>
                                    <p:anim calcmode="discrete" valueType="clr">
                                      <p:cBhvr override="childStyle">
                                        <p:cTn id="137" dur="500"/>
                                        <p:tgtEl>
                                          <p:spTgt spid="78">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8" dur="500"/>
                                        <p:tgtEl>
                                          <p:spTgt spid="78">
                                            <p:txEl>
                                              <p:pRg st="1" end="1"/>
                                            </p:txEl>
                                          </p:spTgt>
                                        </p:tgtEl>
                                        <p:attrNameLst>
                                          <p:attrName>fillcolor</p:attrName>
                                        </p:attrNameLst>
                                      </p:cBhvr>
                                      <p:tavLst>
                                        <p:tav tm="0">
                                          <p:val>
                                            <p:clrVal>
                                              <a:schemeClr val="accent2"/>
                                            </p:clrVal>
                                          </p:val>
                                        </p:tav>
                                        <p:tav tm="50000">
                                          <p:val>
                                            <p:clrVal>
                                              <a:schemeClr val="hlink"/>
                                            </p:clrVal>
                                          </p:val>
                                        </p:tav>
                                      </p:tavLst>
                                    </p:anim>
                                    <p:set>
                                      <p:cBhvr>
                                        <p:cTn id="139" dur="500"/>
                                        <p:tgtEl>
                                          <p:spTgt spid="78">
                                            <p:txEl>
                                              <p:pRg st="1" end="1"/>
                                            </p:txEl>
                                          </p:spTgt>
                                        </p:tgtEl>
                                        <p:attrNameLst>
                                          <p:attrName>fill.type</p:attrName>
                                        </p:attrNameLst>
                                      </p:cBhvr>
                                      <p:to>
                                        <p:strVal val="solid"/>
                                      </p:to>
                                    </p:set>
                                  </p:childTnLst>
                                </p:cTn>
                              </p:par>
                            </p:childTnLst>
                          </p:cTn>
                        </p:par>
                        <p:par>
                          <p:cTn id="140" fill="hold">
                            <p:stCondLst>
                              <p:cond delay="59000"/>
                            </p:stCondLst>
                            <p:childTnLst>
                              <p:par>
                                <p:cTn id="141" presetID="22" presetClass="entr" presetSubtype="8" fill="hold" nodeType="afterEffect">
                                  <p:stCondLst>
                                    <p:cond delay="0"/>
                                  </p:stCondLst>
                                  <p:childTnLst>
                                    <p:set>
                                      <p:cBhvr>
                                        <p:cTn id="142" dur="1" fill="hold">
                                          <p:stCondLst>
                                            <p:cond delay="0"/>
                                          </p:stCondLst>
                                        </p:cTn>
                                        <p:tgtEl>
                                          <p:spTgt spid="80"/>
                                        </p:tgtEl>
                                        <p:attrNameLst>
                                          <p:attrName>style.visibility</p:attrName>
                                        </p:attrNameLst>
                                      </p:cBhvr>
                                      <p:to>
                                        <p:strVal val="visible"/>
                                      </p:to>
                                    </p:set>
                                    <p:animEffect transition="in" filter="wipe(left)">
                                      <p:cBhvr>
                                        <p:cTn id="143" dur="500"/>
                                        <p:tgtEl>
                                          <p:spTgt spid="80"/>
                                        </p:tgtEl>
                                      </p:cBhvr>
                                    </p:animEffect>
                                  </p:childTnLst>
                                </p:cTn>
                              </p:par>
                            </p:childTnLst>
                          </p:cTn>
                        </p:par>
                        <p:par>
                          <p:cTn id="144" fill="hold">
                            <p:stCondLst>
                              <p:cond delay="59500"/>
                            </p:stCondLst>
                            <p:childTnLst>
                              <p:par>
                                <p:cTn id="145" presetID="27" presetClass="entr" presetSubtype="0" fill="hold" nodeType="afterEffect">
                                  <p:stCondLst>
                                    <p:cond delay="1500"/>
                                  </p:stCondLst>
                                  <p:iterate type="lt">
                                    <p:tmPct val="50000"/>
                                  </p:iterate>
                                  <p:childTnLst>
                                    <p:set>
                                      <p:cBhvr>
                                        <p:cTn id="146" dur="1" fill="hold">
                                          <p:stCondLst>
                                            <p:cond delay="0"/>
                                          </p:stCondLst>
                                        </p:cTn>
                                        <p:tgtEl>
                                          <p:spTgt spid="82">
                                            <p:txEl>
                                              <p:pRg st="0" end="0"/>
                                            </p:txEl>
                                          </p:spTgt>
                                        </p:tgtEl>
                                        <p:attrNameLst>
                                          <p:attrName>style.visibility</p:attrName>
                                        </p:attrNameLst>
                                      </p:cBhvr>
                                      <p:to>
                                        <p:strVal val="visible"/>
                                      </p:to>
                                    </p:set>
                                    <p:anim calcmode="discrete" valueType="clr">
                                      <p:cBhvr override="childStyle">
                                        <p:cTn id="147" dur="500"/>
                                        <p:tgtEl>
                                          <p:spTgt spid="8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8" dur="500"/>
                                        <p:tgtEl>
                                          <p:spTgt spid="82">
                                            <p:txEl>
                                              <p:pRg st="0" end="0"/>
                                            </p:txEl>
                                          </p:spTgt>
                                        </p:tgtEl>
                                        <p:attrNameLst>
                                          <p:attrName>fillcolor</p:attrName>
                                        </p:attrNameLst>
                                      </p:cBhvr>
                                      <p:tavLst>
                                        <p:tav tm="0">
                                          <p:val>
                                            <p:clrVal>
                                              <a:schemeClr val="accent2"/>
                                            </p:clrVal>
                                          </p:val>
                                        </p:tav>
                                        <p:tav tm="50000">
                                          <p:val>
                                            <p:clrVal>
                                              <a:schemeClr val="hlink"/>
                                            </p:clrVal>
                                          </p:val>
                                        </p:tav>
                                      </p:tavLst>
                                    </p:anim>
                                    <p:set>
                                      <p:cBhvr>
                                        <p:cTn id="149" dur="500"/>
                                        <p:tgtEl>
                                          <p:spTgt spid="82">
                                            <p:txEl>
                                              <p:pRg st="0" end="0"/>
                                            </p:txEl>
                                          </p:spTgt>
                                        </p:tgtEl>
                                        <p:attrNameLst>
                                          <p:attrName>fill.type</p:attrName>
                                        </p:attrNameLst>
                                      </p:cBhvr>
                                      <p:to>
                                        <p:strVal val="solid"/>
                                      </p:to>
                                    </p:set>
                                  </p:childTnLst>
                                </p:cTn>
                              </p:par>
                            </p:childTnLst>
                          </p:cTn>
                        </p:par>
                        <p:par>
                          <p:cTn id="150" fill="hold">
                            <p:stCondLst>
                              <p:cond delay="74750"/>
                            </p:stCondLst>
                            <p:childTnLst>
                              <p:par>
                                <p:cTn id="151" presetID="4" presetClass="entr" presetSubtype="32" fill="hold" nodeType="afterEffect">
                                  <p:stCondLst>
                                    <p:cond delay="0"/>
                                  </p:stCondLst>
                                  <p:childTnLst>
                                    <p:set>
                                      <p:cBhvr>
                                        <p:cTn id="152" dur="1" fill="hold">
                                          <p:stCondLst>
                                            <p:cond delay="0"/>
                                          </p:stCondLst>
                                        </p:cTn>
                                        <p:tgtEl>
                                          <p:spTgt spid="73">
                                            <p:txEl>
                                              <p:pRg st="0" end="0"/>
                                            </p:txEl>
                                          </p:spTgt>
                                        </p:tgtEl>
                                        <p:attrNameLst>
                                          <p:attrName>style.visibility</p:attrName>
                                        </p:attrNameLst>
                                      </p:cBhvr>
                                      <p:to>
                                        <p:strVal val="visible"/>
                                      </p:to>
                                    </p:set>
                                    <p:animEffect transition="in" filter="box(out)">
                                      <p:cBhvr>
                                        <p:cTn id="153" dur="500"/>
                                        <p:tgtEl>
                                          <p:spTgt spid="73">
                                            <p:txEl>
                                              <p:pRg st="0" end="0"/>
                                            </p:txEl>
                                          </p:spTgt>
                                        </p:tgtEl>
                                      </p:cBhvr>
                                    </p:animEffect>
                                  </p:childTnLst>
                                </p:cTn>
                              </p:par>
                            </p:childTnLst>
                          </p:cTn>
                        </p:par>
                        <p:par>
                          <p:cTn id="154" fill="hold">
                            <p:stCondLst>
                              <p:cond delay="75250"/>
                            </p:stCondLst>
                            <p:childTnLst>
                              <p:par>
                                <p:cTn id="155" presetID="22" presetClass="entr" presetSubtype="4" fill="hold" nodeType="afterEffect">
                                  <p:stCondLst>
                                    <p:cond delay="0"/>
                                  </p:stCondLst>
                                  <p:childTnLst>
                                    <p:set>
                                      <p:cBhvr>
                                        <p:cTn id="156" dur="1" fill="hold">
                                          <p:stCondLst>
                                            <p:cond delay="0"/>
                                          </p:stCondLst>
                                        </p:cTn>
                                        <p:tgtEl>
                                          <p:spTgt spid="72"/>
                                        </p:tgtEl>
                                        <p:attrNameLst>
                                          <p:attrName>style.visibility</p:attrName>
                                        </p:attrNameLst>
                                      </p:cBhvr>
                                      <p:to>
                                        <p:strVal val="visible"/>
                                      </p:to>
                                    </p:set>
                                    <p:animEffect transition="in" filter="wipe(down)">
                                      <p:cBhvr>
                                        <p:cTn id="157" dur="10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66" grpId="0" animBg="1"/>
      <p:bldP spid="75" grpId="0"/>
      <p:bldP spid="44" grpId="0" animBg="1"/>
      <p:bldP spid="46" grpId="0" animBg="1"/>
      <p:bldP spid="47" grpId="0" animBg="1"/>
      <p:bldP spid="4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0785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Pass slowly(to prevent copper(II)oxide from being blown away)a stream of either dry Hydrogen /ammonia/laboratory gas/ carbon(II)oxide gas for about two minutes from a suitable generator.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When all the in the apparatus set up is driven out ,heat the copper(II)oxide strongly for about five minutes until there is no further change.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Stop heating.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Continue passing the gases until the glass tube is cool.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Turn off the gas generator.</a:t>
            </a:r>
            <a:endParaRPr lang="en-US" sz="2800" dirty="0" smtClean="0">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Carefully remove the porcelain boat form the combustion tube.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Reweigh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en-US"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M</a:t>
            </a:r>
            <a:r>
              <a:rPr kumimoji="0" lang="en-US" sz="2800" b="1" i="0" u="none" strike="noStrike" cap="none" normalizeH="0" baseline="-30000" dirty="0" smtClean="0">
                <a:ln>
                  <a:noFill/>
                </a:ln>
                <a:solidFill>
                  <a:srgbClr val="FF0000"/>
                </a:solidFill>
                <a:effectLst/>
                <a:latin typeface="Calibri" pitchFamily="34" charset="0"/>
                <a:ea typeface="Calibri" pitchFamily="34" charset="0"/>
                <a:cs typeface="Times New Roman" pitchFamily="18" charset="0"/>
              </a:rPr>
              <a:t>3</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advClick="0" advTm="10000">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457200"/>
          <a:ext cx="8991600" cy="2560320"/>
        </p:xfrm>
        <a:graphic>
          <a:graphicData uri="http://schemas.openxmlformats.org/drawingml/2006/table">
            <a:tbl>
              <a:tblPr/>
              <a:tblGrid>
                <a:gridCol w="7326489"/>
                <a:gridCol w="1665111"/>
              </a:tblGrid>
              <a:tr h="289560">
                <a:tc>
                  <a:txBody>
                    <a:bodyPr/>
                    <a:lstStyle/>
                    <a:p>
                      <a:pPr marL="0" marR="0">
                        <a:spcBef>
                          <a:spcPts val="0"/>
                        </a:spcBef>
                        <a:spcAft>
                          <a:spcPts val="0"/>
                        </a:spcAft>
                      </a:pPr>
                      <a:r>
                        <a:rPr lang="en-US" sz="2800" dirty="0">
                          <a:latin typeface="Times New Roman"/>
                          <a:ea typeface="Calibri"/>
                          <a:cs typeface="Times New Roman"/>
                        </a:rPr>
                        <a:t>Mass of boat(</a:t>
                      </a:r>
                      <a:r>
                        <a:rPr lang="en-US" sz="2800" b="1" dirty="0">
                          <a:solidFill>
                            <a:srgbClr val="FF0000"/>
                          </a:solidFill>
                          <a:latin typeface="Times New Roman"/>
                          <a:ea typeface="Calibri"/>
                          <a:cs typeface="Times New Roman"/>
                        </a:rPr>
                        <a:t>M</a:t>
                      </a:r>
                      <a:r>
                        <a:rPr lang="en-US" sz="2800" b="1" baseline="-25000" dirty="0">
                          <a:solidFill>
                            <a:srgbClr val="FF0000"/>
                          </a:solidFill>
                          <a:latin typeface="Times New Roman"/>
                          <a:ea typeface="Calibri"/>
                          <a:cs typeface="Times New Roman"/>
                        </a:rPr>
                        <a:t>1</a:t>
                      </a:r>
                      <a:r>
                        <a:rPr lang="en-US" sz="2800" dirty="0">
                          <a:latin typeface="Times New Roman"/>
                          <a:ea typeface="Calibri"/>
                          <a:cs typeface="Times New Roman"/>
                        </a:rPr>
                        <a:t>)</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smtClean="0">
                          <a:latin typeface="Times New Roman"/>
                          <a:ea typeface="Calibri"/>
                          <a:cs typeface="Times New Roman"/>
                        </a:rPr>
                        <a:t>15.6g</a:t>
                      </a:r>
                    </a:p>
                    <a:p>
                      <a:pPr marL="0" marR="0">
                        <a:spcBef>
                          <a:spcPts val="0"/>
                        </a:spcBef>
                        <a:spcAft>
                          <a:spcPts val="0"/>
                        </a:spcAft>
                      </a:pP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560">
                <a:tc>
                  <a:txBody>
                    <a:bodyPr/>
                    <a:lstStyle/>
                    <a:p>
                      <a:pPr marL="0" marR="0">
                        <a:spcBef>
                          <a:spcPts val="0"/>
                        </a:spcBef>
                        <a:spcAft>
                          <a:spcPts val="0"/>
                        </a:spcAft>
                      </a:pPr>
                      <a:r>
                        <a:rPr lang="en-US" sz="2800" dirty="0">
                          <a:latin typeface="Times New Roman"/>
                          <a:ea typeface="Calibri"/>
                          <a:cs typeface="Times New Roman"/>
                        </a:rPr>
                        <a:t>Mass of boat before heating(</a:t>
                      </a:r>
                      <a:r>
                        <a:rPr lang="en-US" sz="2800" b="1" dirty="0">
                          <a:solidFill>
                            <a:srgbClr val="FF0000"/>
                          </a:solidFill>
                          <a:latin typeface="Times New Roman"/>
                          <a:ea typeface="Calibri"/>
                          <a:cs typeface="Times New Roman"/>
                        </a:rPr>
                        <a:t>M</a:t>
                      </a:r>
                      <a:r>
                        <a:rPr lang="en-US" sz="2800" b="1" baseline="-25000" dirty="0">
                          <a:solidFill>
                            <a:srgbClr val="FF0000"/>
                          </a:solidFill>
                          <a:latin typeface="Times New Roman"/>
                          <a:ea typeface="Calibri"/>
                          <a:cs typeface="Times New Roman"/>
                        </a:rPr>
                        <a:t>2</a:t>
                      </a:r>
                      <a:r>
                        <a:rPr lang="en-US" sz="2800" dirty="0">
                          <a:latin typeface="Times New Roman"/>
                          <a:ea typeface="Calibri"/>
                          <a:cs typeface="Times New Roman"/>
                        </a:rPr>
                        <a:t>)</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smtClean="0">
                          <a:latin typeface="Times New Roman"/>
                          <a:ea typeface="Calibri"/>
                          <a:cs typeface="Times New Roman"/>
                        </a:rPr>
                        <a:t>19.1</a:t>
                      </a:r>
                    </a:p>
                    <a:p>
                      <a:pPr marL="0" marR="0">
                        <a:spcBef>
                          <a:spcPts val="0"/>
                        </a:spcBef>
                        <a:spcAft>
                          <a:spcPts val="0"/>
                        </a:spcAft>
                      </a:pP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560">
                <a:tc>
                  <a:txBody>
                    <a:bodyPr/>
                    <a:lstStyle/>
                    <a:p>
                      <a:pPr marL="0" marR="0">
                        <a:spcBef>
                          <a:spcPts val="0"/>
                        </a:spcBef>
                        <a:spcAft>
                          <a:spcPts val="0"/>
                        </a:spcAft>
                      </a:pPr>
                      <a:r>
                        <a:rPr lang="en-US" sz="2800" dirty="0">
                          <a:latin typeface="Times New Roman"/>
                          <a:ea typeface="Calibri"/>
                          <a:cs typeface="Times New Roman"/>
                        </a:rPr>
                        <a:t>Mass of boat after heating(</a:t>
                      </a:r>
                      <a:r>
                        <a:rPr lang="en-US" sz="2800" b="1" dirty="0">
                          <a:solidFill>
                            <a:srgbClr val="FF0000"/>
                          </a:solidFill>
                          <a:latin typeface="Times New Roman"/>
                          <a:ea typeface="Calibri"/>
                          <a:cs typeface="Times New Roman"/>
                        </a:rPr>
                        <a:t>M</a:t>
                      </a:r>
                      <a:r>
                        <a:rPr lang="en-US" sz="2800" b="1" baseline="-25000" dirty="0">
                          <a:solidFill>
                            <a:srgbClr val="FF0000"/>
                          </a:solidFill>
                          <a:latin typeface="Times New Roman"/>
                          <a:ea typeface="Calibri"/>
                          <a:cs typeface="Times New Roman"/>
                        </a:rPr>
                        <a:t>3</a:t>
                      </a:r>
                      <a:r>
                        <a:rPr lang="en-US" sz="2800" dirty="0">
                          <a:latin typeface="Times New Roman"/>
                          <a:ea typeface="Calibri"/>
                          <a:cs typeface="Times New Roman"/>
                        </a:rPr>
                        <a:t>)</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smtClean="0">
                          <a:latin typeface="Times New Roman"/>
                          <a:ea typeface="Calibri"/>
                          <a:cs typeface="Times New Roman"/>
                        </a:rPr>
                        <a:t>18.4</a:t>
                      </a:r>
                    </a:p>
                    <a:p>
                      <a:pPr marL="0" marR="0">
                        <a:spcBef>
                          <a:spcPts val="0"/>
                        </a:spcBef>
                        <a:spcAft>
                          <a:spcPts val="0"/>
                        </a:spcAft>
                      </a:pP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6865" name="Rectangle 1"/>
          <p:cNvSpPr>
            <a:spLocks noChangeArrowheads="1"/>
          </p:cNvSpPr>
          <p:nvPr/>
        </p:nvSpPr>
        <p:spPr bwMode="auto">
          <a:xfrm>
            <a:off x="457200" y="0"/>
            <a:ext cx="2422394"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Sample results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6866" name="Rectangle 2"/>
          <p:cNvSpPr>
            <a:spLocks noChangeArrowheads="1"/>
          </p:cNvSpPr>
          <p:nvPr/>
        </p:nvSpPr>
        <p:spPr bwMode="auto">
          <a:xfrm>
            <a:off x="0" y="2819400"/>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Sample questions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Calculate the mass of copper(II)oxide used.</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Mass of boat before heating(</a:t>
            </a:r>
            <a:r>
              <a:rPr kumimoji="0" lang="en-US"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M</a:t>
            </a:r>
            <a:r>
              <a:rPr kumimoji="0" lang="en-US"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19.1</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Mass of empty boat(</a:t>
            </a:r>
            <a:r>
              <a:rPr kumimoji="0" lang="en-US"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M</a:t>
            </a:r>
            <a:r>
              <a:rPr kumimoji="0" lang="en-US"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1</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- 15.6g</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Mass of copper(II)Oxide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3.5 g</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Calculate the mass of</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Oxygen.</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slow" advClick="0" advTm="10000">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986528"/>
          </a:xfrm>
          <a:prstGeom prst="rect">
            <a:avLst/>
          </a:prstGeom>
        </p:spPr>
        <p:txBody>
          <a:bodyPr wrap="square">
            <a:spAutoFit/>
          </a:bodyPr>
          <a:lstStyle/>
          <a:p>
            <a:pPr lvl="0" indent="457200"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Mass of boat before heating(</a:t>
            </a:r>
            <a:r>
              <a:rPr lang="en-US" sz="2800" b="1" dirty="0" smtClean="0">
                <a:solidFill>
                  <a:srgbClr val="FF0000"/>
                </a:solidFill>
                <a:latin typeface="Times New Roman" pitchFamily="18" charset="0"/>
                <a:ea typeface="Calibri" pitchFamily="34" charset="0"/>
                <a:cs typeface="Times New Roman" pitchFamily="18" charset="0"/>
              </a:rPr>
              <a:t>M</a:t>
            </a:r>
            <a:r>
              <a:rPr lang="en-US" sz="2800" b="1" baseline="-30000" dirty="0" smtClean="0">
                <a:solidFill>
                  <a:srgbClr val="FF0000"/>
                </a:solidFill>
                <a:latin typeface="Times New Roman" pitchFamily="18" charset="0"/>
                <a:ea typeface="Calibri" pitchFamily="34" charset="0"/>
                <a:cs typeface="Times New Roman" pitchFamily="18" charset="0"/>
              </a:rPr>
              <a:t>2</a:t>
            </a:r>
            <a:r>
              <a:rPr lang="en-US" sz="2800" dirty="0" smtClean="0">
                <a:latin typeface="Times New Roman" pitchFamily="18" charset="0"/>
                <a:ea typeface="Calibri" pitchFamily="34" charset="0"/>
                <a:cs typeface="Times New Roman" pitchFamily="18" charset="0"/>
              </a:rPr>
              <a:t>)               	=    19.1</a:t>
            </a:r>
            <a:endParaRPr lang="en-US" sz="2800" dirty="0" smtClean="0">
              <a:latin typeface="Times New Roman" pitchFamily="18" charset="0"/>
              <a:cs typeface="Times New Roman" pitchFamily="18" charset="0"/>
            </a:endParaRPr>
          </a:p>
          <a:p>
            <a:pPr lvl="0" indent="457200"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Mass of boat after heating (</a:t>
            </a:r>
            <a:r>
              <a:rPr lang="en-US" sz="2800" b="1" dirty="0" smtClean="0">
                <a:solidFill>
                  <a:srgbClr val="FF0000"/>
                </a:solidFill>
                <a:latin typeface="Times New Roman" pitchFamily="18" charset="0"/>
                <a:ea typeface="Calibri" pitchFamily="34" charset="0"/>
                <a:cs typeface="Times New Roman" pitchFamily="18" charset="0"/>
              </a:rPr>
              <a:t>M</a:t>
            </a:r>
            <a:r>
              <a:rPr lang="en-US" sz="2800" b="1" baseline="-30000" dirty="0" smtClean="0">
                <a:solidFill>
                  <a:srgbClr val="FF0000"/>
                </a:solidFill>
                <a:latin typeface="Times New Roman" pitchFamily="18" charset="0"/>
                <a:ea typeface="Calibri" pitchFamily="34" charset="0"/>
                <a:cs typeface="Times New Roman" pitchFamily="18" charset="0"/>
              </a:rPr>
              <a:t>3</a:t>
            </a:r>
            <a:r>
              <a:rPr lang="en-US" sz="2800" dirty="0" smtClean="0">
                <a:latin typeface="Times New Roman" pitchFamily="18" charset="0"/>
                <a:ea typeface="Calibri" pitchFamily="34" charset="0"/>
                <a:cs typeface="Times New Roman" pitchFamily="18" charset="0"/>
              </a:rPr>
              <a:t>)                 	</a:t>
            </a:r>
            <a:r>
              <a:rPr lang="en-US" sz="2800" u="sng" dirty="0" smtClean="0">
                <a:latin typeface="Times New Roman" pitchFamily="18" charset="0"/>
                <a:ea typeface="Calibri" pitchFamily="34" charset="0"/>
                <a:cs typeface="Times New Roman" pitchFamily="18" charset="0"/>
              </a:rPr>
              <a:t>=  - 18.4g</a:t>
            </a:r>
            <a:endParaRPr lang="en-US" sz="2800" dirty="0" smtClean="0">
              <a:latin typeface="Times New Roman" pitchFamily="18" charset="0"/>
              <a:cs typeface="Times New Roman" pitchFamily="18" charset="0"/>
            </a:endParaRPr>
          </a:p>
          <a:p>
            <a:pPr lvl="0" indent="45720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Mass of oxygen		 		      		 =    </a:t>
            </a:r>
            <a:r>
              <a:rPr lang="en-US" sz="2800" b="1" dirty="0" smtClean="0">
                <a:latin typeface="Times New Roman" pitchFamily="18" charset="0"/>
                <a:ea typeface="Times New Roman" pitchFamily="18" charset="0"/>
                <a:cs typeface="Times New Roman" pitchFamily="18" charset="0"/>
              </a:rPr>
              <a:t>0.7 g</a:t>
            </a:r>
            <a:endParaRPr lang="en-US" sz="2800" dirty="0" smtClean="0">
              <a:latin typeface="Times New Roman" pitchFamily="18" charset="0"/>
              <a:cs typeface="Times New Roman" pitchFamily="18" charset="0"/>
            </a:endParaRPr>
          </a:p>
          <a:p>
            <a:pPr lvl="0" indent="457200" eaLnBrk="0" fontAlgn="base" hangingPunct="0">
              <a:spcBef>
                <a:spcPct val="0"/>
              </a:spcBef>
              <a:spcAft>
                <a:spcPct val="0"/>
              </a:spcAft>
            </a:pPr>
            <a:r>
              <a:rPr lang="en-US" sz="2800" b="1" dirty="0" smtClean="0">
                <a:latin typeface="Times New Roman" pitchFamily="18" charset="0"/>
                <a:ea typeface="Times New Roman" pitchFamily="18" charset="0"/>
                <a:cs typeface="Times New Roman" pitchFamily="18" charset="0"/>
              </a:rPr>
              <a:t>(ii)Copper</a:t>
            </a:r>
            <a:endParaRPr lang="en-US" sz="2800" dirty="0" smtClean="0">
              <a:latin typeface="Times New Roman" pitchFamily="18" charset="0"/>
              <a:cs typeface="Times New Roman" pitchFamily="18" charset="0"/>
            </a:endParaRPr>
          </a:p>
          <a:p>
            <a:pPr lvl="0" indent="45720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Mass of copper(II)Oxide		 =   3.5 g</a:t>
            </a:r>
            <a:endParaRPr lang="en-US" sz="2800" dirty="0" smtClean="0">
              <a:latin typeface="Times New Roman" pitchFamily="18" charset="0"/>
              <a:cs typeface="Times New Roman" pitchFamily="18" charset="0"/>
            </a:endParaRPr>
          </a:p>
          <a:p>
            <a:pPr lvl="0" indent="45720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Mass of oxygen		 		</a:t>
            </a:r>
            <a:r>
              <a:rPr lang="en-US" sz="2800" u="sng" dirty="0" smtClean="0">
                <a:latin typeface="Times New Roman" pitchFamily="18" charset="0"/>
                <a:ea typeface="Times New Roman" pitchFamily="18" charset="0"/>
                <a:cs typeface="Times New Roman" pitchFamily="18" charset="0"/>
              </a:rPr>
              <a:t>=    0.7 g</a:t>
            </a:r>
            <a:endParaRPr lang="en-US" sz="2800" dirty="0" smtClean="0">
              <a:latin typeface="Times New Roman" pitchFamily="18" charset="0"/>
              <a:ea typeface="Calibri" pitchFamily="34" charset="0"/>
              <a:cs typeface="Times New Roman" pitchFamily="18" charset="0"/>
            </a:endParaRPr>
          </a:p>
          <a:p>
            <a:pPr lvl="0" indent="457200"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Mass of oxygen		 		=    </a:t>
            </a:r>
            <a:r>
              <a:rPr lang="en-US" sz="2800" b="1" dirty="0" smtClean="0">
                <a:latin typeface="Times New Roman" pitchFamily="18" charset="0"/>
                <a:ea typeface="Calibri" pitchFamily="34" charset="0"/>
                <a:cs typeface="Times New Roman" pitchFamily="18" charset="0"/>
              </a:rPr>
              <a:t>2.8 g</a:t>
            </a:r>
            <a:r>
              <a:rPr lang="en-US" sz="2800" dirty="0" smtClean="0">
                <a:latin typeface="Times New Roman" pitchFamily="18" charset="0"/>
                <a:cs typeface="Times New Roman" pitchFamily="18" charset="0"/>
              </a:rPr>
              <a:t> </a:t>
            </a:r>
          </a:p>
          <a:p>
            <a:r>
              <a:rPr lang="en-US" sz="2800" b="1" dirty="0" smtClean="0">
                <a:latin typeface="Times New Roman" pitchFamily="18" charset="0"/>
                <a:cs typeface="Times New Roman" pitchFamily="18" charset="0"/>
              </a:rPr>
              <a:t>3. Calculate the number of moles of:</a:t>
            </a:r>
            <a:endParaRPr lang="en-US" sz="2800" dirty="0" smtClean="0">
              <a:latin typeface="Times New Roman" pitchFamily="18" charset="0"/>
              <a:cs typeface="Times New Roman" pitchFamily="18" charset="0"/>
            </a:endParaRPr>
          </a:p>
          <a:p>
            <a:pPr marL="571500" indent="-571500">
              <a:buAutoNum type="romanLcParenBoth"/>
            </a:pPr>
            <a:r>
              <a:rPr lang="en-US" sz="2800" b="1" dirty="0" smtClean="0">
                <a:latin typeface="Times New Roman" pitchFamily="18" charset="0"/>
                <a:cs typeface="Times New Roman" pitchFamily="18" charset="0"/>
              </a:rPr>
              <a:t>Copper used (Cu = 63.5)</a:t>
            </a:r>
          </a:p>
          <a:p>
            <a:pPr marL="571500" indent="-571500"/>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moles of copper  = </a:t>
            </a:r>
            <a:r>
              <a:rPr lang="en-US" sz="2800" u="sng" dirty="0" smtClean="0">
                <a:latin typeface="Times New Roman" pitchFamily="18" charset="0"/>
                <a:cs typeface="Times New Roman" pitchFamily="18" charset="0"/>
              </a:rPr>
              <a:t>mass used</a:t>
            </a:r>
            <a:r>
              <a:rPr lang="en-US" sz="2800" dirty="0" smtClean="0">
                <a:latin typeface="Times New Roman" pitchFamily="18" charset="0"/>
                <a:cs typeface="Times New Roman" pitchFamily="18" charset="0"/>
              </a:rPr>
              <a:t>     =&gt;    </a:t>
            </a:r>
            <a:r>
              <a:rPr lang="en-US" sz="2800" u="sng" dirty="0" smtClean="0">
                <a:latin typeface="Times New Roman" pitchFamily="18" charset="0"/>
                <a:cs typeface="Times New Roman" pitchFamily="18" charset="0"/>
              </a:rPr>
              <a:t>2.8</a:t>
            </a:r>
            <a:r>
              <a:rPr lang="en-US" sz="2800" dirty="0" smtClean="0">
                <a:latin typeface="Times New Roman" pitchFamily="18" charset="0"/>
                <a:cs typeface="Times New Roman" pitchFamily="18" charset="0"/>
              </a:rPr>
              <a:t>      =    </a:t>
            </a:r>
            <a:r>
              <a:rPr lang="en-US" sz="2800" b="1" u="sng" dirty="0" smtClean="0">
                <a:latin typeface="Times New Roman" pitchFamily="18" charset="0"/>
                <a:cs typeface="Times New Roman" pitchFamily="18" charset="0"/>
              </a:rPr>
              <a:t>0.0441moles</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 		          Molar mass 	        63.5</a:t>
            </a:r>
          </a:p>
          <a:p>
            <a:endParaRPr lang="en-US" sz="2800"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(ii) Oxygen used (O = 16.0)</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moles of oxygen  = </a:t>
            </a:r>
            <a:r>
              <a:rPr lang="en-US" sz="2800" u="sng" dirty="0" smtClean="0">
                <a:latin typeface="Times New Roman" pitchFamily="18" charset="0"/>
                <a:cs typeface="Times New Roman" pitchFamily="18" charset="0"/>
              </a:rPr>
              <a:t>mass used</a:t>
            </a:r>
            <a:r>
              <a:rPr lang="en-US" sz="2800" dirty="0" smtClean="0">
                <a:latin typeface="Times New Roman" pitchFamily="18" charset="0"/>
                <a:cs typeface="Times New Roman" pitchFamily="18" charset="0"/>
              </a:rPr>
              <a:t>     =&gt;     </a:t>
            </a:r>
            <a:r>
              <a:rPr lang="en-US" sz="2800" u="sng" dirty="0" smtClean="0">
                <a:latin typeface="Times New Roman" pitchFamily="18" charset="0"/>
                <a:cs typeface="Times New Roman" pitchFamily="18" charset="0"/>
              </a:rPr>
              <a:t>0.7</a:t>
            </a:r>
            <a:r>
              <a:rPr lang="en-US" sz="2800" dirty="0" smtClean="0">
                <a:latin typeface="Times New Roman" pitchFamily="18" charset="0"/>
                <a:cs typeface="Times New Roman" pitchFamily="18" charset="0"/>
              </a:rPr>
              <a:t>     =    </a:t>
            </a:r>
            <a:r>
              <a:rPr lang="en-US" sz="2800" b="1" u="sng" dirty="0" smtClean="0">
                <a:latin typeface="Times New Roman" pitchFamily="18" charset="0"/>
                <a:cs typeface="Times New Roman" pitchFamily="18" charset="0"/>
              </a:rPr>
              <a:t>0.0441moles</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 		           Molar mass 	          16.0</a:t>
            </a:r>
            <a:endParaRPr lang="en-US" sz="2800" dirty="0">
              <a:latin typeface="Times New Roman" pitchFamily="18" charset="0"/>
              <a:cs typeface="Times New Roman" pitchFamily="18" charset="0"/>
            </a:endParaRPr>
          </a:p>
        </p:txBody>
      </p:sp>
    </p:spTree>
  </p:cSld>
  <p:clrMapOvr>
    <a:masterClrMapping/>
  </p:clrMapOvr>
  <p:transition spd="slow" advClick="0" advTm="10000">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0" y="152400"/>
            <a:ext cx="9144000" cy="60093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Determine the mole ratio of the reactants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 of copper =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0.0441moles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Moles of oxygen    </a:t>
            </a:r>
            <a:r>
              <a:rPr kumimoji="0" lang="en-US" sz="28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0.0441moles         1</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5.What is the empirical, formula of copper oxide formed.</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CuO</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(copper(II)oxide</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 State and explain the observations made during the experiment.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Observation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Colour</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change from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black</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to </a:t>
            </a:r>
            <a:r>
              <a:rPr kumimoji="0" lang="en-US" sz="2800" b="1" i="0" u="none" strike="noStrike" cap="none" normalizeH="0" baseline="0" dirty="0" smtClean="0">
                <a:ln>
                  <a:noFill/>
                </a:ln>
                <a:solidFill>
                  <a:srgbClr val="C0504D"/>
                </a:solidFill>
                <a:effectLst/>
                <a:latin typeface="Times New Roman" pitchFamily="18" charset="0"/>
                <a:ea typeface="Times New Roman" pitchFamily="18" charset="0"/>
                <a:cs typeface="Times New Roman" pitchFamily="18" charset="0"/>
              </a:rPr>
              <a:t>brown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Explanation</a:t>
            </a:r>
            <a:endParaRPr kumimoji="0" lang="en-US" sz="28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lvl="0" indent="457200" eaLnBrk="0" fontAlgn="base" hangingPunct="0">
              <a:spcBef>
                <a:spcPct val="0"/>
              </a:spcBef>
              <a:spcAft>
                <a:spcPct val="0"/>
              </a:spcAft>
            </a:pPr>
            <a:r>
              <a:rPr kumimoji="0" lang="en-US" sz="28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Copper(II)oxide powder is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black</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On heating it is reduced by a suitable reducing agent to </a:t>
            </a:r>
            <a:r>
              <a:rPr lang="en-US" sz="2800" b="1" dirty="0" smtClean="0">
                <a:solidFill>
                  <a:srgbClr val="C0504D"/>
                </a:solidFill>
                <a:latin typeface="Times New Roman" pitchFamily="18" charset="0"/>
                <a:ea typeface="Times New Roman" pitchFamily="18" charset="0"/>
                <a:cs typeface="Times New Roman" pitchFamily="18" charset="0"/>
              </a:rPr>
              <a:t>brown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copper metal.</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ransition spd="slow" advClick="0" advTm="10000">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986528"/>
          </a:xfrm>
          <a:prstGeom prst="rect">
            <a:avLst/>
          </a:prstGeom>
        </p:spPr>
        <p:txBody>
          <a:bodyPr wrap="square">
            <a:spAutoFit/>
          </a:bodyPr>
          <a:lstStyle/>
          <a:p>
            <a:r>
              <a:rPr lang="en-US" sz="2800" b="1" dirty="0" smtClean="0">
                <a:latin typeface="Times New Roman" pitchFamily="18" charset="0"/>
                <a:cs typeface="Times New Roman" pitchFamily="18" charset="0"/>
              </a:rPr>
              <a:t>7. Explain why magnesium oxide would be unsuitable in a similar experiment as the one above.</a:t>
            </a:r>
          </a:p>
          <a:p>
            <a:r>
              <a:rPr lang="en-US" sz="2800" dirty="0" smtClean="0">
                <a:latin typeface="Times New Roman" pitchFamily="18" charset="0"/>
                <a:cs typeface="Times New Roman" pitchFamily="18" charset="0"/>
              </a:rPr>
              <a:t>Magnesium is high in the reactivity series. </a:t>
            </a:r>
          </a:p>
          <a:p>
            <a:r>
              <a:rPr lang="en-US" sz="2800" dirty="0" smtClean="0">
                <a:latin typeface="Times New Roman" pitchFamily="18" charset="0"/>
                <a:cs typeface="Times New Roman" pitchFamily="18" charset="0"/>
              </a:rPr>
              <a:t>None of the above reducing agents is strong enough to reduce the oxide to the metal.</a:t>
            </a:r>
          </a:p>
          <a:p>
            <a:r>
              <a:rPr lang="en-US" sz="2800" dirty="0" smtClean="0">
                <a:latin typeface="Times New Roman" pitchFamily="18" charset="0"/>
                <a:cs typeface="Times New Roman" pitchFamily="18" charset="0"/>
              </a:rPr>
              <a:t> </a:t>
            </a:r>
          </a:p>
          <a:p>
            <a:r>
              <a:rPr lang="en-US" sz="2800" b="1" dirty="0" smtClean="0">
                <a:latin typeface="Times New Roman" pitchFamily="18" charset="0"/>
                <a:cs typeface="Times New Roman" pitchFamily="18" charset="0"/>
              </a:rPr>
              <a:t>8. Write the equation for the reaction that would take place when the reducing agent is:</a:t>
            </a:r>
            <a:endParaRPr lang="en-US" sz="2800"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a:t>
            </a:r>
            <a:r>
              <a:rPr lang="en-US" sz="2800" b="1" dirty="0" err="1" smtClean="0">
                <a:latin typeface="Times New Roman" pitchFamily="18" charset="0"/>
                <a:cs typeface="Times New Roman" pitchFamily="18" charset="0"/>
              </a:rPr>
              <a:t>i</a:t>
            </a:r>
            <a:r>
              <a:rPr lang="en-US" sz="2800" b="1" dirty="0" smtClean="0">
                <a:latin typeface="Times New Roman" pitchFamily="18" charset="0"/>
                <a:cs typeface="Times New Roman" pitchFamily="18" charset="0"/>
              </a:rPr>
              <a:t>) Hydrogen</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CuO</a:t>
            </a:r>
            <a:r>
              <a:rPr lang="en-US" sz="2800" dirty="0" smtClean="0">
                <a:latin typeface="Times New Roman" pitchFamily="18" charset="0"/>
                <a:cs typeface="Times New Roman" pitchFamily="18" charset="0"/>
              </a:rPr>
              <a:t>(s)   +  H</a:t>
            </a:r>
            <a:r>
              <a:rPr lang="en-US" sz="2800" baseline="-25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(g) 	-&gt;   Cu(s)	  +      H</a:t>
            </a:r>
            <a:r>
              <a:rPr lang="en-US" sz="2800" baseline="-25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O(l)</a:t>
            </a:r>
          </a:p>
          <a:p>
            <a:r>
              <a:rPr lang="en-US" sz="2800" dirty="0" smtClean="0">
                <a:latin typeface="Times New Roman" pitchFamily="18" charset="0"/>
                <a:cs typeface="Times New Roman" pitchFamily="18" charset="0"/>
              </a:rPr>
              <a:t>          (Black)		    (brown)      (</a:t>
            </a:r>
            <a:r>
              <a:rPr lang="en-US" sz="2800" dirty="0" err="1" smtClean="0">
                <a:latin typeface="Times New Roman" pitchFamily="18" charset="0"/>
                <a:cs typeface="Times New Roman" pitchFamily="18" charset="0"/>
              </a:rPr>
              <a:t>colourless</a:t>
            </a:r>
            <a:r>
              <a:rPr lang="en-US" sz="2800" dirty="0" smtClean="0">
                <a:latin typeface="Times New Roman" pitchFamily="18" charset="0"/>
                <a:cs typeface="Times New Roman" pitchFamily="18" charset="0"/>
              </a:rPr>
              <a:t> liquid form</a:t>
            </a:r>
          </a:p>
          <a:p>
            <a:r>
              <a:rPr lang="en-US" sz="2800" dirty="0" smtClean="0">
                <a:latin typeface="Times New Roman" pitchFamily="18" charset="0"/>
                <a:cs typeface="Times New Roman" pitchFamily="18" charset="0"/>
              </a:rPr>
              <a:t>                                                                      on cooler parts )</a:t>
            </a:r>
          </a:p>
          <a:p>
            <a:r>
              <a:rPr lang="en-US" sz="2800" b="1" dirty="0" smtClean="0">
                <a:latin typeface="Times New Roman" pitchFamily="18" charset="0"/>
                <a:cs typeface="Times New Roman" pitchFamily="18" charset="0"/>
              </a:rPr>
              <a:t>(ii)Carbon(II)oxide</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CuO</a:t>
            </a:r>
            <a:r>
              <a:rPr lang="en-US" sz="2800" dirty="0" smtClean="0">
                <a:latin typeface="Times New Roman" pitchFamily="18" charset="0"/>
                <a:cs typeface="Times New Roman" pitchFamily="18" charset="0"/>
              </a:rPr>
              <a:t>(s)+	CO (g)    -&gt; 	Cu(s)		+      CO</a:t>
            </a:r>
            <a:r>
              <a:rPr lang="en-US" sz="2800" baseline="-25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(g)</a:t>
            </a:r>
          </a:p>
          <a:p>
            <a:r>
              <a:rPr lang="en-US" sz="2800" dirty="0" smtClean="0">
                <a:latin typeface="Times New Roman" pitchFamily="18" charset="0"/>
                <a:cs typeface="Times New Roman" pitchFamily="18" charset="0"/>
              </a:rPr>
              <a:t> (Black)			(brown)	(</a:t>
            </a:r>
            <a:r>
              <a:rPr lang="en-US" sz="2800" dirty="0" err="1" smtClean="0">
                <a:latin typeface="Times New Roman" pitchFamily="18" charset="0"/>
                <a:cs typeface="Times New Roman" pitchFamily="18" charset="0"/>
              </a:rPr>
              <a:t>colourless</a:t>
            </a:r>
            <a:r>
              <a:rPr lang="en-US" sz="2800" dirty="0" smtClean="0">
                <a:latin typeface="Times New Roman" pitchFamily="18" charset="0"/>
                <a:cs typeface="Times New Roman" pitchFamily="18" charset="0"/>
              </a:rPr>
              <a:t> gas, form</a:t>
            </a:r>
          </a:p>
          <a:p>
            <a:r>
              <a:rPr lang="en-US" sz="2800" dirty="0" smtClean="0">
                <a:latin typeface="Times New Roman" pitchFamily="18" charset="0"/>
                <a:cs typeface="Times New Roman" pitchFamily="18" charset="0"/>
              </a:rPr>
              <a:t> 				                white </a:t>
            </a:r>
            <a:r>
              <a:rPr lang="en-US" sz="2800" dirty="0" err="1" smtClean="0">
                <a:latin typeface="Times New Roman" pitchFamily="18" charset="0"/>
                <a:cs typeface="Times New Roman" pitchFamily="18" charset="0"/>
              </a:rPr>
              <a:t>ppt</a:t>
            </a:r>
            <a:r>
              <a:rPr lang="en-US" sz="2800" dirty="0" smtClean="0">
                <a:latin typeface="Times New Roman" pitchFamily="18" charset="0"/>
                <a:cs typeface="Times New Roman" pitchFamily="18" charset="0"/>
              </a:rPr>
              <a:t> with lime water )</a:t>
            </a:r>
            <a:endParaRPr lang="en-US" sz="2800" dirty="0">
              <a:latin typeface="Times New Roman" pitchFamily="18" charset="0"/>
              <a:cs typeface="Times New Roman" pitchFamily="18" charset="0"/>
            </a:endParaRPr>
          </a:p>
        </p:txBody>
      </p:sp>
    </p:spTree>
  </p:cSld>
  <p:clrMapOvr>
    <a:masterClrMapping/>
  </p:clrMapOvr>
  <p:transition spd="slow" advClick="0" advTm="10000">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0" y="228600"/>
            <a:ext cx="9144000" cy="65094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(iii)Ammonia</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3CuO(s)	+2NH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 	-&gt; 3Cu(s)    + N</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  +3H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O(l)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(Black)			    (brown)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colourless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liquid form</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on cooler parts )</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9. Explain why the following is necessary during the above experiment;</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stream of dry hydrogen gas should be passed before heating copper (II) Oxide.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Air combine with hydrogen in presence of heat causing an explosion</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(ii)A stream of dry hydrogen gas should be passed after heating copper (II) Oxide has been stopped.</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Hot metallic copper can be re-oxidized back to copper(II)oxide</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ransition spd="slow" advClick="0" advTm="10000">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0" y="0"/>
            <a:ext cx="89916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(iii) A stream of excess carbon(II)oxide gas should be ignited to burn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Carbon(II)oxide is highly poisonous/toxic.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 ignition it burns to form less toxic carbon(IV)oxide gas.</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 State two sources of error in this experiment.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)All copper(II)oxide may not be reduced to copper.</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(ii)Some copper(II)oxide may be blown out  the boat by the reducing agent.</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4.Theoreticaly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empirical formula of a compound can be determined as in the following examples.</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indent="457200" eaLnBrk="0" fontAlgn="base" hangingPunct="0">
              <a:spcBef>
                <a:spcPct val="0"/>
              </a:spcBef>
              <a:spcAft>
                <a:spcPct val="0"/>
              </a:spcAft>
            </a:pPr>
            <a:r>
              <a:rPr lang="en-US" sz="2800" b="1" dirty="0" smtClean="0">
                <a:latin typeface="Times New Roman" pitchFamily="18" charset="0"/>
                <a:cs typeface="Times New Roman" pitchFamily="18" charset="0"/>
              </a:rPr>
              <a:t>(a) A oxide of copper contain 80% by mass of copper. Determine its empirical formula</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slow" advClick="0" advTm="10000">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399" y="838200"/>
          <a:ext cx="8839202" cy="5120640"/>
        </p:xfrm>
        <a:graphic>
          <a:graphicData uri="http://schemas.openxmlformats.org/drawingml/2006/table">
            <a:tbl>
              <a:tblPr/>
              <a:tblGrid>
                <a:gridCol w="5499578"/>
                <a:gridCol w="1827654"/>
                <a:gridCol w="1511970"/>
              </a:tblGrid>
              <a:tr h="476795">
                <a:tc>
                  <a:txBody>
                    <a:bodyPr/>
                    <a:lstStyle/>
                    <a:p>
                      <a:pPr marL="0" marR="0">
                        <a:spcBef>
                          <a:spcPts val="0"/>
                        </a:spcBef>
                        <a:spcAft>
                          <a:spcPts val="0"/>
                        </a:spcAft>
                      </a:pPr>
                      <a:r>
                        <a:rPr lang="en-US" sz="2800" dirty="0">
                          <a:latin typeface="Times New Roman"/>
                          <a:ea typeface="Calibri"/>
                          <a:cs typeface="Times New Roman"/>
                        </a:rPr>
                        <a:t>Element</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Calibri"/>
                          <a:cs typeface="Times New Roman"/>
                        </a:rPr>
                        <a:t>Copper</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smtClean="0">
                          <a:latin typeface="Times New Roman"/>
                          <a:ea typeface="Calibri"/>
                          <a:cs typeface="Times New Roman"/>
                        </a:rPr>
                        <a:t>Oxygen</a:t>
                      </a:r>
                    </a:p>
                    <a:p>
                      <a:pPr marL="0" marR="0">
                        <a:spcBef>
                          <a:spcPts val="0"/>
                        </a:spcBef>
                        <a:spcAft>
                          <a:spcPts val="0"/>
                        </a:spcAft>
                      </a:pP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6795">
                <a:tc>
                  <a:txBody>
                    <a:bodyPr/>
                    <a:lstStyle/>
                    <a:p>
                      <a:pPr marL="0" marR="0">
                        <a:spcBef>
                          <a:spcPts val="0"/>
                        </a:spcBef>
                        <a:spcAft>
                          <a:spcPts val="0"/>
                        </a:spcAft>
                      </a:pPr>
                      <a:r>
                        <a:rPr lang="en-US" sz="2800" dirty="0">
                          <a:latin typeface="Times New Roman"/>
                          <a:ea typeface="Calibri"/>
                          <a:cs typeface="Times New Roman"/>
                        </a:rPr>
                        <a:t>Symbol</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Calibri"/>
                          <a:cs typeface="Times New Roman"/>
                        </a:rPr>
                        <a:t>Cu</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smtClean="0">
                          <a:latin typeface="Times New Roman"/>
                          <a:ea typeface="Calibri"/>
                          <a:cs typeface="Times New Roman"/>
                        </a:rPr>
                        <a:t>O</a:t>
                      </a:r>
                    </a:p>
                    <a:p>
                      <a:pPr marL="0" marR="0">
                        <a:spcBef>
                          <a:spcPts val="0"/>
                        </a:spcBef>
                        <a:spcAft>
                          <a:spcPts val="0"/>
                        </a:spcAft>
                      </a:pP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3588">
                <a:tc>
                  <a:txBody>
                    <a:bodyPr/>
                    <a:lstStyle/>
                    <a:p>
                      <a:pPr marL="0" marR="0">
                        <a:spcBef>
                          <a:spcPts val="0"/>
                        </a:spcBef>
                        <a:spcAft>
                          <a:spcPts val="0"/>
                        </a:spcAft>
                      </a:pPr>
                      <a:r>
                        <a:rPr lang="en-US" sz="2800" dirty="0">
                          <a:latin typeface="Times New Roman"/>
                          <a:ea typeface="Calibri"/>
                          <a:cs typeface="Times New Roman"/>
                        </a:rPr>
                        <a:t>Moles present =    </a:t>
                      </a:r>
                      <a:r>
                        <a:rPr lang="en-US" sz="2800" u="sng" dirty="0">
                          <a:latin typeface="Times New Roman"/>
                          <a:ea typeface="Calibri"/>
                          <a:cs typeface="Times New Roman"/>
                        </a:rPr>
                        <a:t>% composition</a:t>
                      </a:r>
                      <a:endParaRPr lang="en-US" sz="2800" dirty="0">
                        <a:latin typeface="Calibri"/>
                        <a:ea typeface="Times New Roman"/>
                        <a:cs typeface="Times New Roman"/>
                      </a:endParaRPr>
                    </a:p>
                    <a:p>
                      <a:pPr marL="0" marR="0">
                        <a:spcBef>
                          <a:spcPts val="0"/>
                        </a:spcBef>
                        <a:spcAft>
                          <a:spcPts val="0"/>
                        </a:spcAft>
                      </a:pPr>
                      <a:r>
                        <a:rPr lang="en-US" sz="2800" dirty="0">
                          <a:latin typeface="Times New Roman"/>
                          <a:ea typeface="Calibri"/>
                          <a:cs typeface="Times New Roman"/>
                        </a:rPr>
                        <a:t>                               Molar mass</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Calibri"/>
                          <a:cs typeface="Times New Roman"/>
                        </a:rPr>
                        <a:t> </a:t>
                      </a:r>
                      <a:r>
                        <a:rPr lang="en-US" sz="2800" u="sng">
                          <a:latin typeface="Times New Roman"/>
                          <a:ea typeface="Calibri"/>
                          <a:cs typeface="Times New Roman"/>
                        </a:rPr>
                        <a:t>80</a:t>
                      </a:r>
                      <a:endParaRPr lang="en-US" sz="2800">
                        <a:latin typeface="Calibri"/>
                        <a:ea typeface="Times New Roman"/>
                        <a:cs typeface="Times New Roman"/>
                      </a:endParaRPr>
                    </a:p>
                    <a:p>
                      <a:pPr marL="0" marR="0">
                        <a:spcBef>
                          <a:spcPts val="0"/>
                        </a:spcBef>
                        <a:spcAft>
                          <a:spcPts val="0"/>
                        </a:spcAft>
                      </a:pPr>
                      <a:r>
                        <a:rPr lang="en-US" sz="2800">
                          <a:latin typeface="Times New Roman"/>
                          <a:ea typeface="Calibri"/>
                          <a:cs typeface="Times New Roman"/>
                        </a:rPr>
                        <a:t>63.5</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u="sng" dirty="0">
                          <a:latin typeface="Times New Roman"/>
                          <a:ea typeface="Calibri"/>
                          <a:cs typeface="Times New Roman"/>
                        </a:rPr>
                        <a:t>20</a:t>
                      </a:r>
                      <a:endParaRPr lang="en-US" sz="2800" dirty="0">
                        <a:latin typeface="Calibri"/>
                        <a:ea typeface="Times New Roman"/>
                        <a:cs typeface="Times New Roman"/>
                      </a:endParaRPr>
                    </a:p>
                    <a:p>
                      <a:pPr marL="0" marR="0">
                        <a:spcBef>
                          <a:spcPts val="0"/>
                        </a:spcBef>
                        <a:spcAft>
                          <a:spcPts val="0"/>
                        </a:spcAft>
                      </a:pPr>
                      <a:r>
                        <a:rPr lang="en-US" sz="2800" dirty="0" smtClean="0">
                          <a:latin typeface="Times New Roman"/>
                          <a:ea typeface="Calibri"/>
                          <a:cs typeface="Times New Roman"/>
                        </a:rPr>
                        <a:t>16</a:t>
                      </a:r>
                    </a:p>
                    <a:p>
                      <a:pPr marL="0" marR="0">
                        <a:spcBef>
                          <a:spcPts val="0"/>
                        </a:spcBef>
                        <a:spcAft>
                          <a:spcPts val="0"/>
                        </a:spcAft>
                      </a:pP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3588">
                <a:tc>
                  <a:txBody>
                    <a:bodyPr/>
                    <a:lstStyle/>
                    <a:p>
                      <a:pPr marL="0" marR="0">
                        <a:spcBef>
                          <a:spcPts val="0"/>
                        </a:spcBef>
                        <a:spcAft>
                          <a:spcPts val="0"/>
                        </a:spcAft>
                      </a:pPr>
                      <a:r>
                        <a:rPr lang="en-US" sz="2800" dirty="0">
                          <a:latin typeface="Times New Roman"/>
                          <a:ea typeface="Calibri"/>
                          <a:cs typeface="Times New Roman"/>
                        </a:rPr>
                        <a:t>Divide by the smallest value</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u="sng">
                          <a:latin typeface="Times New Roman"/>
                          <a:ea typeface="Calibri"/>
                          <a:cs typeface="Times New Roman"/>
                        </a:rPr>
                        <a:t>1.25</a:t>
                      </a:r>
                      <a:endParaRPr lang="en-US" sz="2800">
                        <a:latin typeface="Calibri"/>
                        <a:ea typeface="Times New Roman"/>
                        <a:cs typeface="Times New Roman"/>
                      </a:endParaRPr>
                    </a:p>
                    <a:p>
                      <a:pPr marL="0" marR="0">
                        <a:spcBef>
                          <a:spcPts val="0"/>
                        </a:spcBef>
                        <a:spcAft>
                          <a:spcPts val="0"/>
                        </a:spcAft>
                      </a:pPr>
                      <a:r>
                        <a:rPr lang="en-US" sz="2800">
                          <a:latin typeface="Times New Roman"/>
                          <a:ea typeface="Calibri"/>
                          <a:cs typeface="Times New Roman"/>
                        </a:rPr>
                        <a:t>1.25</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u="sng" dirty="0">
                          <a:latin typeface="Times New Roman"/>
                          <a:ea typeface="Calibri"/>
                          <a:cs typeface="Times New Roman"/>
                        </a:rPr>
                        <a:t>1.25</a:t>
                      </a:r>
                      <a:endParaRPr lang="en-US" sz="2800" dirty="0">
                        <a:latin typeface="Calibri"/>
                        <a:ea typeface="Times New Roman"/>
                        <a:cs typeface="Times New Roman"/>
                      </a:endParaRPr>
                    </a:p>
                    <a:p>
                      <a:pPr marL="0" marR="0">
                        <a:spcBef>
                          <a:spcPts val="0"/>
                        </a:spcBef>
                        <a:spcAft>
                          <a:spcPts val="0"/>
                        </a:spcAft>
                      </a:pPr>
                      <a:r>
                        <a:rPr lang="en-US" sz="2800" dirty="0" smtClean="0">
                          <a:latin typeface="Times New Roman"/>
                          <a:ea typeface="Calibri"/>
                          <a:cs typeface="Times New Roman"/>
                        </a:rPr>
                        <a:t>1.25</a:t>
                      </a:r>
                    </a:p>
                    <a:p>
                      <a:pPr marL="0" marR="0">
                        <a:spcBef>
                          <a:spcPts val="0"/>
                        </a:spcBef>
                        <a:spcAft>
                          <a:spcPts val="0"/>
                        </a:spcAft>
                      </a:pP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6795">
                <a:tc>
                  <a:txBody>
                    <a:bodyPr/>
                    <a:lstStyle/>
                    <a:p>
                      <a:pPr marL="0" marR="0">
                        <a:spcBef>
                          <a:spcPts val="0"/>
                        </a:spcBef>
                        <a:spcAft>
                          <a:spcPts val="0"/>
                        </a:spcAft>
                      </a:pPr>
                      <a:r>
                        <a:rPr lang="en-US" sz="2800" dirty="0">
                          <a:latin typeface="Times New Roman"/>
                          <a:ea typeface="Calibri"/>
                          <a:cs typeface="Times New Roman"/>
                        </a:rPr>
                        <a:t>Mole ratios</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latin typeface="Times New Roman"/>
                          <a:ea typeface="Calibri"/>
                          <a:cs typeface="Times New Roman"/>
                        </a:rPr>
                        <a:t>1</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smtClean="0">
                          <a:latin typeface="Times New Roman"/>
                          <a:ea typeface="Calibri"/>
                          <a:cs typeface="Times New Roman"/>
                        </a:rPr>
                        <a:t>1</a:t>
                      </a:r>
                    </a:p>
                    <a:p>
                      <a:pPr marL="0" marR="0">
                        <a:spcBef>
                          <a:spcPts val="0"/>
                        </a:spcBef>
                        <a:spcAft>
                          <a:spcPts val="0"/>
                        </a:spcAft>
                      </a:pP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152400" y="6019800"/>
            <a:ext cx="8610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Empirical formula   is </a:t>
            </a:r>
            <a:r>
              <a:rPr kumimoji="0" lang="en-US" sz="2800" b="1" i="0" u="none" strike="noStrike" cap="none" normalizeH="0" baseline="0" dirty="0" err="1" smtClean="0">
                <a:ln>
                  <a:noFill/>
                </a:ln>
                <a:solidFill>
                  <a:srgbClr val="0070C0"/>
                </a:solidFill>
                <a:effectLst/>
                <a:latin typeface="Times New Roman" pitchFamily="18" charset="0"/>
                <a:ea typeface="Calibri" pitchFamily="34" charset="0"/>
                <a:cs typeface="Times New Roman" pitchFamily="18" charset="0"/>
              </a:rPr>
              <a:t>CuO</a:t>
            </a:r>
            <a:endParaRPr kumimoji="0" lang="en-US" sz="2800" b="0" i="0" u="none" strike="noStrike" cap="none" normalizeH="0" baseline="0" dirty="0" smtClean="0">
              <a:ln>
                <a:noFill/>
              </a:ln>
              <a:solidFill>
                <a:srgbClr val="0070C0"/>
              </a:solidFill>
              <a:effectLst/>
              <a:latin typeface="Times New Roman" pitchFamily="18" charset="0"/>
              <a:cs typeface="Times New Roman" pitchFamily="18" charset="0"/>
            </a:endParaRPr>
          </a:p>
        </p:txBody>
      </p:sp>
      <p:sp>
        <p:nvSpPr>
          <p:cNvPr id="6" name="Rectangle 5"/>
          <p:cNvSpPr/>
          <p:nvPr/>
        </p:nvSpPr>
        <p:spPr>
          <a:xfrm>
            <a:off x="0" y="0"/>
            <a:ext cx="9144000" cy="1200329"/>
          </a:xfrm>
          <a:prstGeom prst="rect">
            <a:avLst/>
          </a:prstGeom>
        </p:spPr>
        <p:txBody>
          <a:bodyPr wrap="square">
            <a:spAutoFit/>
          </a:bodyPr>
          <a:lstStyle/>
          <a:p>
            <a:endParaRPr lang="en-US" sz="2400" dirty="0" smtClean="0">
              <a:latin typeface="Times New Roman" pitchFamily="18" charset="0"/>
              <a:cs typeface="Times New Roman" pitchFamily="18" charset="0"/>
            </a:endParaRPr>
          </a:p>
          <a:p>
            <a:r>
              <a:rPr lang="en-US" sz="2400" dirty="0" smtClean="0">
                <a:solidFill>
                  <a:srgbClr val="7030A0"/>
                </a:solidFill>
                <a:latin typeface="Times New Roman" pitchFamily="18" charset="0"/>
                <a:cs typeface="Times New Roman" pitchFamily="18" charset="0"/>
              </a:rPr>
              <a:t>% of Oxygen  =  100% - % of Copper  =&gt;  100- 80   =  </a:t>
            </a:r>
            <a:r>
              <a:rPr lang="en-US" sz="2400" b="1" dirty="0" smtClean="0">
                <a:solidFill>
                  <a:srgbClr val="7030A0"/>
                </a:solidFill>
                <a:latin typeface="Times New Roman" pitchFamily="18" charset="0"/>
                <a:cs typeface="Times New Roman" pitchFamily="18" charset="0"/>
              </a:rPr>
              <a:t>20% </a:t>
            </a:r>
            <a:r>
              <a:rPr lang="en-US" sz="2400" dirty="0" smtClean="0">
                <a:solidFill>
                  <a:srgbClr val="7030A0"/>
                </a:solidFill>
                <a:latin typeface="Times New Roman" pitchFamily="18" charset="0"/>
                <a:cs typeface="Times New Roman" pitchFamily="18" charset="0"/>
              </a:rPr>
              <a:t>of Oxygen</a:t>
            </a:r>
          </a:p>
          <a:p>
            <a:endParaRPr lang="en-US" sz="2400" dirty="0">
              <a:latin typeface="Times New Roman" pitchFamily="18" charset="0"/>
              <a:cs typeface="Times New Roman" pitchFamily="18" charset="0"/>
            </a:endParaRPr>
          </a:p>
        </p:txBody>
      </p:sp>
    </p:spTree>
  </p:cSld>
  <p:clrMapOvr>
    <a:masterClrMapping/>
  </p:clrMapOvr>
  <p:transition spd="slow" advClick="0" advTm="10000">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1981200"/>
          <a:ext cx="8839200" cy="3840480"/>
        </p:xfrm>
        <a:graphic>
          <a:graphicData uri="http://schemas.openxmlformats.org/drawingml/2006/table">
            <a:tbl>
              <a:tblPr/>
              <a:tblGrid>
                <a:gridCol w="5499578"/>
                <a:gridCol w="1827654"/>
                <a:gridCol w="1511968"/>
              </a:tblGrid>
              <a:tr h="313509">
                <a:tc>
                  <a:txBody>
                    <a:bodyPr/>
                    <a:lstStyle/>
                    <a:p>
                      <a:pPr marL="0" marR="0">
                        <a:spcBef>
                          <a:spcPts val="0"/>
                        </a:spcBef>
                        <a:spcAft>
                          <a:spcPts val="0"/>
                        </a:spcAft>
                      </a:pPr>
                      <a:r>
                        <a:rPr lang="en-US" sz="2800" dirty="0">
                          <a:latin typeface="Times New Roman"/>
                          <a:ea typeface="Calibri"/>
                          <a:cs typeface="Times New Roman"/>
                        </a:rPr>
                        <a:t>Element</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Calibri"/>
                          <a:cs typeface="Times New Roman"/>
                        </a:rPr>
                        <a:t>Magnesium</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smtClean="0">
                          <a:latin typeface="Times New Roman"/>
                          <a:ea typeface="Calibri"/>
                          <a:cs typeface="Times New Roman"/>
                        </a:rPr>
                        <a:t>Oxygen</a:t>
                      </a:r>
                    </a:p>
                    <a:p>
                      <a:pPr marL="0" marR="0">
                        <a:spcBef>
                          <a:spcPts val="0"/>
                        </a:spcBef>
                        <a:spcAft>
                          <a:spcPts val="0"/>
                        </a:spcAft>
                      </a:pP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509">
                <a:tc>
                  <a:txBody>
                    <a:bodyPr/>
                    <a:lstStyle/>
                    <a:p>
                      <a:pPr marL="0" marR="0">
                        <a:spcBef>
                          <a:spcPts val="0"/>
                        </a:spcBef>
                        <a:spcAft>
                          <a:spcPts val="0"/>
                        </a:spcAft>
                      </a:pPr>
                      <a:r>
                        <a:rPr lang="en-US" sz="2800" dirty="0">
                          <a:latin typeface="Times New Roman"/>
                          <a:ea typeface="Calibri"/>
                          <a:cs typeface="Times New Roman"/>
                        </a:rPr>
                        <a:t>Symbol</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Calibri"/>
                          <a:cs typeface="Times New Roman"/>
                        </a:rPr>
                        <a:t>Mg</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smtClean="0">
                          <a:latin typeface="Times New Roman"/>
                          <a:ea typeface="Calibri"/>
                          <a:cs typeface="Times New Roman"/>
                        </a:rPr>
                        <a:t>O</a:t>
                      </a:r>
                    </a:p>
                    <a:p>
                      <a:pPr marL="0" marR="0">
                        <a:spcBef>
                          <a:spcPts val="0"/>
                        </a:spcBef>
                        <a:spcAft>
                          <a:spcPts val="0"/>
                        </a:spcAft>
                      </a:pP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7017">
                <a:tc>
                  <a:txBody>
                    <a:bodyPr/>
                    <a:lstStyle/>
                    <a:p>
                      <a:pPr marL="0" marR="0">
                        <a:spcBef>
                          <a:spcPts val="0"/>
                        </a:spcBef>
                        <a:spcAft>
                          <a:spcPts val="0"/>
                        </a:spcAft>
                      </a:pPr>
                      <a:r>
                        <a:rPr lang="en-US" sz="2800" dirty="0">
                          <a:latin typeface="Times New Roman"/>
                          <a:ea typeface="Calibri"/>
                          <a:cs typeface="Times New Roman"/>
                        </a:rPr>
                        <a:t>Moles present =    </a:t>
                      </a:r>
                      <a:r>
                        <a:rPr lang="en-US" sz="2800" u="sng" dirty="0">
                          <a:latin typeface="Times New Roman"/>
                          <a:ea typeface="Calibri"/>
                          <a:cs typeface="Times New Roman"/>
                        </a:rPr>
                        <a:t>% composition</a:t>
                      </a:r>
                      <a:endParaRPr lang="en-US" sz="2800" dirty="0">
                        <a:latin typeface="Calibri"/>
                        <a:ea typeface="Times New Roman"/>
                        <a:cs typeface="Times New Roman"/>
                      </a:endParaRPr>
                    </a:p>
                    <a:p>
                      <a:pPr marL="0" marR="0">
                        <a:spcBef>
                          <a:spcPts val="0"/>
                        </a:spcBef>
                        <a:spcAft>
                          <a:spcPts val="0"/>
                        </a:spcAft>
                      </a:pPr>
                      <a:r>
                        <a:rPr lang="en-US" sz="2800" dirty="0">
                          <a:latin typeface="Times New Roman"/>
                          <a:ea typeface="Calibri"/>
                          <a:cs typeface="Times New Roman"/>
                        </a:rPr>
                        <a:t>                               Molar mass</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Calibri"/>
                          <a:cs typeface="Times New Roman"/>
                        </a:rPr>
                        <a:t> </a:t>
                      </a:r>
                      <a:r>
                        <a:rPr lang="en-US" sz="2800" u="sng">
                          <a:latin typeface="Times New Roman"/>
                          <a:ea typeface="Calibri"/>
                          <a:cs typeface="Times New Roman"/>
                        </a:rPr>
                        <a:t>0.84</a:t>
                      </a:r>
                      <a:endParaRPr lang="en-US" sz="2800">
                        <a:latin typeface="Calibri"/>
                        <a:ea typeface="Times New Roman"/>
                        <a:cs typeface="Times New Roman"/>
                      </a:endParaRPr>
                    </a:p>
                    <a:p>
                      <a:pPr marL="0" marR="0">
                        <a:spcBef>
                          <a:spcPts val="0"/>
                        </a:spcBef>
                        <a:spcAft>
                          <a:spcPts val="0"/>
                        </a:spcAft>
                      </a:pPr>
                      <a:r>
                        <a:rPr lang="en-US" sz="2800">
                          <a:latin typeface="Times New Roman"/>
                          <a:ea typeface="Calibri"/>
                          <a:cs typeface="Times New Roman"/>
                        </a:rPr>
                        <a:t> 24</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u="sng">
                          <a:latin typeface="Times New Roman"/>
                          <a:ea typeface="Calibri"/>
                          <a:cs typeface="Times New Roman"/>
                        </a:rPr>
                        <a:t>0.56</a:t>
                      </a:r>
                      <a:endParaRPr lang="en-US" sz="2800">
                        <a:latin typeface="Calibri"/>
                        <a:ea typeface="Times New Roman"/>
                        <a:cs typeface="Times New Roman"/>
                      </a:endParaRPr>
                    </a:p>
                    <a:p>
                      <a:pPr marL="0" marR="0">
                        <a:spcBef>
                          <a:spcPts val="0"/>
                        </a:spcBef>
                        <a:spcAft>
                          <a:spcPts val="0"/>
                        </a:spcAft>
                      </a:pPr>
                      <a:r>
                        <a:rPr lang="en-US" sz="2800">
                          <a:latin typeface="Times New Roman"/>
                          <a:ea typeface="Calibri"/>
                          <a:cs typeface="Times New Roman"/>
                        </a:rPr>
                        <a:t> 16</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7017">
                <a:tc>
                  <a:txBody>
                    <a:bodyPr/>
                    <a:lstStyle/>
                    <a:p>
                      <a:pPr marL="0" marR="0">
                        <a:spcBef>
                          <a:spcPts val="0"/>
                        </a:spcBef>
                        <a:spcAft>
                          <a:spcPts val="0"/>
                        </a:spcAft>
                      </a:pPr>
                      <a:r>
                        <a:rPr lang="en-US" sz="2800" dirty="0">
                          <a:latin typeface="Times New Roman"/>
                          <a:ea typeface="Calibri"/>
                          <a:cs typeface="Times New Roman"/>
                        </a:rPr>
                        <a:t>Divide by the smallest value</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u="sng">
                          <a:latin typeface="Times New Roman"/>
                          <a:ea typeface="Calibri"/>
                          <a:cs typeface="Times New Roman"/>
                        </a:rPr>
                        <a:t>0.35</a:t>
                      </a:r>
                      <a:endParaRPr lang="en-US" sz="2800">
                        <a:latin typeface="Calibri"/>
                        <a:ea typeface="Times New Roman"/>
                        <a:cs typeface="Times New Roman"/>
                      </a:endParaRPr>
                    </a:p>
                    <a:p>
                      <a:pPr marL="0" marR="0">
                        <a:spcBef>
                          <a:spcPts val="0"/>
                        </a:spcBef>
                        <a:spcAft>
                          <a:spcPts val="0"/>
                        </a:spcAft>
                      </a:pPr>
                      <a:r>
                        <a:rPr lang="en-US" sz="2800">
                          <a:latin typeface="Times New Roman"/>
                          <a:ea typeface="Calibri"/>
                          <a:cs typeface="Times New Roman"/>
                        </a:rPr>
                        <a:t>0.35</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u="sng">
                          <a:latin typeface="Times New Roman"/>
                          <a:ea typeface="Calibri"/>
                          <a:cs typeface="Times New Roman"/>
                        </a:rPr>
                        <a:t>0.35</a:t>
                      </a:r>
                      <a:endParaRPr lang="en-US" sz="2800">
                        <a:latin typeface="Calibri"/>
                        <a:ea typeface="Times New Roman"/>
                        <a:cs typeface="Times New Roman"/>
                      </a:endParaRPr>
                    </a:p>
                    <a:p>
                      <a:pPr marL="0" marR="0">
                        <a:spcBef>
                          <a:spcPts val="0"/>
                        </a:spcBef>
                        <a:spcAft>
                          <a:spcPts val="0"/>
                        </a:spcAft>
                      </a:pPr>
                      <a:r>
                        <a:rPr lang="en-US" sz="2800">
                          <a:latin typeface="Times New Roman"/>
                          <a:ea typeface="Calibri"/>
                          <a:cs typeface="Times New Roman"/>
                        </a:rPr>
                        <a:t>0.35</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509">
                <a:tc>
                  <a:txBody>
                    <a:bodyPr/>
                    <a:lstStyle/>
                    <a:p>
                      <a:pPr marL="0" marR="0">
                        <a:spcBef>
                          <a:spcPts val="0"/>
                        </a:spcBef>
                        <a:spcAft>
                          <a:spcPts val="0"/>
                        </a:spcAft>
                      </a:pPr>
                      <a:r>
                        <a:rPr lang="en-US" sz="2800" dirty="0">
                          <a:latin typeface="Times New Roman"/>
                          <a:ea typeface="Calibri"/>
                          <a:cs typeface="Times New Roman"/>
                        </a:rPr>
                        <a:t>Mole ratios</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latin typeface="Times New Roman"/>
                          <a:ea typeface="Calibri"/>
                          <a:cs typeface="Times New Roman"/>
                        </a:rPr>
                        <a:t>1</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latin typeface="Times New Roman"/>
                          <a:ea typeface="Calibri"/>
                          <a:cs typeface="Times New Roman"/>
                        </a:rPr>
                        <a:t>1</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4033" name="Rectangle 1"/>
          <p:cNvSpPr>
            <a:spLocks noChangeArrowheads="1"/>
          </p:cNvSpPr>
          <p:nvPr/>
        </p:nvSpPr>
        <p:spPr bwMode="auto">
          <a:xfrm>
            <a:off x="152400" y="152400"/>
            <a:ext cx="89916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(b)1.60g of an oxide of Magnesium contain 0.84g by mass of Magnesium. Determine its empirical formula</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(Mg = 24.0, 16.0)</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Mass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of Oxygen  =  1.60  –  0.84  =&gt;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0.56 g</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of Oxygen</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Rectangle 5"/>
          <p:cNvSpPr/>
          <p:nvPr/>
        </p:nvSpPr>
        <p:spPr>
          <a:xfrm>
            <a:off x="457200" y="6019800"/>
            <a:ext cx="4309193" cy="523220"/>
          </a:xfrm>
          <a:prstGeom prst="rect">
            <a:avLst/>
          </a:prstGeom>
        </p:spPr>
        <p:txBody>
          <a:bodyPr wrap="none">
            <a:spAutoFit/>
          </a:bodyPr>
          <a:lstStyle/>
          <a:p>
            <a:r>
              <a:rPr lang="en-US" sz="2800" dirty="0" smtClean="0">
                <a:solidFill>
                  <a:srgbClr val="00B0F0"/>
                </a:solidFill>
                <a:latin typeface="Times New Roman" pitchFamily="18" charset="0"/>
                <a:ea typeface="Calibri" pitchFamily="34" charset="0"/>
                <a:cs typeface="Times New Roman" pitchFamily="18" charset="0"/>
              </a:rPr>
              <a:t>Empirical formula  is </a:t>
            </a:r>
            <a:r>
              <a:rPr lang="en-US" sz="2800" b="1" dirty="0" err="1" smtClean="0">
                <a:solidFill>
                  <a:srgbClr val="00B0F0"/>
                </a:solidFill>
                <a:latin typeface="Times New Roman" pitchFamily="18" charset="0"/>
                <a:ea typeface="Calibri" pitchFamily="34" charset="0"/>
                <a:cs typeface="Times New Roman" pitchFamily="18" charset="0"/>
              </a:rPr>
              <a:t>MgO</a:t>
            </a:r>
            <a:r>
              <a:rPr lang="en-US" sz="2800" dirty="0" smtClean="0">
                <a:solidFill>
                  <a:srgbClr val="00B0F0"/>
                </a:solidFill>
                <a:latin typeface="Times New Roman" pitchFamily="18" charset="0"/>
                <a:cs typeface="Times New Roman" pitchFamily="18" charset="0"/>
              </a:rPr>
              <a:t> </a:t>
            </a:r>
            <a:endParaRPr lang="en-US" sz="2800" dirty="0">
              <a:solidFill>
                <a:srgbClr val="00B0F0"/>
              </a:solidFill>
            </a:endParaRPr>
          </a:p>
        </p:txBody>
      </p:sp>
    </p:spTree>
  </p:cSld>
  <p:clrMapOvr>
    <a:masterClrMapping/>
  </p:clrMapOvr>
  <p:transition spd="slow" advClick="0" advTm="10000">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mass of one mole of a substance is called</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molar mass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457200" algn="l" defTabSz="914400" rtl="0" eaLnBrk="1" fontAlgn="base" latinLnBrk="0" hangingPunct="1">
              <a:lnSpc>
                <a:spcPct val="100000"/>
              </a:lnSpc>
              <a:spcBef>
                <a:spcPct val="0"/>
              </a:spcBef>
              <a:spcAft>
                <a:spcPct val="0"/>
              </a:spcAft>
              <a:buClrTx/>
              <a:buSzTx/>
              <a:buFontTx/>
              <a:buNone/>
              <a:tabLst/>
            </a:pPr>
            <a:endParaRPr lang="en-US" sz="2800" dirty="0" smtClean="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molar mass of:</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an </a:t>
            </a:r>
            <a:r>
              <a:rPr kumimoji="0" lang="en-US" sz="2800" b="1" i="0" u="sng"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element</a:t>
            </a:r>
            <a:r>
              <a:rPr kumimoji="0" lang="en-US" sz="28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has mass equal to </a:t>
            </a:r>
            <a:r>
              <a:rPr kumimoji="0" lang="en-US" sz="2800" b="0" i="0" u="sng"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relative </a:t>
            </a:r>
            <a:r>
              <a:rPr kumimoji="0" lang="en-US" sz="2800" b="1" i="0" u="sng"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atomic</a:t>
            </a:r>
            <a:r>
              <a:rPr kumimoji="0" lang="en-US" sz="2800" b="0" i="0" u="sng"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mass</a:t>
            </a:r>
            <a:r>
              <a:rPr kumimoji="0" lang="en-US" sz="28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/RAM(in grams)of the element e.g.</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Molar mass of carbon(</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relative atomic mass  =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12.0</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6.023 x10 </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23</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particles  of carbon  = 1 mole  =12.0 g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Molar mass of sodium(</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Na</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relative atomic mass =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23.0</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6.023 x10 </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23</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particles  of sodium  = 1 mole  =23.0 g</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Molar mass of Iron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Fe</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relative atomic mass  =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56.0</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6.023 x10 </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23</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particles  of iron  = 1 mole  =56.0 g</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ransition spd="slow" advClick="0" advTm="10000">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1025">
                                            <p:txEl>
                                              <p:pRg st="0" end="0"/>
                                            </p:txEl>
                                          </p:spTgt>
                                        </p:tgtEl>
                                        <p:attrNameLst>
                                          <p:attrName>style.visibility</p:attrName>
                                        </p:attrNameLst>
                                      </p:cBhvr>
                                      <p:to>
                                        <p:strVal val="visible"/>
                                      </p:to>
                                    </p:set>
                                    <p:anim calcmode="discrete" valueType="clr">
                                      <p:cBhvr override="childStyle">
                                        <p:cTn id="7" dur="500"/>
                                        <p:tgtEl>
                                          <p:spTgt spid="102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1025">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1025">
                                            <p:txEl>
                                              <p:pRg st="0" end="0"/>
                                            </p:txEl>
                                          </p:spTgt>
                                        </p:tgtEl>
                                        <p:attrNameLst>
                                          <p:attrName>fill.type</p:attrName>
                                        </p:attrNameLst>
                                      </p:cBhvr>
                                      <p:to>
                                        <p:strVal val="solid"/>
                                      </p:to>
                                    </p:set>
                                  </p:childTnLst>
                                </p:cTn>
                              </p:par>
                            </p:childTnLst>
                          </p:cTn>
                        </p:par>
                        <p:par>
                          <p:cTn id="10" fill="hold">
                            <p:stCondLst>
                              <p:cond delay="1175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1025">
                                            <p:txEl>
                                              <p:pRg st="2" end="2"/>
                                            </p:txEl>
                                          </p:spTgt>
                                        </p:tgtEl>
                                        <p:attrNameLst>
                                          <p:attrName>style.visibility</p:attrName>
                                        </p:attrNameLst>
                                      </p:cBhvr>
                                      <p:to>
                                        <p:strVal val="visible"/>
                                      </p:to>
                                    </p:set>
                                    <p:anim calcmode="discrete" valueType="clr">
                                      <p:cBhvr override="childStyle">
                                        <p:cTn id="13" dur="500"/>
                                        <p:tgtEl>
                                          <p:spTgt spid="102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500"/>
                                        <p:tgtEl>
                                          <p:spTgt spid="1025">
                                            <p:txEl>
                                              <p:pRg st="2" end="2"/>
                                            </p:txEl>
                                          </p:spTgt>
                                        </p:tgtEl>
                                        <p:attrNameLst>
                                          <p:attrName>fillcolor</p:attrName>
                                        </p:attrNameLst>
                                      </p:cBhvr>
                                      <p:tavLst>
                                        <p:tav tm="0">
                                          <p:val>
                                            <p:clrVal>
                                              <a:schemeClr val="accent2"/>
                                            </p:clrVal>
                                          </p:val>
                                        </p:tav>
                                        <p:tav tm="50000">
                                          <p:val>
                                            <p:clrVal>
                                              <a:schemeClr val="hlink"/>
                                            </p:clrVal>
                                          </p:val>
                                        </p:tav>
                                      </p:tavLst>
                                    </p:anim>
                                    <p:set>
                                      <p:cBhvr>
                                        <p:cTn id="15" dur="500"/>
                                        <p:tgtEl>
                                          <p:spTgt spid="1025">
                                            <p:txEl>
                                              <p:pRg st="2" end="2"/>
                                            </p:txEl>
                                          </p:spTgt>
                                        </p:tgtEl>
                                        <p:attrNameLst>
                                          <p:attrName>fill.type</p:attrName>
                                        </p:attrNameLst>
                                      </p:cBhvr>
                                      <p:to>
                                        <p:strVal val="solid"/>
                                      </p:to>
                                    </p:set>
                                  </p:childTnLst>
                                </p:cTn>
                              </p:par>
                            </p:childTnLst>
                          </p:cTn>
                        </p:par>
                        <p:par>
                          <p:cTn id="16" fill="hold">
                            <p:stCondLst>
                              <p:cond delay="15750"/>
                            </p:stCondLst>
                            <p:childTnLst>
                              <p:par>
                                <p:cTn id="17" presetID="27" presetClass="entr" presetSubtype="0" fill="hold" nodeType="afterEffect">
                                  <p:stCondLst>
                                    <p:cond delay="0"/>
                                  </p:stCondLst>
                                  <p:iterate type="lt">
                                    <p:tmPct val="50000"/>
                                  </p:iterate>
                                  <p:childTnLst>
                                    <p:set>
                                      <p:cBhvr>
                                        <p:cTn id="18" dur="1" fill="hold">
                                          <p:stCondLst>
                                            <p:cond delay="0"/>
                                          </p:stCondLst>
                                        </p:cTn>
                                        <p:tgtEl>
                                          <p:spTgt spid="1025">
                                            <p:txEl>
                                              <p:pRg st="3" end="3"/>
                                            </p:txEl>
                                          </p:spTgt>
                                        </p:tgtEl>
                                        <p:attrNameLst>
                                          <p:attrName>style.visibility</p:attrName>
                                        </p:attrNameLst>
                                      </p:cBhvr>
                                      <p:to>
                                        <p:strVal val="visible"/>
                                      </p:to>
                                    </p:set>
                                    <p:anim calcmode="discrete" valueType="clr">
                                      <p:cBhvr override="childStyle">
                                        <p:cTn id="19" dur="500"/>
                                        <p:tgtEl>
                                          <p:spTgt spid="1025">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500"/>
                                        <p:tgtEl>
                                          <p:spTgt spid="1025">
                                            <p:txEl>
                                              <p:pRg st="3" end="3"/>
                                            </p:txEl>
                                          </p:spTgt>
                                        </p:tgtEl>
                                        <p:attrNameLst>
                                          <p:attrName>fillcolor</p:attrName>
                                        </p:attrNameLst>
                                      </p:cBhvr>
                                      <p:tavLst>
                                        <p:tav tm="0">
                                          <p:val>
                                            <p:clrVal>
                                              <a:schemeClr val="accent2"/>
                                            </p:clrVal>
                                          </p:val>
                                        </p:tav>
                                        <p:tav tm="50000">
                                          <p:val>
                                            <p:clrVal>
                                              <a:schemeClr val="hlink"/>
                                            </p:clrVal>
                                          </p:val>
                                        </p:tav>
                                      </p:tavLst>
                                    </p:anim>
                                    <p:set>
                                      <p:cBhvr>
                                        <p:cTn id="21" dur="500"/>
                                        <p:tgtEl>
                                          <p:spTgt spid="1025">
                                            <p:txEl>
                                              <p:pRg st="3" end="3"/>
                                            </p:txEl>
                                          </p:spTgt>
                                        </p:tgtEl>
                                        <p:attrNameLst>
                                          <p:attrName>fill.type</p:attrName>
                                        </p:attrNameLst>
                                      </p:cBhvr>
                                      <p:to>
                                        <p:strVal val="solid"/>
                                      </p:to>
                                    </p:set>
                                  </p:childTnLst>
                                </p:cTn>
                              </p:par>
                            </p:childTnLst>
                          </p:cTn>
                        </p:par>
                        <p:par>
                          <p:cTn id="22" fill="hold">
                            <p:stCondLst>
                              <p:cond delay="34250"/>
                            </p:stCondLst>
                            <p:childTnLst>
                              <p:par>
                                <p:cTn id="23" presetID="4" presetClass="entr" presetSubtype="32" fill="hold" nodeType="afterEffect">
                                  <p:stCondLst>
                                    <p:cond delay="0"/>
                                  </p:stCondLst>
                                  <p:childTnLst>
                                    <p:set>
                                      <p:cBhvr>
                                        <p:cTn id="24" dur="1" fill="hold">
                                          <p:stCondLst>
                                            <p:cond delay="0"/>
                                          </p:stCondLst>
                                        </p:cTn>
                                        <p:tgtEl>
                                          <p:spTgt spid="1025">
                                            <p:txEl>
                                              <p:pRg st="5" end="5"/>
                                            </p:txEl>
                                          </p:spTgt>
                                        </p:tgtEl>
                                        <p:attrNameLst>
                                          <p:attrName>style.visibility</p:attrName>
                                        </p:attrNameLst>
                                      </p:cBhvr>
                                      <p:to>
                                        <p:strVal val="visible"/>
                                      </p:to>
                                    </p:set>
                                    <p:animEffect transition="in" filter="box(out)">
                                      <p:cBhvr>
                                        <p:cTn id="25" dur="2000"/>
                                        <p:tgtEl>
                                          <p:spTgt spid="1025">
                                            <p:txEl>
                                              <p:pRg st="5" end="5"/>
                                            </p:txEl>
                                          </p:spTgt>
                                        </p:tgtEl>
                                      </p:cBhvr>
                                    </p:animEffect>
                                  </p:childTnLst>
                                </p:cTn>
                              </p:par>
                            </p:childTnLst>
                          </p:cTn>
                        </p:par>
                        <p:par>
                          <p:cTn id="26" fill="hold">
                            <p:stCondLst>
                              <p:cond delay="36250"/>
                            </p:stCondLst>
                            <p:childTnLst>
                              <p:par>
                                <p:cTn id="27" presetID="4" presetClass="entr" presetSubtype="32" fill="hold" nodeType="afterEffect">
                                  <p:stCondLst>
                                    <p:cond delay="0"/>
                                  </p:stCondLst>
                                  <p:childTnLst>
                                    <p:set>
                                      <p:cBhvr>
                                        <p:cTn id="28" dur="1" fill="hold">
                                          <p:stCondLst>
                                            <p:cond delay="0"/>
                                          </p:stCondLst>
                                        </p:cTn>
                                        <p:tgtEl>
                                          <p:spTgt spid="1025">
                                            <p:txEl>
                                              <p:pRg st="6" end="6"/>
                                            </p:txEl>
                                          </p:spTgt>
                                        </p:tgtEl>
                                        <p:attrNameLst>
                                          <p:attrName>style.visibility</p:attrName>
                                        </p:attrNameLst>
                                      </p:cBhvr>
                                      <p:to>
                                        <p:strVal val="visible"/>
                                      </p:to>
                                    </p:set>
                                    <p:animEffect transition="in" filter="box(out)">
                                      <p:cBhvr>
                                        <p:cTn id="29" dur="2000"/>
                                        <p:tgtEl>
                                          <p:spTgt spid="1025">
                                            <p:txEl>
                                              <p:pRg st="6" end="6"/>
                                            </p:txEl>
                                          </p:spTgt>
                                        </p:tgtEl>
                                      </p:cBhvr>
                                    </p:animEffect>
                                  </p:childTnLst>
                                </p:cTn>
                              </p:par>
                            </p:childTnLst>
                          </p:cTn>
                        </p:par>
                        <p:par>
                          <p:cTn id="30" fill="hold">
                            <p:stCondLst>
                              <p:cond delay="38250"/>
                            </p:stCondLst>
                            <p:childTnLst>
                              <p:par>
                                <p:cTn id="31" presetID="4" presetClass="entr" presetSubtype="32" fill="hold" nodeType="afterEffect">
                                  <p:stCondLst>
                                    <p:cond delay="0"/>
                                  </p:stCondLst>
                                  <p:childTnLst>
                                    <p:set>
                                      <p:cBhvr>
                                        <p:cTn id="32" dur="1" fill="hold">
                                          <p:stCondLst>
                                            <p:cond delay="0"/>
                                          </p:stCondLst>
                                        </p:cTn>
                                        <p:tgtEl>
                                          <p:spTgt spid="1025">
                                            <p:txEl>
                                              <p:pRg st="7" end="7"/>
                                            </p:txEl>
                                          </p:spTgt>
                                        </p:tgtEl>
                                        <p:attrNameLst>
                                          <p:attrName>style.visibility</p:attrName>
                                        </p:attrNameLst>
                                      </p:cBhvr>
                                      <p:to>
                                        <p:strVal val="visible"/>
                                      </p:to>
                                    </p:set>
                                    <p:animEffect transition="in" filter="box(out)">
                                      <p:cBhvr>
                                        <p:cTn id="33" dur="2000"/>
                                        <p:tgtEl>
                                          <p:spTgt spid="1025">
                                            <p:txEl>
                                              <p:pRg st="7" end="7"/>
                                            </p:txEl>
                                          </p:spTgt>
                                        </p:tgtEl>
                                      </p:cBhvr>
                                    </p:animEffect>
                                  </p:childTnLst>
                                </p:cTn>
                              </p:par>
                            </p:childTnLst>
                          </p:cTn>
                        </p:par>
                        <p:par>
                          <p:cTn id="34" fill="hold">
                            <p:stCondLst>
                              <p:cond delay="40250"/>
                            </p:stCondLst>
                            <p:childTnLst>
                              <p:par>
                                <p:cTn id="35" presetID="4" presetClass="entr" presetSubtype="32" fill="hold" nodeType="afterEffect">
                                  <p:stCondLst>
                                    <p:cond delay="0"/>
                                  </p:stCondLst>
                                  <p:childTnLst>
                                    <p:set>
                                      <p:cBhvr>
                                        <p:cTn id="36" dur="1" fill="hold">
                                          <p:stCondLst>
                                            <p:cond delay="0"/>
                                          </p:stCondLst>
                                        </p:cTn>
                                        <p:tgtEl>
                                          <p:spTgt spid="1025">
                                            <p:txEl>
                                              <p:pRg st="8" end="8"/>
                                            </p:txEl>
                                          </p:spTgt>
                                        </p:tgtEl>
                                        <p:attrNameLst>
                                          <p:attrName>style.visibility</p:attrName>
                                        </p:attrNameLst>
                                      </p:cBhvr>
                                      <p:to>
                                        <p:strVal val="visible"/>
                                      </p:to>
                                    </p:set>
                                    <p:animEffect transition="in" filter="box(out)">
                                      <p:cBhvr>
                                        <p:cTn id="37" dur="2000"/>
                                        <p:tgtEl>
                                          <p:spTgt spid="1025">
                                            <p:txEl>
                                              <p:pRg st="8" end="8"/>
                                            </p:txEl>
                                          </p:spTgt>
                                        </p:tgtEl>
                                      </p:cBhvr>
                                    </p:animEffect>
                                  </p:childTnLst>
                                </p:cTn>
                              </p:par>
                            </p:childTnLst>
                          </p:cTn>
                        </p:par>
                        <p:par>
                          <p:cTn id="38" fill="hold">
                            <p:stCondLst>
                              <p:cond delay="42250"/>
                            </p:stCondLst>
                            <p:childTnLst>
                              <p:par>
                                <p:cTn id="39" presetID="4" presetClass="entr" presetSubtype="32" fill="hold" nodeType="afterEffect">
                                  <p:stCondLst>
                                    <p:cond delay="0"/>
                                  </p:stCondLst>
                                  <p:childTnLst>
                                    <p:set>
                                      <p:cBhvr>
                                        <p:cTn id="40" dur="1" fill="hold">
                                          <p:stCondLst>
                                            <p:cond delay="0"/>
                                          </p:stCondLst>
                                        </p:cTn>
                                        <p:tgtEl>
                                          <p:spTgt spid="1025">
                                            <p:txEl>
                                              <p:pRg st="9" end="9"/>
                                            </p:txEl>
                                          </p:spTgt>
                                        </p:tgtEl>
                                        <p:attrNameLst>
                                          <p:attrName>style.visibility</p:attrName>
                                        </p:attrNameLst>
                                      </p:cBhvr>
                                      <p:to>
                                        <p:strVal val="visible"/>
                                      </p:to>
                                    </p:set>
                                    <p:animEffect transition="in" filter="box(out)">
                                      <p:cBhvr>
                                        <p:cTn id="41" dur="2000"/>
                                        <p:tgtEl>
                                          <p:spTgt spid="1025">
                                            <p:txEl>
                                              <p:pRg st="9" end="9"/>
                                            </p:txEl>
                                          </p:spTgt>
                                        </p:tgtEl>
                                      </p:cBhvr>
                                    </p:animEffect>
                                  </p:childTnLst>
                                </p:cTn>
                              </p:par>
                            </p:childTnLst>
                          </p:cTn>
                        </p:par>
                        <p:par>
                          <p:cTn id="42" fill="hold">
                            <p:stCondLst>
                              <p:cond delay="44250"/>
                            </p:stCondLst>
                            <p:childTnLst>
                              <p:par>
                                <p:cTn id="43" presetID="4" presetClass="entr" presetSubtype="32" fill="hold" nodeType="afterEffect">
                                  <p:stCondLst>
                                    <p:cond delay="0"/>
                                  </p:stCondLst>
                                  <p:childTnLst>
                                    <p:set>
                                      <p:cBhvr>
                                        <p:cTn id="44" dur="1" fill="hold">
                                          <p:stCondLst>
                                            <p:cond delay="0"/>
                                          </p:stCondLst>
                                        </p:cTn>
                                        <p:tgtEl>
                                          <p:spTgt spid="1025">
                                            <p:txEl>
                                              <p:pRg st="11" end="11"/>
                                            </p:txEl>
                                          </p:spTgt>
                                        </p:tgtEl>
                                        <p:attrNameLst>
                                          <p:attrName>style.visibility</p:attrName>
                                        </p:attrNameLst>
                                      </p:cBhvr>
                                      <p:to>
                                        <p:strVal val="visible"/>
                                      </p:to>
                                    </p:set>
                                    <p:animEffect transition="in" filter="box(out)">
                                      <p:cBhvr>
                                        <p:cTn id="45" dur="2000"/>
                                        <p:tgtEl>
                                          <p:spTgt spid="1025">
                                            <p:txEl>
                                              <p:pRg st="11" end="11"/>
                                            </p:txEl>
                                          </p:spTgt>
                                        </p:tgtEl>
                                      </p:cBhvr>
                                    </p:animEffect>
                                  </p:childTnLst>
                                </p:cTn>
                              </p:par>
                            </p:childTnLst>
                          </p:cTn>
                        </p:par>
                        <p:par>
                          <p:cTn id="46" fill="hold">
                            <p:stCondLst>
                              <p:cond delay="46250"/>
                            </p:stCondLst>
                            <p:childTnLst>
                              <p:par>
                                <p:cTn id="47" presetID="4" presetClass="entr" presetSubtype="32" fill="hold" nodeType="afterEffect">
                                  <p:stCondLst>
                                    <p:cond delay="0"/>
                                  </p:stCondLst>
                                  <p:childTnLst>
                                    <p:set>
                                      <p:cBhvr>
                                        <p:cTn id="48" dur="1" fill="hold">
                                          <p:stCondLst>
                                            <p:cond delay="0"/>
                                          </p:stCondLst>
                                        </p:cTn>
                                        <p:tgtEl>
                                          <p:spTgt spid="1025">
                                            <p:txEl>
                                              <p:pRg st="12" end="12"/>
                                            </p:txEl>
                                          </p:spTgt>
                                        </p:tgtEl>
                                        <p:attrNameLst>
                                          <p:attrName>style.visibility</p:attrName>
                                        </p:attrNameLst>
                                      </p:cBhvr>
                                      <p:to>
                                        <p:strVal val="visible"/>
                                      </p:to>
                                    </p:set>
                                    <p:animEffect transition="in" filter="box(out)">
                                      <p:cBhvr>
                                        <p:cTn id="49" dur="2000"/>
                                        <p:tgtEl>
                                          <p:spTgt spid="102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399" y="1752601"/>
          <a:ext cx="8686799" cy="3916679"/>
        </p:xfrm>
        <a:graphic>
          <a:graphicData uri="http://schemas.openxmlformats.org/drawingml/2006/table">
            <a:tbl>
              <a:tblPr/>
              <a:tblGrid>
                <a:gridCol w="5316920"/>
                <a:gridCol w="1647497"/>
                <a:gridCol w="1722382"/>
              </a:tblGrid>
              <a:tr h="870373">
                <a:tc>
                  <a:txBody>
                    <a:bodyPr/>
                    <a:lstStyle/>
                    <a:p>
                      <a:pPr marL="0" marR="0">
                        <a:spcBef>
                          <a:spcPts val="0"/>
                        </a:spcBef>
                        <a:spcAft>
                          <a:spcPts val="0"/>
                        </a:spcAft>
                      </a:pPr>
                      <a:r>
                        <a:rPr lang="en-US" sz="2800" dirty="0">
                          <a:latin typeface="Times New Roman"/>
                          <a:ea typeface="Calibri"/>
                          <a:cs typeface="Times New Roman"/>
                        </a:rPr>
                        <a:t>Element</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Calibri"/>
                          <a:cs typeface="Times New Roman"/>
                        </a:rPr>
                        <a:t>Silicon</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smtClean="0">
                          <a:latin typeface="Times New Roman"/>
                          <a:ea typeface="Calibri"/>
                          <a:cs typeface="Times New Roman"/>
                        </a:rPr>
                        <a:t>Oxygen</a:t>
                      </a:r>
                    </a:p>
                    <a:p>
                      <a:pPr marL="0" marR="0">
                        <a:spcBef>
                          <a:spcPts val="0"/>
                        </a:spcBef>
                        <a:spcAft>
                          <a:spcPts val="0"/>
                        </a:spcAft>
                      </a:pP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0373">
                <a:tc>
                  <a:txBody>
                    <a:bodyPr/>
                    <a:lstStyle/>
                    <a:p>
                      <a:pPr marL="0" marR="0">
                        <a:spcBef>
                          <a:spcPts val="0"/>
                        </a:spcBef>
                        <a:spcAft>
                          <a:spcPts val="0"/>
                        </a:spcAft>
                      </a:pPr>
                      <a:r>
                        <a:rPr lang="en-US" sz="2800" dirty="0">
                          <a:latin typeface="Times New Roman"/>
                          <a:ea typeface="Calibri"/>
                          <a:cs typeface="Times New Roman"/>
                        </a:rPr>
                        <a:t>Symbol</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Calibri"/>
                          <a:cs typeface="Times New Roman"/>
                        </a:rPr>
                        <a:t>Si</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smtClean="0">
                          <a:latin typeface="Times New Roman"/>
                          <a:ea typeface="Calibri"/>
                          <a:cs typeface="Times New Roman"/>
                        </a:rPr>
                        <a:t>O</a:t>
                      </a:r>
                    </a:p>
                    <a:p>
                      <a:pPr marL="0" marR="0">
                        <a:spcBef>
                          <a:spcPts val="0"/>
                        </a:spcBef>
                        <a:spcAft>
                          <a:spcPts val="0"/>
                        </a:spcAft>
                      </a:pP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0373">
                <a:tc>
                  <a:txBody>
                    <a:bodyPr/>
                    <a:lstStyle/>
                    <a:p>
                      <a:pPr marL="0" marR="0">
                        <a:spcBef>
                          <a:spcPts val="0"/>
                        </a:spcBef>
                        <a:spcAft>
                          <a:spcPts val="0"/>
                        </a:spcAft>
                      </a:pPr>
                      <a:r>
                        <a:rPr lang="en-US" sz="2800" dirty="0">
                          <a:latin typeface="Times New Roman"/>
                          <a:ea typeface="Calibri"/>
                          <a:cs typeface="Times New Roman"/>
                        </a:rPr>
                        <a:t>Moles present =    </a:t>
                      </a:r>
                      <a:r>
                        <a:rPr lang="en-US" sz="2800" u="sng" dirty="0">
                          <a:latin typeface="Times New Roman"/>
                          <a:ea typeface="Calibri"/>
                          <a:cs typeface="Times New Roman"/>
                        </a:rPr>
                        <a:t>% composition</a:t>
                      </a:r>
                      <a:endParaRPr lang="en-US" sz="2800" dirty="0">
                        <a:latin typeface="Calibri"/>
                        <a:ea typeface="Times New Roman"/>
                        <a:cs typeface="Times New Roman"/>
                      </a:endParaRPr>
                    </a:p>
                    <a:p>
                      <a:pPr marL="0" marR="0">
                        <a:spcBef>
                          <a:spcPts val="0"/>
                        </a:spcBef>
                        <a:spcAft>
                          <a:spcPts val="0"/>
                        </a:spcAft>
                      </a:pPr>
                      <a:r>
                        <a:rPr lang="en-US" sz="2800" dirty="0">
                          <a:latin typeface="Times New Roman"/>
                          <a:ea typeface="Calibri"/>
                          <a:cs typeface="Times New Roman"/>
                        </a:rPr>
                        <a:t>            </a:t>
                      </a:r>
                      <a:r>
                        <a:rPr lang="en-US" sz="2800" dirty="0" smtClean="0">
                          <a:latin typeface="Times New Roman"/>
                          <a:ea typeface="Calibri"/>
                          <a:cs typeface="Times New Roman"/>
                        </a:rPr>
                        <a:t>                    Molar </a:t>
                      </a:r>
                      <a:r>
                        <a:rPr lang="en-US" sz="2800" dirty="0">
                          <a:latin typeface="Times New Roman"/>
                          <a:ea typeface="Calibri"/>
                          <a:cs typeface="Times New Roman"/>
                        </a:rPr>
                        <a:t>mass</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Calibri"/>
                          <a:cs typeface="Times New Roman"/>
                        </a:rPr>
                        <a:t> </a:t>
                      </a:r>
                      <a:r>
                        <a:rPr lang="en-US" sz="2800" u="sng">
                          <a:latin typeface="Times New Roman"/>
                          <a:ea typeface="Calibri"/>
                          <a:cs typeface="Times New Roman"/>
                        </a:rPr>
                        <a:t>47</a:t>
                      </a:r>
                      <a:endParaRPr lang="en-US" sz="2800">
                        <a:latin typeface="Calibri"/>
                        <a:ea typeface="Times New Roman"/>
                        <a:cs typeface="Times New Roman"/>
                      </a:endParaRPr>
                    </a:p>
                    <a:p>
                      <a:pPr marL="0" marR="0">
                        <a:spcBef>
                          <a:spcPts val="0"/>
                        </a:spcBef>
                        <a:spcAft>
                          <a:spcPts val="0"/>
                        </a:spcAft>
                      </a:pPr>
                      <a:r>
                        <a:rPr lang="en-US" sz="2800">
                          <a:latin typeface="Times New Roman"/>
                          <a:ea typeface="Calibri"/>
                          <a:cs typeface="Times New Roman"/>
                        </a:rPr>
                        <a:t> 28</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u="sng">
                          <a:latin typeface="Times New Roman"/>
                          <a:ea typeface="Calibri"/>
                          <a:cs typeface="Times New Roman"/>
                        </a:rPr>
                        <a:t>53</a:t>
                      </a:r>
                      <a:endParaRPr lang="en-US" sz="2800">
                        <a:latin typeface="Calibri"/>
                        <a:ea typeface="Times New Roman"/>
                        <a:cs typeface="Times New Roman"/>
                      </a:endParaRPr>
                    </a:p>
                    <a:p>
                      <a:pPr marL="0" marR="0">
                        <a:spcBef>
                          <a:spcPts val="0"/>
                        </a:spcBef>
                        <a:spcAft>
                          <a:spcPts val="0"/>
                        </a:spcAft>
                      </a:pPr>
                      <a:r>
                        <a:rPr lang="en-US" sz="2800">
                          <a:latin typeface="Times New Roman"/>
                          <a:ea typeface="Calibri"/>
                          <a:cs typeface="Times New Roman"/>
                        </a:rPr>
                        <a:t> 16</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0373">
                <a:tc>
                  <a:txBody>
                    <a:bodyPr/>
                    <a:lstStyle/>
                    <a:p>
                      <a:pPr marL="0" marR="0">
                        <a:spcBef>
                          <a:spcPts val="0"/>
                        </a:spcBef>
                        <a:spcAft>
                          <a:spcPts val="0"/>
                        </a:spcAft>
                      </a:pPr>
                      <a:r>
                        <a:rPr lang="en-US" sz="2800" dirty="0">
                          <a:latin typeface="Times New Roman"/>
                          <a:ea typeface="Calibri"/>
                          <a:cs typeface="Times New Roman"/>
                        </a:rPr>
                        <a:t>Divide by the smallest value</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u="sng">
                          <a:latin typeface="Times New Roman"/>
                          <a:ea typeface="Calibri"/>
                          <a:cs typeface="Times New Roman"/>
                        </a:rPr>
                        <a:t>1.68</a:t>
                      </a:r>
                      <a:endParaRPr lang="en-US" sz="2800">
                        <a:latin typeface="Calibri"/>
                        <a:ea typeface="Times New Roman"/>
                        <a:cs typeface="Times New Roman"/>
                      </a:endParaRPr>
                    </a:p>
                    <a:p>
                      <a:pPr marL="0" marR="0">
                        <a:spcBef>
                          <a:spcPts val="0"/>
                        </a:spcBef>
                        <a:spcAft>
                          <a:spcPts val="0"/>
                        </a:spcAft>
                      </a:pPr>
                      <a:r>
                        <a:rPr lang="en-US" sz="2800">
                          <a:latin typeface="Times New Roman"/>
                          <a:ea typeface="Calibri"/>
                          <a:cs typeface="Times New Roman"/>
                        </a:rPr>
                        <a:t>1.68</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u="sng">
                          <a:latin typeface="Times New Roman"/>
                          <a:ea typeface="Calibri"/>
                          <a:cs typeface="Times New Roman"/>
                        </a:rPr>
                        <a:t>3.31</a:t>
                      </a:r>
                      <a:endParaRPr lang="en-US" sz="2800">
                        <a:latin typeface="Calibri"/>
                        <a:ea typeface="Times New Roman"/>
                        <a:cs typeface="Times New Roman"/>
                      </a:endParaRPr>
                    </a:p>
                    <a:p>
                      <a:pPr marL="0" marR="0">
                        <a:spcBef>
                          <a:spcPts val="0"/>
                        </a:spcBef>
                        <a:spcAft>
                          <a:spcPts val="0"/>
                        </a:spcAft>
                      </a:pPr>
                      <a:r>
                        <a:rPr lang="en-US" sz="2800">
                          <a:latin typeface="Times New Roman"/>
                          <a:ea typeface="Calibri"/>
                          <a:cs typeface="Times New Roman"/>
                        </a:rPr>
                        <a:t>1.68</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187">
                <a:tc>
                  <a:txBody>
                    <a:bodyPr/>
                    <a:lstStyle/>
                    <a:p>
                      <a:pPr marL="0" marR="0">
                        <a:spcBef>
                          <a:spcPts val="0"/>
                        </a:spcBef>
                        <a:spcAft>
                          <a:spcPts val="0"/>
                        </a:spcAft>
                      </a:pPr>
                      <a:r>
                        <a:rPr lang="en-US" sz="2800" dirty="0">
                          <a:latin typeface="Times New Roman"/>
                          <a:ea typeface="Calibri"/>
                          <a:cs typeface="Times New Roman"/>
                        </a:rPr>
                        <a:t>Mole ratios</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latin typeface="Times New Roman"/>
                          <a:ea typeface="Calibri"/>
                          <a:cs typeface="Times New Roman"/>
                        </a:rPr>
                        <a:t>1</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latin typeface="Times New Roman"/>
                          <a:ea typeface="Calibri"/>
                          <a:cs typeface="Times New Roman"/>
                        </a:rPr>
                        <a:t>1.94   =  2</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3009" name="Rectangle 1"/>
          <p:cNvSpPr>
            <a:spLocks noChangeArrowheads="1"/>
          </p:cNvSpPr>
          <p:nvPr/>
        </p:nvSpPr>
        <p:spPr bwMode="auto">
          <a:xfrm>
            <a:off x="0" y="0"/>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(c)An oxide of Silicon contain 47% by mass of Silicon. What is its empirical formula(Si = 28.0, 16.0)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Mass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of Oxygen  =  100  –  47  =&gt;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53%</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of Oxygen</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Rectangle 5"/>
          <p:cNvSpPr/>
          <p:nvPr/>
        </p:nvSpPr>
        <p:spPr>
          <a:xfrm>
            <a:off x="228600" y="5791200"/>
            <a:ext cx="4211409" cy="523220"/>
          </a:xfrm>
          <a:prstGeom prst="rect">
            <a:avLst/>
          </a:prstGeom>
        </p:spPr>
        <p:txBody>
          <a:bodyPr wrap="none">
            <a:spAutoFit/>
          </a:bodyPr>
          <a:lstStyle/>
          <a:p>
            <a:pPr lvl="0" eaLnBrk="0" fontAlgn="base" hangingPunct="0">
              <a:spcBef>
                <a:spcPct val="0"/>
              </a:spcBef>
              <a:spcAft>
                <a:spcPct val="0"/>
              </a:spcAft>
            </a:pPr>
            <a:r>
              <a:rPr lang="en-US" sz="2800" dirty="0" smtClean="0">
                <a:solidFill>
                  <a:srgbClr val="00B0F0"/>
                </a:solidFill>
                <a:latin typeface="Times New Roman" pitchFamily="18" charset="0"/>
                <a:ea typeface="Calibri" pitchFamily="34" charset="0"/>
                <a:cs typeface="Times New Roman" pitchFamily="18" charset="0"/>
              </a:rPr>
              <a:t>Empirical formula   is </a:t>
            </a:r>
            <a:r>
              <a:rPr lang="en-US" sz="2800" b="1" dirty="0" smtClean="0">
                <a:solidFill>
                  <a:srgbClr val="00B0F0"/>
                </a:solidFill>
                <a:latin typeface="Times New Roman" pitchFamily="18" charset="0"/>
                <a:ea typeface="Calibri" pitchFamily="34" charset="0"/>
                <a:cs typeface="Times New Roman" pitchFamily="18" charset="0"/>
              </a:rPr>
              <a:t>SiO</a:t>
            </a:r>
            <a:r>
              <a:rPr lang="en-US" sz="2800" b="1" baseline="-30000" dirty="0" smtClean="0">
                <a:solidFill>
                  <a:srgbClr val="00B0F0"/>
                </a:solidFill>
                <a:latin typeface="Times New Roman" pitchFamily="18" charset="0"/>
                <a:ea typeface="Calibri" pitchFamily="34" charset="0"/>
                <a:cs typeface="Times New Roman" pitchFamily="18" charset="0"/>
              </a:rPr>
              <a:t>2</a:t>
            </a:r>
            <a:r>
              <a:rPr lang="en-US" sz="2800" dirty="0" smtClean="0">
                <a:solidFill>
                  <a:srgbClr val="00B0F0"/>
                </a:solidFill>
                <a:latin typeface="Times New Roman" pitchFamily="18" charset="0"/>
                <a:cs typeface="Times New Roman" pitchFamily="18" charset="0"/>
              </a:rPr>
              <a:t> </a:t>
            </a:r>
          </a:p>
        </p:txBody>
      </p:sp>
    </p:spTree>
  </p:cSld>
  <p:clrMapOvr>
    <a:masterClrMapping/>
  </p:clrMapOvr>
  <p:transition spd="slow" advClick="0" advTm="10000">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1523999"/>
          <a:ext cx="8839200" cy="4267200"/>
        </p:xfrm>
        <a:graphic>
          <a:graphicData uri="http://schemas.openxmlformats.org/drawingml/2006/table">
            <a:tbl>
              <a:tblPr/>
              <a:tblGrid>
                <a:gridCol w="5499578"/>
                <a:gridCol w="1587022"/>
                <a:gridCol w="1752600"/>
              </a:tblGrid>
              <a:tr h="378824">
                <a:tc>
                  <a:txBody>
                    <a:bodyPr/>
                    <a:lstStyle/>
                    <a:p>
                      <a:pPr marL="0" marR="0">
                        <a:spcBef>
                          <a:spcPts val="0"/>
                        </a:spcBef>
                        <a:spcAft>
                          <a:spcPts val="0"/>
                        </a:spcAft>
                      </a:pPr>
                      <a:r>
                        <a:rPr lang="en-US" sz="2800" dirty="0">
                          <a:latin typeface="Times New Roman"/>
                          <a:ea typeface="Calibri"/>
                          <a:cs typeface="Times New Roman"/>
                        </a:rPr>
                        <a:t>Element</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Calibri"/>
                          <a:cs typeface="Times New Roman"/>
                        </a:rPr>
                        <a:t>Silicon</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smtClean="0">
                          <a:latin typeface="Times New Roman"/>
                          <a:ea typeface="Calibri"/>
                          <a:cs typeface="Times New Roman"/>
                        </a:rPr>
                        <a:t>Oxygen</a:t>
                      </a:r>
                    </a:p>
                    <a:p>
                      <a:pPr marL="0" marR="0">
                        <a:spcBef>
                          <a:spcPts val="0"/>
                        </a:spcBef>
                        <a:spcAft>
                          <a:spcPts val="0"/>
                        </a:spcAft>
                      </a:pP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824">
                <a:tc>
                  <a:txBody>
                    <a:bodyPr/>
                    <a:lstStyle/>
                    <a:p>
                      <a:pPr marL="0" marR="0">
                        <a:spcBef>
                          <a:spcPts val="0"/>
                        </a:spcBef>
                        <a:spcAft>
                          <a:spcPts val="0"/>
                        </a:spcAft>
                      </a:pPr>
                      <a:r>
                        <a:rPr lang="en-US" sz="2800" dirty="0">
                          <a:latin typeface="Times New Roman"/>
                          <a:ea typeface="Calibri"/>
                          <a:cs typeface="Times New Roman"/>
                        </a:rPr>
                        <a:t>Symbol</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Calibri"/>
                          <a:cs typeface="Times New Roman"/>
                        </a:rPr>
                        <a:t>Si</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smtClean="0">
                          <a:latin typeface="Times New Roman"/>
                          <a:ea typeface="Calibri"/>
                          <a:cs typeface="Times New Roman"/>
                        </a:rPr>
                        <a:t>O</a:t>
                      </a:r>
                    </a:p>
                    <a:p>
                      <a:pPr marL="0" marR="0">
                        <a:spcBef>
                          <a:spcPts val="0"/>
                        </a:spcBef>
                        <a:spcAft>
                          <a:spcPts val="0"/>
                        </a:spcAft>
                      </a:pP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7645">
                <a:tc>
                  <a:txBody>
                    <a:bodyPr/>
                    <a:lstStyle/>
                    <a:p>
                      <a:pPr marL="0" marR="0">
                        <a:spcBef>
                          <a:spcPts val="0"/>
                        </a:spcBef>
                        <a:spcAft>
                          <a:spcPts val="0"/>
                        </a:spcAft>
                      </a:pPr>
                      <a:r>
                        <a:rPr lang="en-US" sz="2800" dirty="0">
                          <a:latin typeface="Times New Roman"/>
                          <a:ea typeface="Calibri"/>
                          <a:cs typeface="Times New Roman"/>
                        </a:rPr>
                        <a:t>Moles present =    </a:t>
                      </a:r>
                      <a:r>
                        <a:rPr lang="en-US" sz="2800" u="sng" dirty="0">
                          <a:latin typeface="Times New Roman"/>
                          <a:ea typeface="Calibri"/>
                          <a:cs typeface="Times New Roman"/>
                        </a:rPr>
                        <a:t>% composition</a:t>
                      </a:r>
                      <a:endParaRPr lang="en-US" sz="2800" dirty="0">
                        <a:latin typeface="Calibri"/>
                        <a:ea typeface="Times New Roman"/>
                        <a:cs typeface="Times New Roman"/>
                      </a:endParaRPr>
                    </a:p>
                    <a:p>
                      <a:pPr marL="0" marR="0">
                        <a:spcBef>
                          <a:spcPts val="0"/>
                        </a:spcBef>
                        <a:spcAft>
                          <a:spcPts val="0"/>
                        </a:spcAft>
                      </a:pPr>
                      <a:r>
                        <a:rPr lang="en-US" sz="2800" dirty="0">
                          <a:latin typeface="Times New Roman"/>
                          <a:ea typeface="Calibri"/>
                          <a:cs typeface="Times New Roman"/>
                        </a:rPr>
                        <a:t>                               Molar mass</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Calibri"/>
                          <a:cs typeface="Times New Roman"/>
                        </a:rPr>
                        <a:t> </a:t>
                      </a:r>
                      <a:r>
                        <a:rPr lang="en-US" sz="2800" u="sng">
                          <a:latin typeface="Times New Roman"/>
                          <a:ea typeface="Calibri"/>
                          <a:cs typeface="Times New Roman"/>
                        </a:rPr>
                        <a:t>47</a:t>
                      </a:r>
                      <a:endParaRPr lang="en-US" sz="2800">
                        <a:latin typeface="Calibri"/>
                        <a:ea typeface="Times New Roman"/>
                        <a:cs typeface="Times New Roman"/>
                      </a:endParaRPr>
                    </a:p>
                    <a:p>
                      <a:pPr marL="0" marR="0">
                        <a:spcBef>
                          <a:spcPts val="0"/>
                        </a:spcBef>
                        <a:spcAft>
                          <a:spcPts val="0"/>
                        </a:spcAft>
                      </a:pPr>
                      <a:r>
                        <a:rPr lang="en-US" sz="2800">
                          <a:latin typeface="Times New Roman"/>
                          <a:ea typeface="Calibri"/>
                          <a:cs typeface="Times New Roman"/>
                        </a:rPr>
                        <a:t> 28</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u="sng">
                          <a:latin typeface="Times New Roman"/>
                          <a:ea typeface="Calibri"/>
                          <a:cs typeface="Times New Roman"/>
                        </a:rPr>
                        <a:t>53</a:t>
                      </a:r>
                      <a:endParaRPr lang="en-US" sz="2800">
                        <a:latin typeface="Calibri"/>
                        <a:ea typeface="Times New Roman"/>
                        <a:cs typeface="Times New Roman"/>
                      </a:endParaRPr>
                    </a:p>
                    <a:p>
                      <a:pPr marL="0" marR="0">
                        <a:spcBef>
                          <a:spcPts val="0"/>
                        </a:spcBef>
                        <a:spcAft>
                          <a:spcPts val="0"/>
                        </a:spcAft>
                      </a:pPr>
                      <a:r>
                        <a:rPr lang="en-US" sz="2800">
                          <a:latin typeface="Times New Roman"/>
                          <a:ea typeface="Calibri"/>
                          <a:cs typeface="Times New Roman"/>
                        </a:rPr>
                        <a:t> 16</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7645">
                <a:tc>
                  <a:txBody>
                    <a:bodyPr/>
                    <a:lstStyle/>
                    <a:p>
                      <a:pPr marL="0" marR="0">
                        <a:spcBef>
                          <a:spcPts val="0"/>
                        </a:spcBef>
                        <a:spcAft>
                          <a:spcPts val="0"/>
                        </a:spcAft>
                      </a:pPr>
                      <a:r>
                        <a:rPr lang="en-US" sz="2800" dirty="0">
                          <a:latin typeface="Times New Roman"/>
                          <a:ea typeface="Calibri"/>
                          <a:cs typeface="Times New Roman"/>
                        </a:rPr>
                        <a:t>Divide by the smallest value</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u="sng">
                          <a:latin typeface="Times New Roman"/>
                          <a:ea typeface="Calibri"/>
                          <a:cs typeface="Times New Roman"/>
                        </a:rPr>
                        <a:t>1.68</a:t>
                      </a:r>
                      <a:endParaRPr lang="en-US" sz="2800">
                        <a:latin typeface="Calibri"/>
                        <a:ea typeface="Times New Roman"/>
                        <a:cs typeface="Times New Roman"/>
                      </a:endParaRPr>
                    </a:p>
                    <a:p>
                      <a:pPr marL="0" marR="0">
                        <a:spcBef>
                          <a:spcPts val="0"/>
                        </a:spcBef>
                        <a:spcAft>
                          <a:spcPts val="0"/>
                        </a:spcAft>
                      </a:pPr>
                      <a:r>
                        <a:rPr lang="en-US" sz="2800">
                          <a:latin typeface="Times New Roman"/>
                          <a:ea typeface="Calibri"/>
                          <a:cs typeface="Times New Roman"/>
                        </a:rPr>
                        <a:t>1.68</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u="sng">
                          <a:latin typeface="Times New Roman"/>
                          <a:ea typeface="Calibri"/>
                          <a:cs typeface="Times New Roman"/>
                        </a:rPr>
                        <a:t>3.31</a:t>
                      </a:r>
                      <a:endParaRPr lang="en-US" sz="2800">
                        <a:latin typeface="Calibri"/>
                        <a:ea typeface="Times New Roman"/>
                        <a:cs typeface="Times New Roman"/>
                      </a:endParaRPr>
                    </a:p>
                    <a:p>
                      <a:pPr marL="0" marR="0">
                        <a:spcBef>
                          <a:spcPts val="0"/>
                        </a:spcBef>
                        <a:spcAft>
                          <a:spcPts val="0"/>
                        </a:spcAft>
                      </a:pPr>
                      <a:r>
                        <a:rPr lang="en-US" sz="2800">
                          <a:latin typeface="Times New Roman"/>
                          <a:ea typeface="Calibri"/>
                          <a:cs typeface="Times New Roman"/>
                        </a:rPr>
                        <a:t>1.68</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824">
                <a:tc>
                  <a:txBody>
                    <a:bodyPr/>
                    <a:lstStyle/>
                    <a:p>
                      <a:pPr marL="0" marR="0">
                        <a:spcBef>
                          <a:spcPts val="0"/>
                        </a:spcBef>
                        <a:spcAft>
                          <a:spcPts val="0"/>
                        </a:spcAft>
                      </a:pPr>
                      <a:r>
                        <a:rPr lang="en-US" sz="2800" dirty="0">
                          <a:latin typeface="Times New Roman"/>
                          <a:ea typeface="Calibri"/>
                          <a:cs typeface="Times New Roman"/>
                        </a:rPr>
                        <a:t>Mole ratios</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800" dirty="0" smtClean="0">
                        <a:latin typeface="Times New Roman"/>
                        <a:ea typeface="Calibri"/>
                        <a:cs typeface="Times New Roman"/>
                      </a:endParaRPr>
                    </a:p>
                    <a:p>
                      <a:pPr marL="0" marR="0">
                        <a:spcBef>
                          <a:spcPts val="0"/>
                        </a:spcBef>
                        <a:spcAft>
                          <a:spcPts val="0"/>
                        </a:spcAft>
                      </a:pPr>
                      <a:r>
                        <a:rPr lang="en-US" sz="2800" dirty="0" smtClean="0">
                          <a:latin typeface="Times New Roman"/>
                          <a:ea typeface="Calibri"/>
                          <a:cs typeface="Times New Roman"/>
                        </a:rPr>
                        <a:t>1</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latin typeface="Times New Roman"/>
                          <a:ea typeface="Calibri"/>
                          <a:cs typeface="Times New Roman"/>
                        </a:rPr>
                        <a:t>1.94   = </a:t>
                      </a:r>
                      <a:endParaRPr lang="en-US" sz="2800" dirty="0" smtClean="0">
                        <a:latin typeface="Times New Roman"/>
                        <a:ea typeface="Calibri"/>
                        <a:cs typeface="Times New Roman"/>
                      </a:endParaRPr>
                    </a:p>
                    <a:p>
                      <a:pPr marL="0" marR="0">
                        <a:spcBef>
                          <a:spcPts val="0"/>
                        </a:spcBef>
                        <a:spcAft>
                          <a:spcPts val="0"/>
                        </a:spcAft>
                      </a:pPr>
                      <a:r>
                        <a:rPr lang="en-US" sz="2800" dirty="0" smtClean="0">
                          <a:latin typeface="Times New Roman"/>
                          <a:ea typeface="Calibri"/>
                          <a:cs typeface="Times New Roman"/>
                        </a:rPr>
                        <a:t> </a:t>
                      </a:r>
                      <a:r>
                        <a:rPr lang="en-US" sz="2800" dirty="0">
                          <a:latin typeface="Times New Roman"/>
                          <a:ea typeface="Calibri"/>
                          <a:cs typeface="Times New Roman"/>
                        </a:rPr>
                        <a:t>2</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6081" name="Rectangle 1"/>
          <p:cNvSpPr>
            <a:spLocks noChangeArrowheads="1"/>
          </p:cNvSpPr>
          <p:nvPr/>
        </p:nvSpPr>
        <p:spPr bwMode="auto">
          <a:xfrm>
            <a:off x="152400" y="0"/>
            <a:ext cx="89916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 compound  contain 70% by mass of Iron and 30% Oxygen. What is its empirical formula(Fe = 56.0, 16.0)</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Mass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of Oxygen  =  100  –  47  =&gt;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53%</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of Oxygen</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Rectangle 5"/>
          <p:cNvSpPr/>
          <p:nvPr/>
        </p:nvSpPr>
        <p:spPr>
          <a:xfrm>
            <a:off x="304800" y="6019800"/>
            <a:ext cx="4211409" cy="523220"/>
          </a:xfrm>
          <a:prstGeom prst="rect">
            <a:avLst/>
          </a:prstGeom>
        </p:spPr>
        <p:txBody>
          <a:bodyPr wrap="none">
            <a:spAutoFit/>
          </a:bodyPr>
          <a:lstStyle/>
          <a:p>
            <a:pPr lvl="0" eaLnBrk="0" fontAlgn="base" hangingPunct="0">
              <a:spcBef>
                <a:spcPct val="0"/>
              </a:spcBef>
              <a:spcAft>
                <a:spcPct val="0"/>
              </a:spcAft>
            </a:pPr>
            <a:r>
              <a:rPr lang="en-US" sz="2800" dirty="0" smtClean="0">
                <a:solidFill>
                  <a:srgbClr val="00B0F0"/>
                </a:solidFill>
                <a:latin typeface="Times New Roman" pitchFamily="18" charset="0"/>
                <a:ea typeface="Calibri" pitchFamily="34" charset="0"/>
                <a:cs typeface="Times New Roman" pitchFamily="18" charset="0"/>
              </a:rPr>
              <a:t>Empirical formula   is </a:t>
            </a:r>
            <a:r>
              <a:rPr lang="en-US" sz="2800" b="1" dirty="0" smtClean="0">
                <a:solidFill>
                  <a:srgbClr val="00B0F0"/>
                </a:solidFill>
                <a:latin typeface="Times New Roman" pitchFamily="18" charset="0"/>
                <a:ea typeface="Calibri" pitchFamily="34" charset="0"/>
                <a:cs typeface="Times New Roman" pitchFamily="18" charset="0"/>
              </a:rPr>
              <a:t>SiO</a:t>
            </a:r>
            <a:r>
              <a:rPr lang="en-US" sz="2800" b="1" baseline="-30000" dirty="0" smtClean="0">
                <a:solidFill>
                  <a:srgbClr val="00B0F0"/>
                </a:solidFill>
                <a:latin typeface="Times New Roman" pitchFamily="18" charset="0"/>
                <a:ea typeface="Calibri" pitchFamily="34" charset="0"/>
                <a:cs typeface="Times New Roman" pitchFamily="18" charset="0"/>
              </a:rPr>
              <a:t>2</a:t>
            </a:r>
            <a:r>
              <a:rPr lang="en-US" sz="2800" dirty="0" smtClean="0">
                <a:solidFill>
                  <a:srgbClr val="00B0F0"/>
                </a:solidFill>
                <a:latin typeface="Times New Roman" pitchFamily="18" charset="0"/>
                <a:cs typeface="Times New Roman" pitchFamily="18" charset="0"/>
              </a:rPr>
              <a:t> </a:t>
            </a:r>
          </a:p>
        </p:txBody>
      </p:sp>
    </p:spTree>
  </p:cSld>
  <p:clrMapOvr>
    <a:masterClrMapping/>
  </p:clrMapOvr>
  <p:transition spd="slow" advClick="0" advTm="10000">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46081">
                                            <p:txEl>
                                              <p:pRg st="0" end="0"/>
                                            </p:txEl>
                                          </p:spTgt>
                                        </p:tgtEl>
                                        <p:attrNameLst>
                                          <p:attrName>style.visibility</p:attrName>
                                        </p:attrNameLst>
                                      </p:cBhvr>
                                      <p:to>
                                        <p:strVal val="visible"/>
                                      </p:to>
                                    </p:set>
                                    <p:anim calcmode="discrete" valueType="clr">
                                      <p:cBhvr override="childStyle">
                                        <p:cTn id="7" dur="80"/>
                                        <p:tgtEl>
                                          <p:spTgt spid="4608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6081">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46081">
                                            <p:txEl>
                                              <p:pRg st="0" end="0"/>
                                            </p:txEl>
                                          </p:spTgt>
                                        </p:tgtEl>
                                        <p:attrNameLst>
                                          <p:attrName>fill.type</p:attrName>
                                        </p:attrNameLst>
                                      </p:cBhvr>
                                      <p:to>
                                        <p:strVal val="solid"/>
                                      </p:to>
                                    </p:set>
                                  </p:childTnLst>
                                </p:cTn>
                              </p:par>
                            </p:childTnLst>
                          </p:cTn>
                        </p:par>
                        <p:par>
                          <p:cTn id="10" fill="hold">
                            <p:stCondLst>
                              <p:cond delay="348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46081">
                                            <p:txEl>
                                              <p:pRg st="1" end="1"/>
                                            </p:txEl>
                                          </p:spTgt>
                                        </p:tgtEl>
                                        <p:attrNameLst>
                                          <p:attrName>style.visibility</p:attrName>
                                        </p:attrNameLst>
                                      </p:cBhvr>
                                      <p:to>
                                        <p:strVal val="visible"/>
                                      </p:to>
                                    </p:set>
                                    <p:anim calcmode="discrete" valueType="clr">
                                      <p:cBhvr override="childStyle">
                                        <p:cTn id="13" dur="80"/>
                                        <p:tgtEl>
                                          <p:spTgt spid="4608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46081">
                                            <p:txEl>
                                              <p:pRg st="1" end="1"/>
                                            </p:txEl>
                                          </p:spTgt>
                                        </p:tgtEl>
                                        <p:attrNameLst>
                                          <p:attrName>fillcolor</p:attrName>
                                        </p:attrNameLst>
                                      </p:cBhvr>
                                      <p:tavLst>
                                        <p:tav tm="0">
                                          <p:val>
                                            <p:clrVal>
                                              <a:schemeClr val="accent2"/>
                                            </p:clrVal>
                                          </p:val>
                                        </p:tav>
                                        <p:tav tm="50000">
                                          <p:val>
                                            <p:clrVal>
                                              <a:schemeClr val="hlink"/>
                                            </p:clrVal>
                                          </p:val>
                                        </p:tav>
                                      </p:tavLst>
                                    </p:anim>
                                    <p:set>
                                      <p:cBhvr>
                                        <p:cTn id="15" dur="80"/>
                                        <p:tgtEl>
                                          <p:spTgt spid="46081">
                                            <p:txEl>
                                              <p:pRg st="1" end="1"/>
                                            </p:txEl>
                                          </p:spTgt>
                                        </p:tgtEl>
                                        <p:attrNameLst>
                                          <p:attrName>fill.type</p:attrName>
                                        </p:attrNameLst>
                                      </p:cBhvr>
                                      <p:to>
                                        <p:strVal val="solid"/>
                                      </p:to>
                                    </p:set>
                                  </p:childTnLst>
                                </p:cTn>
                              </p:par>
                            </p:childTnLst>
                          </p:cTn>
                        </p:par>
                        <p:par>
                          <p:cTn id="16" fill="hold">
                            <p:stCondLst>
                              <p:cond delay="4800"/>
                            </p:stCondLst>
                            <p:childTnLst>
                              <p:par>
                                <p:cTn id="17" presetID="4" presetClass="entr" presetSubtype="32" fill="hold" nodeType="afterEffect">
                                  <p:stCondLst>
                                    <p:cond delay="1500"/>
                                  </p:stCondLst>
                                  <p:childTnLst>
                                    <p:set>
                                      <p:cBhvr>
                                        <p:cTn id="18" dur="1" fill="hold">
                                          <p:stCondLst>
                                            <p:cond delay="0"/>
                                          </p:stCondLst>
                                        </p:cTn>
                                        <p:tgtEl>
                                          <p:spTgt spid="4"/>
                                        </p:tgtEl>
                                        <p:attrNameLst>
                                          <p:attrName>style.visibility</p:attrName>
                                        </p:attrNameLst>
                                      </p:cBhvr>
                                      <p:to>
                                        <p:strVal val="visible"/>
                                      </p:to>
                                    </p:set>
                                    <p:animEffect transition="in" filter="box(out)">
                                      <p:cBhvr>
                                        <p:cTn id="19" dur="2000"/>
                                        <p:tgtEl>
                                          <p:spTgt spid="4"/>
                                        </p:tgtEl>
                                      </p:cBhvr>
                                    </p:animEffect>
                                  </p:childTnLst>
                                </p:cTn>
                              </p:par>
                            </p:childTnLst>
                          </p:cTn>
                        </p:par>
                        <p:par>
                          <p:cTn id="20" fill="hold">
                            <p:stCondLst>
                              <p:cond delay="8300"/>
                            </p:stCondLst>
                            <p:childTnLst>
                              <p:par>
                                <p:cTn id="21" presetID="27" presetClass="entr" presetSubtype="0" fill="hold" nodeType="afterEffect">
                                  <p:stCondLst>
                                    <p:cond delay="1000"/>
                                  </p:stCondLst>
                                  <p:iterate type="lt">
                                    <p:tmPct val="50000"/>
                                  </p:iterate>
                                  <p:childTnLst>
                                    <p:set>
                                      <p:cBhvr>
                                        <p:cTn id="22" dur="1" fill="hold">
                                          <p:stCondLst>
                                            <p:cond delay="0"/>
                                          </p:stCondLst>
                                        </p:cTn>
                                        <p:tgtEl>
                                          <p:spTgt spid="6">
                                            <p:txEl>
                                              <p:pRg st="0" end="0"/>
                                            </p:txEl>
                                          </p:spTgt>
                                        </p:tgtEl>
                                        <p:attrNameLst>
                                          <p:attrName>style.visibility</p:attrName>
                                        </p:attrNameLst>
                                      </p:cBhvr>
                                      <p:to>
                                        <p:strVal val="visible"/>
                                      </p:to>
                                    </p:set>
                                    <p:anim calcmode="discrete" valueType="clr">
                                      <p:cBhvr override="childStyle">
                                        <p:cTn id="23" dur="500"/>
                                        <p:tgtEl>
                                          <p:spTgt spid="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4" dur="500"/>
                                        <p:tgtEl>
                                          <p:spTgt spid="6">
                                            <p:txEl>
                                              <p:pRg st="0" end="0"/>
                                            </p:txEl>
                                          </p:spTgt>
                                        </p:tgtEl>
                                        <p:attrNameLst>
                                          <p:attrName>fillcolor</p:attrName>
                                        </p:attrNameLst>
                                      </p:cBhvr>
                                      <p:tavLst>
                                        <p:tav tm="0">
                                          <p:val>
                                            <p:clrVal>
                                              <a:schemeClr val="accent2"/>
                                            </p:clrVal>
                                          </p:val>
                                        </p:tav>
                                        <p:tav tm="50000">
                                          <p:val>
                                            <p:clrVal>
                                              <a:schemeClr val="hlink"/>
                                            </p:clrVal>
                                          </p:val>
                                        </p:tav>
                                      </p:tavLst>
                                    </p:anim>
                                    <p:set>
                                      <p:cBhvr>
                                        <p:cTn id="25" dur="500"/>
                                        <p:tgtEl>
                                          <p:spTgt spid="6">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228600" y="228600"/>
            <a:ext cx="8915400" cy="60631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The molecular formula is the actual number of each kind of atoms present in a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molecule</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of a compound.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empirical formula of an ionic compound is the same as the chemical formula but for simple molecular structured compounds, the empirical formula may not be the same as the chemical formula.</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molecular formula is a multiple of empirical formula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determined from the relationship:</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p>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i</a:t>
            </a: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n </a:t>
            </a:r>
            <a:r>
              <a:rPr lang="en-US" sz="2800" dirty="0" smtClean="0">
                <a:latin typeface="Times New Roman" pitchFamily="18" charset="0"/>
                <a:cs typeface="Times New Roman" pitchFamily="18" charset="0"/>
              </a:rPr>
              <a:t> = 	</a:t>
            </a:r>
            <a:r>
              <a:rPr lang="en-US" sz="2800" u="sng" dirty="0" smtClean="0">
                <a:latin typeface="Times New Roman" pitchFamily="18" charset="0"/>
                <a:cs typeface="Times New Roman" pitchFamily="18" charset="0"/>
              </a:rPr>
              <a:t>Relative </a:t>
            </a:r>
            <a:r>
              <a:rPr lang="en-US" sz="2800" u="sng" dirty="0" err="1" smtClean="0">
                <a:latin typeface="Times New Roman" pitchFamily="18" charset="0"/>
                <a:cs typeface="Times New Roman" pitchFamily="18" charset="0"/>
              </a:rPr>
              <a:t>formular</a:t>
            </a:r>
            <a:r>
              <a:rPr lang="en-US" sz="2800" u="sng" dirty="0" smtClean="0">
                <a:latin typeface="Times New Roman" pitchFamily="18" charset="0"/>
                <a:cs typeface="Times New Roman" pitchFamily="18" charset="0"/>
              </a:rPr>
              <a:t> mass</a:t>
            </a:r>
            <a:endParaRPr lang="en-US" sz="2800"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Relative empirical formula</a:t>
            </a:r>
          </a:p>
          <a:p>
            <a:r>
              <a:rPr lang="en-US" sz="2800" dirty="0" smtClean="0">
                <a:latin typeface="Times New Roman" pitchFamily="18" charset="0"/>
                <a:cs typeface="Times New Roman" pitchFamily="18" charset="0"/>
              </a:rPr>
              <a:t>	where  </a:t>
            </a:r>
            <a:r>
              <a:rPr lang="en-US" sz="2800" b="1" dirty="0" smtClean="0">
                <a:latin typeface="Times New Roman" pitchFamily="18" charset="0"/>
                <a:cs typeface="Times New Roman" pitchFamily="18" charset="0"/>
              </a:rPr>
              <a:t>n</a:t>
            </a:r>
            <a:r>
              <a:rPr lang="en-US" sz="2800" dirty="0" smtClean="0">
                <a:latin typeface="Times New Roman" pitchFamily="18" charset="0"/>
                <a:cs typeface="Times New Roman" pitchFamily="18" charset="0"/>
              </a:rPr>
              <a:t>  is a whole number.</a:t>
            </a:r>
          </a:p>
          <a:p>
            <a:endParaRPr lang="en-US" sz="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(ii) Relative empirical formula x  </a:t>
            </a:r>
            <a:r>
              <a:rPr lang="en-US" sz="2800" b="1" dirty="0" smtClean="0">
                <a:latin typeface="Times New Roman" pitchFamily="18" charset="0"/>
                <a:cs typeface="Times New Roman" pitchFamily="18" charset="0"/>
              </a:rPr>
              <a:t>n</a:t>
            </a:r>
            <a:r>
              <a:rPr lang="en-US" sz="2800" dirty="0" smtClean="0">
                <a:latin typeface="Times New Roman" pitchFamily="18" charset="0"/>
                <a:cs typeface="Times New Roman" pitchFamily="18" charset="0"/>
              </a:rPr>
              <a:t>  = Relative formula mass</a:t>
            </a:r>
          </a:p>
          <a:p>
            <a:r>
              <a:rPr lang="en-US" sz="2800" dirty="0" smtClean="0">
                <a:latin typeface="Times New Roman" pitchFamily="18" charset="0"/>
                <a:cs typeface="Times New Roman" pitchFamily="18" charset="0"/>
              </a:rPr>
              <a:t>	where  </a:t>
            </a:r>
            <a:r>
              <a:rPr lang="en-US" sz="2800" b="1" dirty="0" smtClean="0">
                <a:latin typeface="Times New Roman" pitchFamily="18" charset="0"/>
                <a:cs typeface="Times New Roman" pitchFamily="18" charset="0"/>
              </a:rPr>
              <a:t>n</a:t>
            </a:r>
            <a:r>
              <a:rPr lang="en-US" sz="2800" dirty="0" smtClean="0">
                <a:latin typeface="Times New Roman" pitchFamily="18" charset="0"/>
                <a:cs typeface="Times New Roman" pitchFamily="18" charset="0"/>
              </a:rPr>
              <a:t> is a whole number.</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slow" advClick="0" advTm="10000">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A hydrocarbon was found to contain 92.3% carbon and the remaining Hydrogen.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If the molecular mass of the compound is 78, determine the molecular formula(C=12.0, H =1.0)</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Mass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of Hydrogen  =  100  –  92.3  =&gt;  </a:t>
            </a: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7.7%</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of Oxygen</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p>
        </p:txBody>
      </p:sp>
      <p:graphicFrame>
        <p:nvGraphicFramePr>
          <p:cNvPr id="5" name="Table 4"/>
          <p:cNvGraphicFramePr>
            <a:graphicFrameLocks noGrp="1"/>
          </p:cNvGraphicFramePr>
          <p:nvPr/>
        </p:nvGraphicFramePr>
        <p:xfrm>
          <a:off x="152400" y="1981200"/>
          <a:ext cx="8610601" cy="2560320"/>
        </p:xfrm>
        <a:graphic>
          <a:graphicData uri="http://schemas.openxmlformats.org/drawingml/2006/table">
            <a:tbl>
              <a:tblPr/>
              <a:tblGrid>
                <a:gridCol w="5091486"/>
                <a:gridCol w="1722120"/>
                <a:gridCol w="1796995"/>
              </a:tblGrid>
              <a:tr h="354874">
                <a:tc>
                  <a:txBody>
                    <a:bodyPr/>
                    <a:lstStyle/>
                    <a:p>
                      <a:pPr marL="0" marR="0">
                        <a:spcBef>
                          <a:spcPts val="0"/>
                        </a:spcBef>
                        <a:spcAft>
                          <a:spcPts val="0"/>
                        </a:spcAft>
                      </a:pPr>
                      <a:r>
                        <a:rPr lang="en-US" sz="2400" dirty="0">
                          <a:latin typeface="Times New Roman"/>
                          <a:ea typeface="Calibri"/>
                          <a:cs typeface="Times New Roman"/>
                        </a:rPr>
                        <a:t>Element</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Calibri"/>
                          <a:cs typeface="Times New Roman"/>
                        </a:rPr>
                        <a:t>Carbon</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Calibri"/>
                          <a:cs typeface="Times New Roman"/>
                        </a:rPr>
                        <a:t>Hydrogen</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874">
                <a:tc>
                  <a:txBody>
                    <a:bodyPr/>
                    <a:lstStyle/>
                    <a:p>
                      <a:pPr marL="0" marR="0">
                        <a:spcBef>
                          <a:spcPts val="0"/>
                        </a:spcBef>
                        <a:spcAft>
                          <a:spcPts val="0"/>
                        </a:spcAft>
                      </a:pPr>
                      <a:r>
                        <a:rPr lang="en-US" sz="2400" dirty="0">
                          <a:latin typeface="Times New Roman"/>
                          <a:ea typeface="Calibri"/>
                          <a:cs typeface="Times New Roman"/>
                        </a:rPr>
                        <a:t>Symbol</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Calibri"/>
                          <a:cs typeface="Times New Roman"/>
                        </a:rPr>
                        <a:t>C</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Calibri"/>
                          <a:cs typeface="Times New Roman"/>
                        </a:rPr>
                        <a:t>H</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9749">
                <a:tc>
                  <a:txBody>
                    <a:bodyPr/>
                    <a:lstStyle/>
                    <a:p>
                      <a:pPr marL="0" marR="0">
                        <a:spcBef>
                          <a:spcPts val="0"/>
                        </a:spcBef>
                        <a:spcAft>
                          <a:spcPts val="0"/>
                        </a:spcAft>
                      </a:pPr>
                      <a:r>
                        <a:rPr lang="en-US" sz="2400" dirty="0">
                          <a:latin typeface="Times New Roman"/>
                          <a:ea typeface="Calibri"/>
                          <a:cs typeface="Times New Roman"/>
                        </a:rPr>
                        <a:t>Moles present =    </a:t>
                      </a:r>
                      <a:r>
                        <a:rPr lang="en-US" sz="2400" u="sng" dirty="0">
                          <a:latin typeface="Times New Roman"/>
                          <a:ea typeface="Calibri"/>
                          <a:cs typeface="Times New Roman"/>
                        </a:rPr>
                        <a:t>% composition</a:t>
                      </a:r>
                      <a:endParaRPr lang="en-US" sz="2400" dirty="0">
                        <a:latin typeface="Calibri"/>
                        <a:ea typeface="Times New Roman"/>
                        <a:cs typeface="Times New Roman"/>
                      </a:endParaRPr>
                    </a:p>
                    <a:p>
                      <a:pPr marL="0" marR="0">
                        <a:spcBef>
                          <a:spcPts val="0"/>
                        </a:spcBef>
                        <a:spcAft>
                          <a:spcPts val="0"/>
                        </a:spcAft>
                      </a:pPr>
                      <a:r>
                        <a:rPr lang="en-US" sz="2400" dirty="0">
                          <a:latin typeface="Times New Roman"/>
                          <a:ea typeface="Calibri"/>
                          <a:cs typeface="Times New Roman"/>
                        </a:rPr>
                        <a:t>                               Molar mass</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Calibri"/>
                          <a:cs typeface="Times New Roman"/>
                        </a:rPr>
                        <a:t> </a:t>
                      </a:r>
                      <a:r>
                        <a:rPr lang="en-US" sz="2400" u="sng">
                          <a:latin typeface="Times New Roman"/>
                          <a:ea typeface="Calibri"/>
                          <a:cs typeface="Times New Roman"/>
                        </a:rPr>
                        <a:t>92.3</a:t>
                      </a:r>
                      <a:endParaRPr lang="en-US" sz="2400">
                        <a:latin typeface="Calibri"/>
                        <a:ea typeface="Times New Roman"/>
                        <a:cs typeface="Times New Roman"/>
                      </a:endParaRPr>
                    </a:p>
                    <a:p>
                      <a:pPr marL="0" marR="0">
                        <a:spcBef>
                          <a:spcPts val="0"/>
                        </a:spcBef>
                        <a:spcAft>
                          <a:spcPts val="0"/>
                        </a:spcAft>
                      </a:pPr>
                      <a:r>
                        <a:rPr lang="en-US" sz="2400">
                          <a:latin typeface="Times New Roman"/>
                          <a:ea typeface="Calibri"/>
                          <a:cs typeface="Times New Roman"/>
                        </a:rPr>
                        <a:t> 12</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u="sng">
                          <a:latin typeface="Times New Roman"/>
                          <a:ea typeface="Calibri"/>
                          <a:cs typeface="Times New Roman"/>
                        </a:rPr>
                        <a:t>7.7</a:t>
                      </a:r>
                      <a:endParaRPr lang="en-US" sz="2400">
                        <a:latin typeface="Calibri"/>
                        <a:ea typeface="Times New Roman"/>
                        <a:cs typeface="Times New Roman"/>
                      </a:endParaRPr>
                    </a:p>
                    <a:p>
                      <a:pPr marL="0" marR="0">
                        <a:spcBef>
                          <a:spcPts val="0"/>
                        </a:spcBef>
                        <a:spcAft>
                          <a:spcPts val="0"/>
                        </a:spcAft>
                      </a:pPr>
                      <a:r>
                        <a:rPr lang="en-US" sz="2400">
                          <a:latin typeface="Times New Roman"/>
                          <a:ea typeface="Calibri"/>
                          <a:cs typeface="Times New Roman"/>
                        </a:rPr>
                        <a:t> 1</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9749">
                <a:tc>
                  <a:txBody>
                    <a:bodyPr/>
                    <a:lstStyle/>
                    <a:p>
                      <a:pPr marL="0" marR="0">
                        <a:spcBef>
                          <a:spcPts val="0"/>
                        </a:spcBef>
                        <a:spcAft>
                          <a:spcPts val="0"/>
                        </a:spcAft>
                      </a:pPr>
                      <a:r>
                        <a:rPr lang="en-US" sz="2400" dirty="0">
                          <a:latin typeface="Times New Roman"/>
                          <a:ea typeface="Calibri"/>
                          <a:cs typeface="Times New Roman"/>
                        </a:rPr>
                        <a:t>Divide by the smallest value</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u="sng">
                          <a:latin typeface="Times New Roman"/>
                          <a:ea typeface="Calibri"/>
                          <a:cs typeface="Times New Roman"/>
                        </a:rPr>
                        <a:t>7.7</a:t>
                      </a:r>
                      <a:endParaRPr lang="en-US" sz="2400">
                        <a:latin typeface="Calibri"/>
                        <a:ea typeface="Times New Roman"/>
                        <a:cs typeface="Times New Roman"/>
                      </a:endParaRPr>
                    </a:p>
                    <a:p>
                      <a:pPr marL="0" marR="0">
                        <a:spcBef>
                          <a:spcPts val="0"/>
                        </a:spcBef>
                        <a:spcAft>
                          <a:spcPts val="0"/>
                        </a:spcAft>
                      </a:pPr>
                      <a:r>
                        <a:rPr lang="en-US" sz="2400">
                          <a:latin typeface="Times New Roman"/>
                          <a:ea typeface="Calibri"/>
                          <a:cs typeface="Times New Roman"/>
                        </a:rPr>
                        <a:t>7.7</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u="sng">
                          <a:latin typeface="Times New Roman"/>
                          <a:ea typeface="Calibri"/>
                          <a:cs typeface="Times New Roman"/>
                        </a:rPr>
                        <a:t>7.7</a:t>
                      </a:r>
                      <a:endParaRPr lang="en-US" sz="2400">
                        <a:latin typeface="Calibri"/>
                        <a:ea typeface="Times New Roman"/>
                        <a:cs typeface="Times New Roman"/>
                      </a:endParaRPr>
                    </a:p>
                    <a:p>
                      <a:pPr marL="0" marR="0">
                        <a:spcBef>
                          <a:spcPts val="0"/>
                        </a:spcBef>
                        <a:spcAft>
                          <a:spcPts val="0"/>
                        </a:spcAft>
                      </a:pPr>
                      <a:r>
                        <a:rPr lang="en-US" sz="2400">
                          <a:latin typeface="Times New Roman"/>
                          <a:ea typeface="Calibri"/>
                          <a:cs typeface="Times New Roman"/>
                        </a:rPr>
                        <a:t>7.7</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874">
                <a:tc>
                  <a:txBody>
                    <a:bodyPr/>
                    <a:lstStyle/>
                    <a:p>
                      <a:pPr marL="0" marR="0">
                        <a:spcBef>
                          <a:spcPts val="0"/>
                        </a:spcBef>
                        <a:spcAft>
                          <a:spcPts val="0"/>
                        </a:spcAft>
                      </a:pPr>
                      <a:r>
                        <a:rPr lang="en-US" sz="2400" dirty="0">
                          <a:latin typeface="Times New Roman"/>
                          <a:ea typeface="Calibri"/>
                          <a:cs typeface="Times New Roman"/>
                        </a:rPr>
                        <a:t>Mole ratios</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Calibri"/>
                          <a:cs typeface="Times New Roman"/>
                        </a:rPr>
                        <a:t>1</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Calibri"/>
                          <a:cs typeface="Times New Roman"/>
                        </a:rPr>
                        <a:t>1</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6" name="Rectangle 2"/>
          <p:cNvSpPr>
            <a:spLocks noChangeArrowheads="1"/>
          </p:cNvSpPr>
          <p:nvPr/>
        </p:nvSpPr>
        <p:spPr bwMode="auto">
          <a:xfrm>
            <a:off x="228600" y="4572000"/>
            <a:ext cx="8915400" cy="20774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Empirical formula   is </a:t>
            </a: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CH</a:t>
            </a:r>
            <a:endParaRPr kumimoji="0" lang="en-US" sz="2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molecular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formular</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thus determined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n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Relative </a:t>
            </a:r>
            <a:r>
              <a:rPr kumimoji="0" lang="en-US" sz="2400" b="0" i="0" u="sng"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formular</a:t>
            </a: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mass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78</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6</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Relative empirical formula	</a:t>
            </a:r>
            <a:r>
              <a:rPr lang="en-US" sz="2400" dirty="0" smtClean="0">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13</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molecular formula is   (C H )  x  6   = </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400" b="1"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a:t>
            </a:r>
            <a:r>
              <a:rPr kumimoji="0" lang="en-US" sz="2400" b="1" i="0" u="sng"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6</a:t>
            </a:r>
            <a:r>
              <a:rPr kumimoji="0" lang="en-US" sz="2400" b="1"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H</a:t>
            </a:r>
            <a:r>
              <a:rPr kumimoji="0" lang="en-US" sz="2400" b="1" i="0" u="sng"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6</a:t>
            </a:r>
            <a:r>
              <a:rPr kumimoji="0" lang="en-US" sz="2400" b="0" i="0" u="none" strike="noStrike" cap="none" normalizeH="0" baseline="0" dirty="0" smtClean="0">
                <a:ln>
                  <a:noFill/>
                </a:ln>
                <a:solidFill>
                  <a:srgbClr val="FF0000"/>
                </a:solidFill>
                <a:effectLst/>
                <a:latin typeface="Times New Roman" pitchFamily="18" charset="0"/>
                <a:cs typeface="Times New Roman" pitchFamily="18" charset="0"/>
              </a:rPr>
              <a:t> </a:t>
            </a:r>
          </a:p>
        </p:txBody>
      </p:sp>
    </p:spTree>
  </p:cSld>
  <p:clrMapOvr>
    <a:masterClrMapping/>
  </p:clrMapOvr>
  <p:transition spd="slow" advClick="0" advTm="10000">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152400" y="0"/>
            <a:ext cx="88392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A compound of carbon, hydrogen and oxygen contain 54.55% carbon, 9.09%  and remaining36.36% oxygen. </a:t>
            </a:r>
            <a:endPar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If its relative molecular mass is 88, determine its molecular formula(C=12.0, H =1.0, O= 16.0)</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p:txBody>
      </p:sp>
      <p:graphicFrame>
        <p:nvGraphicFramePr>
          <p:cNvPr id="5" name="Table 4"/>
          <p:cNvGraphicFramePr>
            <a:graphicFrameLocks noGrp="1"/>
          </p:cNvGraphicFramePr>
          <p:nvPr/>
        </p:nvGraphicFramePr>
        <p:xfrm>
          <a:off x="304800" y="1752600"/>
          <a:ext cx="8686800" cy="2560320"/>
        </p:xfrm>
        <a:graphic>
          <a:graphicData uri="http://schemas.openxmlformats.org/drawingml/2006/table">
            <a:tbl>
              <a:tblPr/>
              <a:tblGrid>
                <a:gridCol w="4482192"/>
                <a:gridCol w="1597479"/>
                <a:gridCol w="1421493"/>
                <a:gridCol w="1185636"/>
              </a:tblGrid>
              <a:tr h="354874">
                <a:tc>
                  <a:txBody>
                    <a:bodyPr/>
                    <a:lstStyle/>
                    <a:p>
                      <a:pPr marL="0" marR="0">
                        <a:spcBef>
                          <a:spcPts val="0"/>
                        </a:spcBef>
                        <a:spcAft>
                          <a:spcPts val="0"/>
                        </a:spcAft>
                      </a:pPr>
                      <a:r>
                        <a:rPr lang="en-US" sz="2400" dirty="0">
                          <a:latin typeface="Times New Roman"/>
                          <a:ea typeface="Calibri"/>
                          <a:cs typeface="Times New Roman"/>
                        </a:rPr>
                        <a:t>Element</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Calibri"/>
                          <a:cs typeface="Times New Roman"/>
                        </a:rPr>
                        <a:t>Carbon</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Calibri"/>
                          <a:cs typeface="Times New Roman"/>
                        </a:rPr>
                        <a:t>Hydrogen</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smtClean="0">
                          <a:latin typeface="Times New Roman"/>
                          <a:ea typeface="Calibri"/>
                          <a:cs typeface="Times New Roman"/>
                        </a:rPr>
                        <a:t>Oxygen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874">
                <a:tc>
                  <a:txBody>
                    <a:bodyPr/>
                    <a:lstStyle/>
                    <a:p>
                      <a:pPr marL="0" marR="0">
                        <a:spcBef>
                          <a:spcPts val="0"/>
                        </a:spcBef>
                        <a:spcAft>
                          <a:spcPts val="0"/>
                        </a:spcAft>
                      </a:pPr>
                      <a:r>
                        <a:rPr lang="en-US" sz="2400" dirty="0">
                          <a:latin typeface="Times New Roman"/>
                          <a:ea typeface="Calibri"/>
                          <a:cs typeface="Times New Roman"/>
                        </a:rPr>
                        <a:t>Symbol</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Calibri"/>
                          <a:cs typeface="Times New Roman"/>
                        </a:rPr>
                        <a:t>C</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Calibri"/>
                          <a:cs typeface="Times New Roman"/>
                        </a:rPr>
                        <a:t>H</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smtClean="0">
                          <a:latin typeface="Times New Roman"/>
                          <a:ea typeface="Calibri"/>
                          <a:cs typeface="Times New Roman"/>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9749">
                <a:tc>
                  <a:txBody>
                    <a:bodyPr/>
                    <a:lstStyle/>
                    <a:p>
                      <a:pPr marL="0" marR="0">
                        <a:spcBef>
                          <a:spcPts val="0"/>
                        </a:spcBef>
                        <a:spcAft>
                          <a:spcPts val="0"/>
                        </a:spcAft>
                      </a:pPr>
                      <a:r>
                        <a:rPr lang="en-US" sz="2400" dirty="0">
                          <a:latin typeface="Times New Roman"/>
                          <a:ea typeface="Calibri"/>
                          <a:cs typeface="Times New Roman"/>
                        </a:rPr>
                        <a:t>Moles present =    </a:t>
                      </a:r>
                      <a:r>
                        <a:rPr lang="en-US" sz="2400" u="sng" dirty="0">
                          <a:latin typeface="Times New Roman"/>
                          <a:ea typeface="Calibri"/>
                          <a:cs typeface="Times New Roman"/>
                        </a:rPr>
                        <a:t>% composition</a:t>
                      </a:r>
                      <a:endParaRPr lang="en-US" sz="2400" dirty="0">
                        <a:latin typeface="Calibri"/>
                        <a:ea typeface="Times New Roman"/>
                        <a:cs typeface="Times New Roman"/>
                      </a:endParaRPr>
                    </a:p>
                    <a:p>
                      <a:pPr marL="0" marR="0">
                        <a:spcBef>
                          <a:spcPts val="0"/>
                        </a:spcBef>
                        <a:spcAft>
                          <a:spcPts val="0"/>
                        </a:spcAft>
                      </a:pPr>
                      <a:r>
                        <a:rPr lang="en-US" sz="2400" dirty="0">
                          <a:latin typeface="Times New Roman"/>
                          <a:ea typeface="Calibri"/>
                          <a:cs typeface="Times New Roman"/>
                        </a:rPr>
                        <a:t>                               Molar mass</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Calibri"/>
                          <a:cs typeface="Times New Roman"/>
                        </a:rPr>
                        <a:t> </a:t>
                      </a:r>
                      <a:r>
                        <a:rPr lang="en-US" sz="2400" u="sng">
                          <a:latin typeface="Times New Roman"/>
                          <a:ea typeface="Calibri"/>
                          <a:cs typeface="Times New Roman"/>
                        </a:rPr>
                        <a:t>54.55</a:t>
                      </a:r>
                      <a:endParaRPr lang="en-US" sz="2400">
                        <a:latin typeface="Calibri"/>
                        <a:ea typeface="Times New Roman"/>
                        <a:cs typeface="Times New Roman"/>
                      </a:endParaRPr>
                    </a:p>
                    <a:p>
                      <a:pPr marL="0" marR="0">
                        <a:spcBef>
                          <a:spcPts val="0"/>
                        </a:spcBef>
                        <a:spcAft>
                          <a:spcPts val="0"/>
                        </a:spcAft>
                      </a:pPr>
                      <a:r>
                        <a:rPr lang="en-US" sz="2400">
                          <a:latin typeface="Times New Roman"/>
                          <a:ea typeface="Calibri"/>
                          <a:cs typeface="Times New Roman"/>
                        </a:rPr>
                        <a:t> 12</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u="sng">
                          <a:latin typeface="Times New Roman"/>
                          <a:ea typeface="Calibri"/>
                          <a:cs typeface="Times New Roman"/>
                        </a:rPr>
                        <a:t>9.09</a:t>
                      </a:r>
                      <a:endParaRPr lang="en-US" sz="2400">
                        <a:latin typeface="Calibri"/>
                        <a:ea typeface="Times New Roman"/>
                        <a:cs typeface="Times New Roman"/>
                      </a:endParaRPr>
                    </a:p>
                    <a:p>
                      <a:pPr marL="0" marR="0">
                        <a:spcBef>
                          <a:spcPts val="0"/>
                        </a:spcBef>
                        <a:spcAft>
                          <a:spcPts val="0"/>
                        </a:spcAft>
                      </a:pPr>
                      <a:r>
                        <a:rPr lang="en-US" sz="2400">
                          <a:latin typeface="Times New Roman"/>
                          <a:ea typeface="Calibri"/>
                          <a:cs typeface="Times New Roman"/>
                        </a:rPr>
                        <a:t> 1</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u="sng" dirty="0">
                          <a:latin typeface="Times New Roman"/>
                          <a:ea typeface="Calibri"/>
                          <a:cs typeface="Times New Roman"/>
                        </a:rPr>
                        <a:t>36.36</a:t>
                      </a:r>
                      <a:endParaRPr lang="en-US" sz="2400" dirty="0">
                        <a:latin typeface="Calibri"/>
                        <a:ea typeface="Times New Roman"/>
                        <a:cs typeface="Times New Roman"/>
                      </a:endParaRPr>
                    </a:p>
                    <a:p>
                      <a:pPr marL="0" marR="0">
                        <a:spcBef>
                          <a:spcPts val="0"/>
                        </a:spcBef>
                        <a:spcAft>
                          <a:spcPts val="0"/>
                        </a:spcAft>
                      </a:pPr>
                      <a:r>
                        <a:rPr lang="en-US" sz="2400" dirty="0" smtClean="0">
                          <a:latin typeface="Times New Roman"/>
                          <a:ea typeface="Calibri"/>
                          <a:cs typeface="Times New Roman"/>
                        </a:rPr>
                        <a:t>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9749">
                <a:tc>
                  <a:txBody>
                    <a:bodyPr/>
                    <a:lstStyle/>
                    <a:p>
                      <a:pPr marL="0" marR="0">
                        <a:spcBef>
                          <a:spcPts val="0"/>
                        </a:spcBef>
                        <a:spcAft>
                          <a:spcPts val="0"/>
                        </a:spcAft>
                      </a:pPr>
                      <a:r>
                        <a:rPr lang="en-US" sz="2400" dirty="0">
                          <a:latin typeface="Times New Roman"/>
                          <a:ea typeface="Calibri"/>
                          <a:cs typeface="Times New Roman"/>
                        </a:rPr>
                        <a:t>Divide by the smallest value</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u="sng">
                          <a:latin typeface="Times New Roman"/>
                          <a:ea typeface="Calibri"/>
                          <a:cs typeface="Times New Roman"/>
                        </a:rPr>
                        <a:t>4.5458</a:t>
                      </a:r>
                      <a:endParaRPr lang="en-US" sz="2400">
                        <a:latin typeface="Calibri"/>
                        <a:ea typeface="Times New Roman"/>
                        <a:cs typeface="Times New Roman"/>
                      </a:endParaRPr>
                    </a:p>
                    <a:p>
                      <a:pPr marL="0" marR="0">
                        <a:spcBef>
                          <a:spcPts val="0"/>
                        </a:spcBef>
                        <a:spcAft>
                          <a:spcPts val="0"/>
                        </a:spcAft>
                      </a:pPr>
                      <a:r>
                        <a:rPr lang="en-US" sz="2400">
                          <a:latin typeface="Times New Roman"/>
                          <a:ea typeface="Calibri"/>
                          <a:cs typeface="Times New Roman"/>
                        </a:rPr>
                        <a:t>2.2725</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u="sng">
                          <a:latin typeface="Times New Roman"/>
                          <a:ea typeface="Calibri"/>
                          <a:cs typeface="Times New Roman"/>
                        </a:rPr>
                        <a:t>9.09</a:t>
                      </a:r>
                      <a:endParaRPr lang="en-US" sz="2400">
                        <a:latin typeface="Calibri"/>
                        <a:ea typeface="Times New Roman"/>
                        <a:cs typeface="Times New Roman"/>
                      </a:endParaRPr>
                    </a:p>
                    <a:p>
                      <a:pPr marL="0" marR="0">
                        <a:spcBef>
                          <a:spcPts val="0"/>
                        </a:spcBef>
                        <a:spcAft>
                          <a:spcPts val="0"/>
                        </a:spcAft>
                      </a:pPr>
                      <a:r>
                        <a:rPr lang="en-US" sz="2400">
                          <a:latin typeface="Times New Roman"/>
                          <a:ea typeface="Calibri"/>
                          <a:cs typeface="Times New Roman"/>
                        </a:rPr>
                        <a:t>2.2725</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u="sng" dirty="0">
                          <a:latin typeface="Times New Roman"/>
                          <a:ea typeface="Calibri"/>
                          <a:cs typeface="Times New Roman"/>
                        </a:rPr>
                        <a:t>2.2725</a:t>
                      </a:r>
                      <a:endParaRPr lang="en-US" sz="2400" dirty="0">
                        <a:latin typeface="Calibri"/>
                        <a:ea typeface="Times New Roman"/>
                        <a:cs typeface="Times New Roman"/>
                      </a:endParaRPr>
                    </a:p>
                    <a:p>
                      <a:pPr marL="0" marR="0">
                        <a:spcBef>
                          <a:spcPts val="0"/>
                        </a:spcBef>
                        <a:spcAft>
                          <a:spcPts val="0"/>
                        </a:spcAft>
                      </a:pPr>
                      <a:r>
                        <a:rPr lang="en-US" sz="2400" dirty="0" smtClean="0">
                          <a:latin typeface="Times New Roman"/>
                          <a:ea typeface="Calibri"/>
                          <a:cs typeface="Times New Roman"/>
                        </a:rPr>
                        <a:t>2.2725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874">
                <a:tc>
                  <a:txBody>
                    <a:bodyPr/>
                    <a:lstStyle/>
                    <a:p>
                      <a:pPr marL="0" marR="0">
                        <a:spcBef>
                          <a:spcPts val="0"/>
                        </a:spcBef>
                        <a:spcAft>
                          <a:spcPts val="0"/>
                        </a:spcAft>
                      </a:pPr>
                      <a:r>
                        <a:rPr lang="en-US" sz="2400" dirty="0">
                          <a:latin typeface="Times New Roman"/>
                          <a:ea typeface="Calibri"/>
                          <a:cs typeface="Times New Roman"/>
                        </a:rPr>
                        <a:t>Mole ratios</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Calibri"/>
                          <a:cs typeface="Times New Roman"/>
                        </a:rPr>
                        <a:t>2</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Calibri"/>
                          <a:cs typeface="Times New Roman"/>
                        </a:rPr>
                        <a:t>4</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Calibri"/>
                          <a:cs typeface="Times New Roman"/>
                        </a:rPr>
                        <a:t>1</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9154" name="Rectangle 2"/>
          <p:cNvSpPr>
            <a:spLocks noChangeArrowheads="1"/>
          </p:cNvSpPr>
          <p:nvPr/>
        </p:nvSpPr>
        <p:spPr bwMode="auto">
          <a:xfrm>
            <a:off x="0" y="4343400"/>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Empirical formula   is </a:t>
            </a: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a:t>
            </a:r>
            <a:r>
              <a:rPr kumimoji="0" lang="en-US" sz="24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2</a:t>
            </a: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H</a:t>
            </a:r>
            <a:r>
              <a:rPr kumimoji="0" lang="en-US" sz="24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4</a:t>
            </a: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O</a:t>
            </a:r>
            <a:endParaRPr kumimoji="0" lang="en-US" sz="2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molecular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formular</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thus determined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n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Relative </a:t>
            </a:r>
            <a:r>
              <a:rPr kumimoji="0" lang="en-US" sz="2400" b="0" i="0" u="sng"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formular</a:t>
            </a:r>
            <a:r>
              <a:rPr kumimoji="0" lang="en-US"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mass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88</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2</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Relative empirical formula	</a:t>
            </a:r>
            <a:r>
              <a:rPr lang="en-US" sz="2400" dirty="0" smtClean="0">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44</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molecular formula is   (C</a:t>
            </a:r>
            <a:r>
              <a:rPr kumimoji="0" lang="en-US" sz="2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t>
            </a:r>
            <a:r>
              <a:rPr kumimoji="0" lang="en-US" sz="2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4</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 )  x  2   =  </a:t>
            </a: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a:t>
            </a:r>
            <a:r>
              <a:rPr kumimoji="0" lang="en-US" sz="24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4</a:t>
            </a: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H</a:t>
            </a:r>
            <a:r>
              <a:rPr kumimoji="0" lang="en-US" sz="24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8</a:t>
            </a: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O</a:t>
            </a:r>
            <a:r>
              <a:rPr kumimoji="0" lang="en-US" sz="24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2</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advClick="0" advTm="10000">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3.A hydrocarbon burns completely in excess air to form 5.28 g of carbon (IV) oxide and 2,16g of water.</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If the molecular mass of the hydrocarbon is 84, what is its molecular.</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Since a hydrocarbon is a compound containing Carbon and Hydrogen </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only</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Then: </a:t>
            </a:r>
            <a:endParaRPr lang="en-US" sz="2800" dirty="0" smtClean="0">
              <a:latin typeface="Times New Roman" pitchFamily="18" charset="0"/>
              <a:ea typeface="Calibri" pitchFamily="34" charset="0"/>
              <a:cs typeface="Times New Roman" pitchFamily="18" charset="0"/>
            </a:endParaRPr>
          </a:p>
          <a:p>
            <a:pPr lvl="0" indent="45720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Mass of carbon in CO</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Mass of C in CO</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x mass of CO</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 	</a:t>
            </a:r>
            <a:r>
              <a:rPr lang="en-US" sz="2800" dirty="0" smtClean="0">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Molar mass of</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			        </a:t>
            </a:r>
            <a:r>
              <a:rPr lang="en-US" sz="2800" dirty="0" smtClean="0">
                <a:latin typeface="Times New Roman" pitchFamily="18" charset="0"/>
                <a:ea typeface="Calibri" pitchFamily="34" charset="0"/>
                <a:cs typeface="Times New Roman" pitchFamily="18" charset="0"/>
              </a:rPr>
              <a:t>			 =&gt;   </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12    x   5.28</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1.44g</a:t>
            </a:r>
            <a:endParaRPr kumimoji="0" lang="en-US" sz="28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44</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p>
            <a:pPr lvl="0" indent="45720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Mass Hydrogen in H</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 = </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Mass of C in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x mass of H</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	</a:t>
            </a:r>
            <a:r>
              <a:rPr lang="en-US" sz="2800" dirty="0" smtClean="0">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Molar mass of</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			        </a:t>
            </a:r>
            <a:r>
              <a:rPr lang="en-US" sz="2800" dirty="0" smtClean="0">
                <a:latin typeface="Times New Roman" pitchFamily="18" charset="0"/>
                <a:ea typeface="Calibri" pitchFamily="34" charset="0"/>
                <a:cs typeface="Times New Roman" pitchFamily="18" charset="0"/>
              </a:rPr>
              <a:t>			 =&gt;</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    x   2.16</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0.24g</a:t>
            </a:r>
            <a:endPar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800" dirty="0" smtClean="0">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18</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advClick="0" advTm="10000">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0"/>
          <a:ext cx="9144000" cy="2987040"/>
        </p:xfrm>
        <a:graphic>
          <a:graphicData uri="http://schemas.openxmlformats.org/drawingml/2006/table">
            <a:tbl>
              <a:tblPr/>
              <a:tblGrid>
                <a:gridCol w="5463841"/>
                <a:gridCol w="1947344"/>
                <a:gridCol w="1732815"/>
              </a:tblGrid>
              <a:tr h="343989">
                <a:tc>
                  <a:txBody>
                    <a:bodyPr/>
                    <a:lstStyle/>
                    <a:p>
                      <a:pPr marL="0" marR="0">
                        <a:spcBef>
                          <a:spcPts val="0"/>
                        </a:spcBef>
                        <a:spcAft>
                          <a:spcPts val="0"/>
                        </a:spcAft>
                      </a:pPr>
                      <a:r>
                        <a:rPr lang="en-US" sz="2800" dirty="0">
                          <a:latin typeface="Times New Roman"/>
                          <a:ea typeface="Calibri"/>
                          <a:cs typeface="Times New Roman"/>
                        </a:rPr>
                        <a:t>Element</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Calibri"/>
                          <a:cs typeface="Times New Roman"/>
                        </a:rPr>
                        <a:t>Carbon</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Calibri"/>
                          <a:cs typeface="Times New Roman"/>
                        </a:rPr>
                        <a:t>Hydrogen</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989">
                <a:tc>
                  <a:txBody>
                    <a:bodyPr/>
                    <a:lstStyle/>
                    <a:p>
                      <a:pPr marL="0" marR="0">
                        <a:spcBef>
                          <a:spcPts val="0"/>
                        </a:spcBef>
                        <a:spcAft>
                          <a:spcPts val="0"/>
                        </a:spcAft>
                      </a:pPr>
                      <a:r>
                        <a:rPr lang="en-US" sz="2800" dirty="0">
                          <a:latin typeface="Times New Roman"/>
                          <a:ea typeface="Calibri"/>
                          <a:cs typeface="Times New Roman"/>
                        </a:rPr>
                        <a:t>Symbol</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Calibri"/>
                          <a:cs typeface="Times New Roman"/>
                        </a:rPr>
                        <a:t>C</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Calibri"/>
                          <a:cs typeface="Times New Roman"/>
                        </a:rPr>
                        <a:t>H</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977">
                <a:tc>
                  <a:txBody>
                    <a:bodyPr/>
                    <a:lstStyle/>
                    <a:p>
                      <a:pPr marL="0" marR="0">
                        <a:spcBef>
                          <a:spcPts val="0"/>
                        </a:spcBef>
                        <a:spcAft>
                          <a:spcPts val="0"/>
                        </a:spcAft>
                      </a:pPr>
                      <a:r>
                        <a:rPr lang="en-US" sz="2800" dirty="0">
                          <a:latin typeface="Times New Roman"/>
                          <a:ea typeface="Calibri"/>
                          <a:cs typeface="Times New Roman"/>
                        </a:rPr>
                        <a:t>Moles present =    </a:t>
                      </a:r>
                      <a:r>
                        <a:rPr lang="en-US" sz="2800" u="sng" dirty="0">
                          <a:latin typeface="Times New Roman"/>
                          <a:ea typeface="Calibri"/>
                          <a:cs typeface="Times New Roman"/>
                        </a:rPr>
                        <a:t>% composition</a:t>
                      </a:r>
                      <a:endParaRPr lang="en-US" sz="2800" dirty="0">
                        <a:latin typeface="Calibri"/>
                        <a:ea typeface="Times New Roman"/>
                        <a:cs typeface="Times New Roman"/>
                      </a:endParaRPr>
                    </a:p>
                    <a:p>
                      <a:pPr marL="0" marR="0">
                        <a:spcBef>
                          <a:spcPts val="0"/>
                        </a:spcBef>
                        <a:spcAft>
                          <a:spcPts val="0"/>
                        </a:spcAft>
                      </a:pPr>
                      <a:r>
                        <a:rPr lang="en-US" sz="2800" dirty="0">
                          <a:latin typeface="Times New Roman"/>
                          <a:ea typeface="Calibri"/>
                          <a:cs typeface="Times New Roman"/>
                        </a:rPr>
                        <a:t>                               Molar mass</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Calibri"/>
                          <a:cs typeface="Times New Roman"/>
                        </a:rPr>
                        <a:t> </a:t>
                      </a:r>
                      <a:r>
                        <a:rPr lang="en-US" sz="2800" u="sng">
                          <a:latin typeface="Times New Roman"/>
                          <a:ea typeface="Calibri"/>
                          <a:cs typeface="Times New Roman"/>
                        </a:rPr>
                        <a:t>1.44g</a:t>
                      </a:r>
                      <a:endParaRPr lang="en-US" sz="2800">
                        <a:latin typeface="Calibri"/>
                        <a:ea typeface="Times New Roman"/>
                        <a:cs typeface="Times New Roman"/>
                      </a:endParaRPr>
                    </a:p>
                    <a:p>
                      <a:pPr marL="0" marR="0">
                        <a:spcBef>
                          <a:spcPts val="0"/>
                        </a:spcBef>
                        <a:spcAft>
                          <a:spcPts val="0"/>
                        </a:spcAft>
                      </a:pPr>
                      <a:r>
                        <a:rPr lang="en-US" sz="2800">
                          <a:latin typeface="Times New Roman"/>
                          <a:ea typeface="Calibri"/>
                          <a:cs typeface="Times New Roman"/>
                        </a:rPr>
                        <a:t> 12</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u="sng">
                          <a:latin typeface="Times New Roman"/>
                          <a:ea typeface="Calibri"/>
                          <a:cs typeface="Times New Roman"/>
                        </a:rPr>
                        <a:t>0.24g</a:t>
                      </a:r>
                      <a:endParaRPr lang="en-US" sz="2800">
                        <a:latin typeface="Calibri"/>
                        <a:ea typeface="Times New Roman"/>
                        <a:cs typeface="Times New Roman"/>
                      </a:endParaRPr>
                    </a:p>
                    <a:p>
                      <a:pPr marL="0" marR="0">
                        <a:spcBef>
                          <a:spcPts val="0"/>
                        </a:spcBef>
                        <a:spcAft>
                          <a:spcPts val="0"/>
                        </a:spcAft>
                      </a:pPr>
                      <a:r>
                        <a:rPr lang="en-US" sz="2800">
                          <a:latin typeface="Times New Roman"/>
                          <a:ea typeface="Calibri"/>
                          <a:cs typeface="Times New Roman"/>
                        </a:rPr>
                        <a:t>   1</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977">
                <a:tc>
                  <a:txBody>
                    <a:bodyPr/>
                    <a:lstStyle/>
                    <a:p>
                      <a:pPr marL="0" marR="0">
                        <a:spcBef>
                          <a:spcPts val="0"/>
                        </a:spcBef>
                        <a:spcAft>
                          <a:spcPts val="0"/>
                        </a:spcAft>
                      </a:pPr>
                      <a:r>
                        <a:rPr lang="en-US" sz="2800" dirty="0">
                          <a:latin typeface="Times New Roman"/>
                          <a:ea typeface="Calibri"/>
                          <a:cs typeface="Times New Roman"/>
                        </a:rPr>
                        <a:t>Divide by the smallest value</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u="sng">
                          <a:latin typeface="Times New Roman"/>
                          <a:ea typeface="Calibri"/>
                          <a:cs typeface="Times New Roman"/>
                        </a:rPr>
                        <a:t>0.12</a:t>
                      </a:r>
                      <a:endParaRPr lang="en-US" sz="2800">
                        <a:latin typeface="Calibri"/>
                        <a:ea typeface="Times New Roman"/>
                        <a:cs typeface="Times New Roman"/>
                      </a:endParaRPr>
                    </a:p>
                    <a:p>
                      <a:pPr marL="0" marR="0">
                        <a:spcBef>
                          <a:spcPts val="0"/>
                        </a:spcBef>
                        <a:spcAft>
                          <a:spcPts val="0"/>
                        </a:spcAft>
                      </a:pPr>
                      <a:r>
                        <a:rPr lang="en-US" sz="2800">
                          <a:latin typeface="Times New Roman"/>
                          <a:ea typeface="Calibri"/>
                          <a:cs typeface="Times New Roman"/>
                        </a:rPr>
                        <a:t>0.12</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u="sng">
                          <a:latin typeface="Times New Roman"/>
                          <a:ea typeface="Calibri"/>
                          <a:cs typeface="Times New Roman"/>
                        </a:rPr>
                        <a:t>0.24</a:t>
                      </a:r>
                      <a:endParaRPr lang="en-US" sz="2800">
                        <a:latin typeface="Calibri"/>
                        <a:ea typeface="Times New Roman"/>
                        <a:cs typeface="Times New Roman"/>
                      </a:endParaRPr>
                    </a:p>
                    <a:p>
                      <a:pPr marL="0" marR="0">
                        <a:spcBef>
                          <a:spcPts val="0"/>
                        </a:spcBef>
                        <a:spcAft>
                          <a:spcPts val="0"/>
                        </a:spcAft>
                      </a:pPr>
                      <a:r>
                        <a:rPr lang="en-US" sz="2800">
                          <a:latin typeface="Times New Roman"/>
                          <a:ea typeface="Calibri"/>
                          <a:cs typeface="Times New Roman"/>
                        </a:rPr>
                        <a:t>0.12</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989">
                <a:tc>
                  <a:txBody>
                    <a:bodyPr/>
                    <a:lstStyle/>
                    <a:p>
                      <a:pPr marL="0" marR="0">
                        <a:spcBef>
                          <a:spcPts val="0"/>
                        </a:spcBef>
                        <a:spcAft>
                          <a:spcPts val="0"/>
                        </a:spcAft>
                      </a:pPr>
                      <a:r>
                        <a:rPr lang="en-US" sz="2800" dirty="0">
                          <a:latin typeface="Times New Roman"/>
                          <a:ea typeface="Calibri"/>
                          <a:cs typeface="Times New Roman"/>
                        </a:rPr>
                        <a:t>Mole ratios</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latin typeface="Times New Roman"/>
                          <a:ea typeface="Calibri"/>
                          <a:cs typeface="Times New Roman"/>
                        </a:rPr>
                        <a:t>1</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latin typeface="Times New Roman"/>
                          <a:ea typeface="Calibri"/>
                          <a:cs typeface="Times New Roman"/>
                        </a:rPr>
                        <a:t>2</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0177" name="Rectangle 1"/>
          <p:cNvSpPr>
            <a:spLocks noChangeArrowheads="1"/>
          </p:cNvSpPr>
          <p:nvPr/>
        </p:nvSpPr>
        <p:spPr bwMode="auto">
          <a:xfrm>
            <a:off x="0" y="3124200"/>
            <a:ext cx="89916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Empirical formula   is </a:t>
            </a:r>
            <a:r>
              <a:rPr kumimoji="0" lang="en-US"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CH</a:t>
            </a:r>
            <a:r>
              <a:rPr kumimoji="0" lang="en-US"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2</a:t>
            </a: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molecular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formular</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thus determined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n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Relative </a:t>
            </a:r>
            <a:r>
              <a:rPr kumimoji="0" lang="en-US" sz="2800" b="0" i="0" u="sng"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formular</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mass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84</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6</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Relative empirical formula	 14</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molecular formula is   (CH</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x  6   =  </a:t>
            </a:r>
            <a:r>
              <a:rPr kumimoji="0" lang="en-US"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a:t>
            </a:r>
            <a:r>
              <a:rPr kumimoji="0" lang="en-US"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6</a:t>
            </a:r>
            <a:r>
              <a:rPr kumimoji="0" lang="en-US"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H</a:t>
            </a:r>
            <a:r>
              <a:rPr kumimoji="0" lang="en-US"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12</a:t>
            </a:r>
            <a:r>
              <a:rPr kumimoji="0" lang="en-US"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advClick="0" advTm="10000">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0" y="0"/>
            <a:ext cx="8991600" cy="71711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(b)Molar solutions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molar solution is one whose concentration is known.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SI unit of concentration is </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Molarity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denoted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Molarity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may be defined as the number of moles of solute present in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one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cubic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decimeter</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solution.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One cubic decimeter is equal to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one </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litre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also equal to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1000cm3</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higher 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molarity</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higher the concentration and the higher/more solute has been dissolved in the solvent  to make one cubic decimeter/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litre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/1000cm3 </a:t>
            </a: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solution.</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p>
          <a:p>
            <a:pPr lvl="0" fontAlgn="base">
              <a:spcBef>
                <a:spcPct val="0"/>
              </a:spcBef>
              <a:spcAft>
                <a:spcPct val="0"/>
              </a:spcAft>
            </a:pPr>
            <a:r>
              <a:rPr lang="en-US" sz="2400" b="1" dirty="0" smtClean="0">
                <a:latin typeface="Times New Roman" pitchFamily="18" charset="0"/>
                <a:ea typeface="Times New Roman" pitchFamily="18" charset="0"/>
                <a:cs typeface="Times New Roman" pitchFamily="18" charset="0"/>
              </a:rPr>
              <a:t>Examples</a:t>
            </a:r>
            <a:endParaRPr lang="en-US" sz="2400" dirty="0" smtClean="0">
              <a:latin typeface="Times New Roman" pitchFamily="18" charset="0"/>
              <a:cs typeface="Times New Roman" pitchFamily="18" charset="0"/>
            </a:endParaRP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2M sodium hydroxide means 2 moles of sodium hydroxide solute is dissolved in enough water to make</a:t>
            </a:r>
            <a:r>
              <a:rPr lang="en-US" sz="2400" dirty="0" smtClean="0">
                <a:latin typeface="Times New Roman" pitchFamily="18" charset="0"/>
                <a:ea typeface="Times New Roman" pitchFamily="18" charset="0"/>
                <a:cs typeface="Times New Roman" pitchFamily="18" charset="0"/>
              </a:rPr>
              <a:t> one cubic decimeter/ </a:t>
            </a:r>
            <a:r>
              <a:rPr lang="en-US" sz="2400" dirty="0" err="1" smtClean="0">
                <a:latin typeface="Times New Roman" pitchFamily="18" charset="0"/>
                <a:ea typeface="Times New Roman" pitchFamily="18" charset="0"/>
                <a:cs typeface="Times New Roman" pitchFamily="18" charset="0"/>
              </a:rPr>
              <a:t>litre</a:t>
            </a:r>
            <a:r>
              <a:rPr lang="en-US" sz="2400" dirty="0" smtClean="0">
                <a:latin typeface="Times New Roman" pitchFamily="18" charset="0"/>
                <a:ea typeface="Times New Roman" pitchFamily="18" charset="0"/>
                <a:cs typeface="Times New Roman" pitchFamily="18" charset="0"/>
              </a:rPr>
              <a:t>/1000cm3 uniform </a:t>
            </a:r>
            <a:r>
              <a:rPr lang="en-US" sz="2400" b="1" u="sng" dirty="0" smtClean="0">
                <a:latin typeface="Times New Roman" pitchFamily="18" charset="0"/>
                <a:ea typeface="Times New Roman" pitchFamily="18" charset="0"/>
                <a:cs typeface="Times New Roman" pitchFamily="18" charset="0"/>
              </a:rPr>
              <a:t>solution </a:t>
            </a:r>
            <a:r>
              <a:rPr lang="en-US" sz="2400" u="sng" dirty="0" smtClean="0">
                <a:latin typeface="Times New Roman" pitchFamily="18" charset="0"/>
                <a:ea typeface="Times New Roman" pitchFamily="18" charset="0"/>
                <a:cs typeface="Times New Roman" pitchFamily="18" charset="0"/>
              </a:rPr>
              <a:t>mixture of </a:t>
            </a:r>
            <a:r>
              <a:rPr lang="en-US" sz="2400" dirty="0" smtClean="0">
                <a:latin typeface="Times New Roman" pitchFamily="18" charset="0"/>
                <a:ea typeface="Calibri" pitchFamily="34" charset="0"/>
                <a:cs typeface="Times New Roman" pitchFamily="18" charset="0"/>
              </a:rPr>
              <a:t>sodium hydroxide and water</a:t>
            </a:r>
            <a:r>
              <a:rPr lang="en-US" sz="2400" dirty="0" smtClean="0">
                <a:latin typeface="Times New Roman" pitchFamily="18" charset="0"/>
                <a:ea typeface="Times New Roman" pitchFamily="18" charset="0"/>
                <a:cs typeface="Times New Roman" pitchFamily="18" charset="0"/>
              </a:rPr>
              <a:t>.</a:t>
            </a: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  0.02M sodium hydroxide means 0.02 moles of sodium hydroxide solute is dissolved in enough water to make</a:t>
            </a:r>
            <a:r>
              <a:rPr lang="en-US" sz="2400" dirty="0" smtClean="0">
                <a:latin typeface="Times New Roman" pitchFamily="18" charset="0"/>
                <a:ea typeface="Times New Roman" pitchFamily="18" charset="0"/>
                <a:cs typeface="Times New Roman" pitchFamily="18" charset="0"/>
              </a:rPr>
              <a:t> one cubic decimeter/ </a:t>
            </a:r>
            <a:r>
              <a:rPr lang="en-US" sz="2400" dirty="0" err="1" smtClean="0">
                <a:latin typeface="Times New Roman" pitchFamily="18" charset="0"/>
                <a:ea typeface="Times New Roman" pitchFamily="18" charset="0"/>
                <a:cs typeface="Times New Roman" pitchFamily="18" charset="0"/>
              </a:rPr>
              <a:t>litre</a:t>
            </a:r>
            <a:r>
              <a:rPr lang="en-US" sz="2400" dirty="0" smtClean="0">
                <a:latin typeface="Times New Roman" pitchFamily="18" charset="0"/>
                <a:ea typeface="Times New Roman" pitchFamily="18" charset="0"/>
                <a:cs typeface="Times New Roman" pitchFamily="18" charset="0"/>
              </a:rPr>
              <a:t>/1000cm3 uniform </a:t>
            </a:r>
            <a:r>
              <a:rPr lang="en-US" sz="2400" b="1" u="sng" dirty="0" smtClean="0">
                <a:latin typeface="Times New Roman" pitchFamily="18" charset="0"/>
                <a:ea typeface="Times New Roman" pitchFamily="18" charset="0"/>
                <a:cs typeface="Times New Roman" pitchFamily="18" charset="0"/>
              </a:rPr>
              <a:t>solution </a:t>
            </a:r>
            <a:r>
              <a:rPr lang="en-US" sz="2400" u="sng" dirty="0" smtClean="0">
                <a:latin typeface="Times New Roman" pitchFamily="18" charset="0"/>
                <a:ea typeface="Times New Roman" pitchFamily="18" charset="0"/>
                <a:cs typeface="Times New Roman" pitchFamily="18" charset="0"/>
              </a:rPr>
              <a:t>mixture of </a:t>
            </a:r>
            <a:r>
              <a:rPr lang="en-US" sz="2400" dirty="0" smtClean="0">
                <a:latin typeface="Times New Roman" pitchFamily="18" charset="0"/>
                <a:ea typeface="Calibri" pitchFamily="34" charset="0"/>
                <a:cs typeface="Times New Roman" pitchFamily="18" charset="0"/>
              </a:rPr>
              <a:t>sodium hydroxide and water</a:t>
            </a:r>
            <a:r>
              <a:rPr lang="en-US" sz="2400" dirty="0" smtClean="0">
                <a:latin typeface="Times New Roman" pitchFamily="18" charset="0"/>
                <a:ea typeface="Times New Roman" pitchFamily="18" charset="0"/>
                <a:cs typeface="Times New Roman" pitchFamily="18" charset="0"/>
              </a:rPr>
              <a:t>.</a:t>
            </a:r>
          </a:p>
          <a:p>
            <a:pPr lvl="0" eaLnBrk="0" fontAlgn="base" hangingPunct="0">
              <a:spcBef>
                <a:spcPct val="0"/>
              </a:spcBef>
              <a:spcAft>
                <a:spcPct val="0"/>
              </a:spcAft>
            </a:pPr>
            <a:r>
              <a:rPr lang="en-US" sz="2400" dirty="0" smtClean="0">
                <a:latin typeface="Times New Roman" pitchFamily="18" charset="0"/>
                <a:ea typeface="Calibri" pitchFamily="34" charset="0"/>
                <a:cs typeface="Times New Roman" pitchFamily="18" charset="0"/>
              </a:rPr>
              <a:t>“2M” is </a:t>
            </a:r>
            <a:r>
              <a:rPr lang="en-US" sz="2400" b="1" dirty="0" smtClean="0">
                <a:latin typeface="Times New Roman" pitchFamily="18" charset="0"/>
                <a:ea typeface="Calibri" pitchFamily="34" charset="0"/>
                <a:cs typeface="Times New Roman" pitchFamily="18" charset="0"/>
              </a:rPr>
              <a:t>more concentrated</a:t>
            </a:r>
            <a:r>
              <a:rPr lang="en-US" sz="2400" dirty="0" smtClean="0">
                <a:latin typeface="Times New Roman" pitchFamily="18" charset="0"/>
                <a:ea typeface="Calibri" pitchFamily="34" charset="0"/>
                <a:cs typeface="Times New Roman" pitchFamily="18" charset="0"/>
              </a:rPr>
              <a:t> than“0.02M”.</a:t>
            </a:r>
            <a:r>
              <a:rPr lang="en-US" sz="2400" dirty="0" smtClean="0">
                <a:latin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advClick="0" advTm="10000">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0" y="0"/>
            <a:ext cx="9144000" cy="66325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Preparation of molar solution</a:t>
            </a: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Procedure</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Weigh accurately 4.0 g of sodium hydroxide pellets into a 250cm3 volumetric flask.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Using a wash bottle add about 200cm3 of distilled water.</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Stopper the flask.</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Shake vigorously for three minutes.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Remove the stopper for a second then continue to shake for about another two minutes until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all</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solid has dissolved.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Add more water slowly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upto</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exactly</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250 cm3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mark</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endParaRPr lang="en-US" sz="800" u="sng" dirty="0" smtClean="0">
              <a:latin typeface="Times New Roman" pitchFamily="18" charset="0"/>
              <a:cs typeface="Times New Roman" pitchFamily="18" charset="0"/>
            </a:endParaRPr>
          </a:p>
          <a:p>
            <a:r>
              <a:rPr lang="en-US" sz="2800" u="sng" dirty="0" smtClean="0">
                <a:latin typeface="Times New Roman" pitchFamily="18" charset="0"/>
                <a:cs typeface="Times New Roman" pitchFamily="18" charset="0"/>
              </a:rPr>
              <a:t>Sample questions</a:t>
            </a:r>
          </a:p>
          <a:p>
            <a:endParaRPr lang="en-US" sz="800" dirty="0" smtClean="0">
              <a:latin typeface="Times New Roman" pitchFamily="18" charset="0"/>
              <a:cs typeface="Times New Roman" pitchFamily="18" charset="0"/>
            </a:endParaRPr>
          </a:p>
          <a:p>
            <a:r>
              <a:rPr lang="en-US" sz="2800" dirty="0" smtClean="0"/>
              <a:t> </a:t>
            </a:r>
            <a:r>
              <a:rPr lang="en-US" sz="2800" b="1" dirty="0" smtClean="0">
                <a:latin typeface="Times New Roman" pitchFamily="18" charset="0"/>
                <a:cs typeface="Times New Roman" pitchFamily="18" charset="0"/>
              </a:rPr>
              <a:t>1.Calculate the number of moles of sodium hydroxide pellets present in:</a:t>
            </a:r>
          </a:p>
          <a:p>
            <a:endParaRPr lang="en-US" sz="800"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a:t>
            </a:r>
            <a:r>
              <a:rPr lang="en-US" sz="2800" b="1" dirty="0" err="1" smtClean="0">
                <a:latin typeface="Times New Roman" pitchFamily="18" charset="0"/>
                <a:cs typeface="Times New Roman" pitchFamily="18" charset="0"/>
              </a:rPr>
              <a:t>i</a:t>
            </a:r>
            <a:r>
              <a:rPr lang="en-US" sz="2800" b="1" dirty="0" smtClean="0">
                <a:latin typeface="Times New Roman" pitchFamily="18" charset="0"/>
                <a:cs typeface="Times New Roman" pitchFamily="18" charset="0"/>
              </a:rPr>
              <a:t>) 4.0 g.</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slow" advClick="0" advTm="10000">
    <p:wipe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0" y="0"/>
            <a:ext cx="91440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Molar mass of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NaOH</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(23 + 16 + 1)  =  40g</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Mass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4.0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0.1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1.0 x 10 </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Molar mass</a:t>
            </a:r>
            <a:r>
              <a:rPr kumimoji="0" lang="en-US" sz="28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40</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 250 cm3 solution in the volumetric flask.</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 in 250 cm3 =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0.1   /  1.0 x 10 </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(iii) one decimeter of solution</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Method 1</a:t>
            </a:r>
            <a:r>
              <a:rPr lang="en-US" sz="2800" dirty="0" smtClean="0">
                <a:latin typeface="Arial" pitchFamily="34" charset="0"/>
                <a:ea typeface="Times New Roman" pitchFamily="18" charset="0"/>
                <a:cs typeface="Arial" pitchFamily="34"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 in decimeters = </a:t>
            </a:r>
            <a:r>
              <a:rPr kumimoji="0" lang="en-US"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Molarity</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 x 1000cm3 /1dm3</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800" dirty="0" smtClean="0">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Volume of solution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 x 10 </a:t>
            </a:r>
            <a:r>
              <a:rPr kumimoji="0" lang="en-US" sz="2800" b="0" i="0" u="sng"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  x 1000cm3</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250cm3</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0.4 M  / 0.4 molesdm</a:t>
            </a:r>
            <a:r>
              <a:rPr kumimoji="0" lang="en-US" sz="2800" b="1" i="0" u="sng"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ransition spd="slow" advClick="0" advTm="10000">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228600" y="0"/>
            <a:ext cx="89154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(ii)a </a:t>
            </a:r>
            <a:r>
              <a:rPr kumimoji="0" lang="en-US" sz="2800" b="1" i="0" u="sng"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molecule</a:t>
            </a:r>
            <a:r>
              <a:rPr kumimoji="0" lang="en-US" sz="28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has mass equal to </a:t>
            </a:r>
            <a:r>
              <a:rPr kumimoji="0" lang="en-US" sz="2800" b="0" i="0" u="sng"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relative molecular mass</a:t>
            </a:r>
            <a:r>
              <a:rPr kumimoji="0" lang="en-US" sz="28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/RMM (in grams)of the molecule.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Relative molecular mass  is the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sum</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the relative atomic masses of the elements making the molecule. e.g.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Molar mass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Oxygen molecule(O</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=relative molecular mass =(16.0x 2)g =32.0g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6.023 x10 </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23</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particles  of Oxygen molecule =1 mole =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32.0</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Molar mass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chlorine molecule(Cl</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=relative molecular mass =(35.5x 2)g =71.0g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6.023 x10 </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23</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particles  of chlorine molecule = 1 mole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71.0</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Molar mass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Nitrogen molecule(N</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=relative molecular mass =(14.0x 2)g =28.0g</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6.023 x10 </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23</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particles  of Nitrogen molecule =1 mole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28.0</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ransition spd="slow" advClick="0" advTm="10000">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0" y="0"/>
            <a:ext cx="9144000" cy="65248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Method 2</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250cm3 solution contain 1.0 x 10 </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1000cm3 solution =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Molarity</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contain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1000  x 1.0 x 10 </a:t>
            </a:r>
            <a:r>
              <a:rPr kumimoji="0" lang="en-US" sz="2800" b="0" i="0" u="sng"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250 cm3</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0.4 M  / 0.4 molesdm</a:t>
            </a:r>
            <a:r>
              <a:rPr kumimoji="0" lang="en-US" sz="2800" b="1" i="0" u="sng"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Theoretical sample practice</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Calculate the </a:t>
            </a:r>
            <a:r>
              <a:rPr kumimoji="0" lang="en-US"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molarity</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a solution containing:</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4.0 g sodium hydroxide dissolved in 500cm3 solution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Molar mass of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NaOH</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(23 + 16 + 1)  =  40g</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Mass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4.0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0.1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1.0 x 10 </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800" b="1" dirty="0" smtClean="0">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Molar mass 	40		</a:t>
            </a:r>
            <a:endPar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Method 1</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advClick="0" advTm="10000">
    <p:wipe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228600" y="0"/>
            <a:ext cx="89154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 in decimeters = </a:t>
            </a:r>
            <a:r>
              <a:rPr kumimoji="0" lang="en-US"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Molarity</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  x  1000cm3/1dm3</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800" dirty="0" smtClean="0">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Volume of solution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 x 10 </a:t>
            </a:r>
            <a:r>
              <a:rPr kumimoji="0" lang="en-US" sz="2800" b="0" i="0" u="sng"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  x 1000cm3</a:t>
            </a:r>
            <a:endParaRPr lang="en-US" sz="2800" dirty="0" smtClean="0">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500cm3</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0.2 M  / 0.2 molesdm</a:t>
            </a:r>
            <a:r>
              <a:rPr kumimoji="0" lang="en-US" sz="2800" b="1" i="0" u="sng"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Method 2</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500 cm3 solution contain 1.0 x 10 </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1000cm3 solution =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Molarity</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contain </a:t>
            </a: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smtClean="0">
                <a:latin typeface="Times New Roman" pitchFamily="18" charset="0"/>
                <a:ea typeface="Times New Roman" pitchFamily="18" charset="0"/>
                <a:cs typeface="Times New Roman" pitchFamily="18" charset="0"/>
              </a:rPr>
              <a:t>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1000  x 1.0 x 10 </a:t>
            </a:r>
            <a:r>
              <a:rPr kumimoji="0" lang="en-US" sz="2800" b="0" i="0" u="sng"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800" dirty="0" smtClean="0">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500 cm3</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0.2 M  / 0.2 molesdm</a:t>
            </a:r>
            <a:r>
              <a:rPr kumimoji="0" lang="en-US" sz="2800" b="1" i="0" u="sng"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sz="2800" dirty="0" smtClean="0">
              <a:latin typeface="Arial" pitchFamily="34" charset="0"/>
              <a:cs typeface="Arial" pitchFamily="34" charset="0"/>
            </a:endParaRPr>
          </a:p>
          <a:p>
            <a:pPr lvl="0" eaLnBrk="0" fontAlgn="base" hangingPunct="0">
              <a:spcBef>
                <a:spcPct val="0"/>
              </a:spcBef>
              <a:spcAft>
                <a:spcPct val="0"/>
              </a:spcAft>
            </a:pPr>
            <a:r>
              <a:rPr lang="en-US" sz="2800" b="1" dirty="0" smtClean="0">
                <a:latin typeface="Times New Roman" pitchFamily="18" charset="0"/>
                <a:cs typeface="Times New Roman" pitchFamily="18" charset="0"/>
              </a:rPr>
              <a:t>(ii) 5.3 g  anhydrous sodium carbonate dissolved in 50cm3 solution</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slow" advClick="0" advTm="10000">
    <p:wipe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0" y="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Molar mass of Na</a:t>
            </a:r>
            <a:r>
              <a:rPr kumimoji="0" lang="en-US" sz="2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a:t>
            </a:r>
            <a:r>
              <a:rPr kumimoji="0" lang="en-US" sz="2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(23 x 2 + 12 + 16 x 3)  =  106 g</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Mass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5.3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0.05 / 5. 0 x 10</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400" b="1" dirty="0" smtClean="0">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Molar mass          106</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Method 1</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 in decimeters = </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Molarity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 x1000cm3/1dm3</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Volume of solution</a:t>
            </a: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400" dirty="0" smtClean="0"/>
              <a:t>	</a:t>
            </a:r>
            <a:r>
              <a:rPr lang="en-US" sz="2400" dirty="0" smtClean="0">
                <a:latin typeface="Times New Roman" pitchFamily="18" charset="0"/>
                <a:cs typeface="Times New Roman" pitchFamily="18" charset="0"/>
              </a:rPr>
              <a:t>=&gt; </a:t>
            </a:r>
            <a:r>
              <a:rPr lang="en-US" sz="2400" u="sng" dirty="0" smtClean="0">
                <a:latin typeface="Times New Roman" pitchFamily="18" charset="0"/>
                <a:cs typeface="Times New Roman" pitchFamily="18" charset="0"/>
              </a:rPr>
              <a:t>1.0 moles  x 1000cm3</a:t>
            </a:r>
            <a:r>
              <a:rPr lang="en-US" sz="2400" dirty="0" smtClean="0">
                <a:latin typeface="Times New Roman" pitchFamily="18" charset="0"/>
                <a:cs typeface="Times New Roman" pitchFamily="18" charset="0"/>
              </a:rPr>
              <a:t> =  </a:t>
            </a:r>
          </a:p>
          <a:p>
            <a:r>
              <a:rPr lang="en-US" sz="2400" dirty="0" smtClean="0">
                <a:latin typeface="Times New Roman" pitchFamily="18" charset="0"/>
                <a:cs typeface="Times New Roman" pitchFamily="18" charset="0"/>
              </a:rPr>
              <a:t>					      50cm3</a:t>
            </a:r>
          </a:p>
          <a:p>
            <a:r>
              <a:rPr lang="en-US" sz="2400" dirty="0" smtClean="0">
                <a:latin typeface="Times New Roman" pitchFamily="18" charset="0"/>
                <a:cs typeface="Times New Roman" pitchFamily="18" charset="0"/>
              </a:rPr>
              <a:t> 	  		               =</a:t>
            </a:r>
            <a:r>
              <a:rPr lang="en-US" sz="2400" b="1" u="sng" dirty="0" smtClean="0">
                <a:latin typeface="Times New Roman" pitchFamily="18" charset="0"/>
                <a:cs typeface="Times New Roman" pitchFamily="18" charset="0"/>
              </a:rPr>
              <a:t>1.0 M</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Method 2</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50 cm3 solution contain 5.0 x 10 </a:t>
            </a:r>
            <a:r>
              <a:rPr lang="en-US" sz="2400" baseline="30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moles</a:t>
            </a:r>
          </a:p>
          <a:p>
            <a:r>
              <a:rPr lang="en-US" sz="2400" dirty="0" smtClean="0">
                <a:latin typeface="Times New Roman" pitchFamily="18" charset="0"/>
                <a:cs typeface="Times New Roman" pitchFamily="18" charset="0"/>
              </a:rPr>
              <a:t>1000cm3 solution = </a:t>
            </a:r>
            <a:r>
              <a:rPr lang="en-US" sz="2400" dirty="0" err="1" smtClean="0">
                <a:latin typeface="Times New Roman" pitchFamily="18" charset="0"/>
                <a:cs typeface="Times New Roman" pitchFamily="18" charset="0"/>
              </a:rPr>
              <a:t>Molarity</a:t>
            </a:r>
            <a:r>
              <a:rPr lang="en-US" sz="2400" dirty="0" smtClean="0">
                <a:latin typeface="Times New Roman" pitchFamily="18" charset="0"/>
                <a:cs typeface="Times New Roman" pitchFamily="18" charset="0"/>
              </a:rPr>
              <a:t>  contain </a:t>
            </a:r>
          </a:p>
          <a:p>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1000  x 5.0 x 10 </a:t>
            </a:r>
            <a:r>
              <a:rPr lang="en-US" sz="2400" u="sng" baseline="30000" dirty="0" smtClean="0">
                <a:latin typeface="Times New Roman" pitchFamily="18" charset="0"/>
                <a:cs typeface="Times New Roman" pitchFamily="18" charset="0"/>
              </a:rPr>
              <a:t>-2</a:t>
            </a:r>
            <a:r>
              <a:rPr lang="en-US" sz="2400" u="sng" dirty="0" smtClean="0">
                <a:latin typeface="Times New Roman" pitchFamily="18" charset="0"/>
                <a:cs typeface="Times New Roman" pitchFamily="18" charset="0"/>
              </a:rPr>
              <a:t> moles  </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			             50 cm3</a:t>
            </a:r>
          </a:p>
          <a:p>
            <a:r>
              <a:rPr lang="en-US" sz="2400" dirty="0" smtClean="0">
                <a:latin typeface="Times New Roman" pitchFamily="18" charset="0"/>
                <a:cs typeface="Times New Roman" pitchFamily="18" charset="0"/>
              </a:rPr>
              <a:t>			= </a:t>
            </a:r>
            <a:r>
              <a:rPr lang="en-US" sz="2400" b="1" u="sng" dirty="0" smtClean="0">
                <a:latin typeface="Times New Roman" pitchFamily="18" charset="0"/>
                <a:cs typeface="Times New Roman" pitchFamily="18" charset="0"/>
              </a:rPr>
              <a:t>1.0M /  1.0 molesdm</a:t>
            </a:r>
            <a:r>
              <a:rPr lang="en-US" sz="2400" b="1" u="sng" baseline="30000" dirty="0" smtClean="0">
                <a:latin typeface="Times New Roman" pitchFamily="18" charset="0"/>
                <a:cs typeface="Times New Roman" pitchFamily="18" charset="0"/>
              </a:rPr>
              <a:t>-3</a:t>
            </a:r>
          </a:p>
          <a:p>
            <a:endParaRPr lang="en-US" sz="2400" b="1" u="sng" baseline="300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(iii) 5.3 g  hydrated sodium carbonate </a:t>
            </a:r>
            <a:r>
              <a:rPr lang="en-US" sz="2400" b="1" dirty="0" err="1" smtClean="0">
                <a:latin typeface="Times New Roman" pitchFamily="18" charset="0"/>
                <a:cs typeface="Times New Roman" pitchFamily="18" charset="0"/>
              </a:rPr>
              <a:t>decahydrate</a:t>
            </a:r>
            <a:r>
              <a:rPr lang="en-US" sz="2400" b="1" dirty="0" smtClean="0">
                <a:latin typeface="Times New Roman" pitchFamily="18" charset="0"/>
                <a:cs typeface="Times New Roman" pitchFamily="18" charset="0"/>
              </a:rPr>
              <a:t> dissolved in 50cm3 solution</a:t>
            </a:r>
            <a:endParaRPr lang="en-US" sz="2400" dirty="0" smtClean="0">
              <a:latin typeface="Times New Roman" pitchFamily="18" charset="0"/>
              <a:cs typeface="Times New Roman" pitchFamily="18" charset="0"/>
            </a:endParaRPr>
          </a:p>
          <a:p>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slow" advClick="0" advTm="10000">
    <p:wipe di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0" y="0"/>
            <a:ext cx="9144000" cy="66171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Molar mass of Na</a:t>
            </a:r>
            <a:r>
              <a:rPr kumimoji="0" lang="en-US" sz="2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a:t>
            </a:r>
            <a:r>
              <a:rPr kumimoji="0" lang="en-US" sz="2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.10H</a:t>
            </a:r>
            <a:r>
              <a:rPr kumimoji="0" lang="en-US" sz="2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  = (23 x 2 + 12 + 16 x 3 + 20 x 1 + 10 x 16)  =286g</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Mass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5.3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0.0185 / 1.85 x 10 </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Molar mass       286</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Method 1</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 in decimeters = </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Molarity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  x1000cm3/1dm3</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Volume of solution</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1.85 x 10 </a:t>
            </a:r>
            <a:r>
              <a:rPr kumimoji="0" lang="en-US" sz="2400" b="0" i="0" u="sng"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  x 1000cm3</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50cm3</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400" dirty="0" smtClean="0">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0.37 M/0.37 molesdm</a:t>
            </a:r>
            <a:r>
              <a:rPr kumimoji="0" lang="en-US" sz="2400" b="1" i="0" u="sng"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p>
          <a:p>
            <a:r>
              <a:rPr lang="en-US" sz="2400" u="sng" dirty="0" smtClean="0">
                <a:latin typeface="Times New Roman" pitchFamily="18" charset="0"/>
                <a:cs typeface="Times New Roman" pitchFamily="18" charset="0"/>
              </a:rPr>
              <a:t>Method 2</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50 cm3 solution contain 1.85 x 10 </a:t>
            </a:r>
            <a:r>
              <a:rPr lang="en-US" sz="2400" baseline="30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moles</a:t>
            </a:r>
          </a:p>
          <a:p>
            <a:r>
              <a:rPr lang="en-US" sz="2400" dirty="0" smtClean="0">
                <a:latin typeface="Times New Roman" pitchFamily="18" charset="0"/>
                <a:cs typeface="Times New Roman" pitchFamily="18" charset="0"/>
              </a:rPr>
              <a:t>1000cm3 solution = </a:t>
            </a:r>
            <a:r>
              <a:rPr lang="en-US" sz="2400" dirty="0" err="1" smtClean="0">
                <a:latin typeface="Times New Roman" pitchFamily="18" charset="0"/>
                <a:cs typeface="Times New Roman" pitchFamily="18" charset="0"/>
              </a:rPr>
              <a:t>Molarity</a:t>
            </a:r>
            <a:r>
              <a:rPr lang="en-US" sz="2400" dirty="0" smtClean="0">
                <a:latin typeface="Times New Roman" pitchFamily="18" charset="0"/>
                <a:cs typeface="Times New Roman" pitchFamily="18" charset="0"/>
              </a:rPr>
              <a:t>  contain </a:t>
            </a:r>
            <a:r>
              <a:rPr lang="en-US" sz="2400" u="sng" dirty="0" smtClean="0">
                <a:latin typeface="Times New Roman" pitchFamily="18" charset="0"/>
                <a:cs typeface="Times New Roman" pitchFamily="18" charset="0"/>
              </a:rPr>
              <a:t>1000  x  1.85 x 10 </a:t>
            </a:r>
            <a:r>
              <a:rPr lang="en-US" sz="2400" u="sng" baseline="30000" dirty="0" smtClean="0">
                <a:latin typeface="Times New Roman" pitchFamily="18" charset="0"/>
                <a:cs typeface="Times New Roman" pitchFamily="18" charset="0"/>
              </a:rPr>
              <a:t>-2</a:t>
            </a:r>
            <a:r>
              <a:rPr lang="en-US" sz="2400" u="sng" dirty="0" smtClean="0">
                <a:latin typeface="Times New Roman" pitchFamily="18" charset="0"/>
                <a:cs typeface="Times New Roman" pitchFamily="18" charset="0"/>
              </a:rPr>
              <a:t> moles  </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						  50 cm3</a:t>
            </a:r>
          </a:p>
          <a:p>
            <a:r>
              <a:rPr lang="en-US" sz="2400" dirty="0" smtClean="0">
                <a:latin typeface="Times New Roman" pitchFamily="18" charset="0"/>
                <a:cs typeface="Times New Roman" pitchFamily="18" charset="0"/>
              </a:rPr>
              <a:t>				= </a:t>
            </a:r>
            <a:r>
              <a:rPr lang="en-US" sz="2400" b="1" u="sng" dirty="0" smtClean="0">
                <a:latin typeface="Times New Roman" pitchFamily="18" charset="0"/>
                <a:cs typeface="Times New Roman" pitchFamily="18" charset="0"/>
              </a:rPr>
              <a:t>3.7 x 10</a:t>
            </a:r>
            <a:r>
              <a:rPr lang="en-US" sz="2400" u="sng" baseline="30000" dirty="0" smtClean="0">
                <a:latin typeface="Times New Roman" pitchFamily="18" charset="0"/>
                <a:cs typeface="Times New Roman" pitchFamily="18" charset="0"/>
              </a:rPr>
              <a:t>-1</a:t>
            </a:r>
            <a:r>
              <a:rPr lang="en-US" sz="2400" b="1" u="sng" dirty="0" smtClean="0">
                <a:latin typeface="Times New Roman" pitchFamily="18" charset="0"/>
                <a:cs typeface="Times New Roman" pitchFamily="18" charset="0"/>
              </a:rPr>
              <a:t> M / 3.7 x 10</a:t>
            </a:r>
            <a:r>
              <a:rPr lang="en-US" sz="2400" u="sng" baseline="30000" dirty="0" smtClean="0">
                <a:latin typeface="Times New Roman" pitchFamily="18" charset="0"/>
                <a:cs typeface="Times New Roman" pitchFamily="18" charset="0"/>
              </a:rPr>
              <a:t>-1</a:t>
            </a:r>
            <a:r>
              <a:rPr lang="en-US" sz="2400" b="1" u="sng" dirty="0" smtClean="0">
                <a:latin typeface="Times New Roman" pitchFamily="18" charset="0"/>
                <a:cs typeface="Times New Roman" pitchFamily="18" charset="0"/>
              </a:rPr>
              <a:t> molesdm</a:t>
            </a:r>
            <a:r>
              <a:rPr lang="en-US" sz="2400" b="1" u="sng" baseline="30000" dirty="0" smtClean="0">
                <a:latin typeface="Times New Roman" pitchFamily="18" charset="0"/>
                <a:cs typeface="Times New Roman" pitchFamily="18" charset="0"/>
              </a:rPr>
              <a:t>-3</a:t>
            </a:r>
            <a:endParaRPr lang="en-US" sz="2400" dirty="0" smtClean="0">
              <a:latin typeface="Times New Roman" pitchFamily="18" charset="0"/>
              <a:cs typeface="Times New Roman" pitchFamily="18" charset="0"/>
            </a:endParaRPr>
          </a:p>
          <a:p>
            <a:r>
              <a:rPr lang="en-US" sz="2400" b="1" baseline="30000" dirty="0" smtClean="0">
                <a:latin typeface="Times New Roman" pitchFamily="18" charset="0"/>
                <a:cs typeface="Times New Roman" pitchFamily="18" charset="0"/>
              </a:rPr>
              <a:t> </a:t>
            </a:r>
          </a:p>
          <a:p>
            <a:r>
              <a:rPr lang="en-US" sz="2400" b="1" dirty="0" smtClean="0">
                <a:latin typeface="Times New Roman" pitchFamily="18" charset="0"/>
                <a:cs typeface="Times New Roman" pitchFamily="18" charset="0"/>
              </a:rPr>
              <a:t>(iv) 7.1 g of anhydrous sodium </a:t>
            </a:r>
            <a:r>
              <a:rPr lang="en-US" sz="2400" b="1" dirty="0" err="1" smtClean="0">
                <a:latin typeface="Times New Roman" pitchFamily="18" charset="0"/>
                <a:cs typeface="Times New Roman" pitchFamily="18" charset="0"/>
              </a:rPr>
              <a:t>sulphate</a:t>
            </a:r>
            <a:r>
              <a:rPr lang="en-US" sz="2400" b="1" dirty="0" smtClean="0">
                <a:latin typeface="Times New Roman" pitchFamily="18" charset="0"/>
                <a:cs typeface="Times New Roman" pitchFamily="18" charset="0"/>
              </a:rPr>
              <a:t>(VI)was dissolved in 20.0 cm3 solution. Calculate the </a:t>
            </a:r>
            <a:r>
              <a:rPr lang="en-US" sz="2400" b="1" dirty="0" err="1" smtClean="0">
                <a:latin typeface="Times New Roman" pitchFamily="18" charset="0"/>
                <a:cs typeface="Times New Roman" pitchFamily="18" charset="0"/>
              </a:rPr>
              <a:t>molarity</a:t>
            </a:r>
            <a:r>
              <a:rPr lang="en-US" sz="2400" b="1" dirty="0" smtClean="0">
                <a:latin typeface="Times New Roman" pitchFamily="18" charset="0"/>
                <a:cs typeface="Times New Roman" pitchFamily="18" charset="0"/>
              </a:rPr>
              <a:t> of the solution.</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advClick="0" advTm="10000">
    <p:wipe di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0" y="0"/>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Method 1</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20.0cm3 solution -&gt;7.1 g</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1000cm3 solution -&gt;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1000    x   71</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3550 g </a:t>
            </a:r>
            <a:r>
              <a:rPr kumimoji="0" lang="en-US" sz="2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dm</a:t>
            </a:r>
            <a:r>
              <a:rPr kumimoji="0" lang="en-US" sz="2400" b="1" i="0" u="sng"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20</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Molar mass Na</a:t>
            </a:r>
            <a:r>
              <a:rPr kumimoji="0" lang="en-US" sz="2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a:t>
            </a:r>
            <a:r>
              <a:rPr kumimoji="0" lang="en-US" sz="2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4</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142 g</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a:p>
            <a:r>
              <a:rPr lang="en-US" sz="2400" dirty="0" smtClean="0">
                <a:latin typeface="Times New Roman" pitchFamily="18" charset="0"/>
                <a:cs typeface="Times New Roman" pitchFamily="18" charset="0"/>
              </a:rPr>
              <a:t>Moles</a:t>
            </a:r>
            <a:r>
              <a:rPr lang="en-US" sz="2400" b="1" dirty="0" smtClean="0">
                <a:latin typeface="Times New Roman" pitchFamily="18" charset="0"/>
                <a:cs typeface="Times New Roman" pitchFamily="18" charset="0"/>
              </a:rPr>
              <a:t> dm</a:t>
            </a:r>
            <a:r>
              <a:rPr lang="en-US" sz="2400" b="1" baseline="30000"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Molarity</a:t>
            </a:r>
            <a:r>
              <a:rPr lang="en-US" sz="2400" dirty="0" smtClean="0">
                <a:latin typeface="Times New Roman" pitchFamily="18" charset="0"/>
                <a:cs typeface="Times New Roman" pitchFamily="18" charset="0"/>
              </a:rPr>
              <a:t>   =   </a:t>
            </a:r>
            <a:r>
              <a:rPr lang="en-US" sz="2400" u="sng" dirty="0" smtClean="0">
                <a:latin typeface="Times New Roman" pitchFamily="18" charset="0"/>
                <a:cs typeface="Times New Roman" pitchFamily="18" charset="0"/>
              </a:rPr>
              <a:t>Mass</a:t>
            </a: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3550 </a:t>
            </a:r>
            <a:r>
              <a:rPr lang="en-US" sz="2400" dirty="0" smtClean="0">
                <a:latin typeface="Times New Roman" pitchFamily="18" charset="0"/>
                <a:cs typeface="Times New Roman" pitchFamily="18" charset="0"/>
              </a:rPr>
              <a:t> =        </a:t>
            </a:r>
            <a:r>
              <a:rPr lang="en-US" sz="2400" u="sng" dirty="0" smtClean="0">
                <a:solidFill>
                  <a:srgbClr val="FF0000"/>
                </a:solidFill>
                <a:latin typeface="Times New Roman" pitchFamily="18" charset="0"/>
                <a:cs typeface="Times New Roman" pitchFamily="18" charset="0"/>
              </a:rPr>
              <a:t>2.5 M/ moles</a:t>
            </a:r>
            <a:r>
              <a:rPr lang="en-US" sz="2400" b="1" dirty="0" smtClean="0">
                <a:solidFill>
                  <a:srgbClr val="FF0000"/>
                </a:solidFill>
                <a:latin typeface="Times New Roman" pitchFamily="18" charset="0"/>
                <a:cs typeface="Times New Roman" pitchFamily="18" charset="0"/>
              </a:rPr>
              <a:t>dm</a:t>
            </a:r>
            <a:r>
              <a:rPr lang="en-US" sz="2400" b="1" baseline="30000" dirty="0" smtClean="0">
                <a:solidFill>
                  <a:srgbClr val="FF0000"/>
                </a:solidFill>
                <a:latin typeface="Times New Roman" pitchFamily="18" charset="0"/>
                <a:cs typeface="Times New Roman" pitchFamily="18" charset="0"/>
              </a:rPr>
              <a:t>-3</a:t>
            </a:r>
            <a:endParaRPr lang="en-US" sz="2400" dirty="0" smtClean="0">
              <a:solidFill>
                <a:srgbClr val="FF0000"/>
              </a:solidFill>
              <a:latin typeface="Times New Roman" pitchFamily="18" charset="0"/>
              <a:cs typeface="Times New Roman" pitchFamily="18" charset="0"/>
            </a:endParaRPr>
          </a:p>
          <a:p>
            <a:r>
              <a:rPr lang="en-US" sz="2400" dirty="0" smtClean="0">
                <a:latin typeface="Times New Roman" pitchFamily="18" charset="0"/>
                <a:cs typeface="Times New Roman" pitchFamily="18" charset="0"/>
              </a:rPr>
              <a:t>			           Molar mass    142</a:t>
            </a:r>
          </a:p>
          <a:p>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Method 2</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Molar mass Na</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SO</a:t>
            </a:r>
            <a:r>
              <a:rPr lang="en-US" sz="2400" baseline="-25000" dirty="0" smtClean="0">
                <a:latin typeface="Times New Roman" pitchFamily="18" charset="0"/>
                <a:cs typeface="Times New Roman" pitchFamily="18" charset="0"/>
              </a:rPr>
              <a:t>4</a:t>
            </a:r>
            <a:r>
              <a:rPr lang="en-US" sz="2400" dirty="0" smtClean="0">
                <a:latin typeface="Times New Roman" pitchFamily="18" charset="0"/>
                <a:cs typeface="Times New Roman" pitchFamily="18" charset="0"/>
              </a:rPr>
              <a:t>  = 142 g</a:t>
            </a:r>
          </a:p>
          <a:p>
            <a:r>
              <a:rPr lang="en-US" sz="2400" dirty="0" smtClean="0">
                <a:latin typeface="Times New Roman" pitchFamily="18" charset="0"/>
                <a:cs typeface="Times New Roman" pitchFamily="18" charset="0"/>
              </a:rPr>
              <a:t>   Moles =</a:t>
            </a:r>
            <a:r>
              <a:rPr lang="en-US" sz="2400" u="sng" dirty="0" smtClean="0">
                <a:latin typeface="Times New Roman" pitchFamily="18" charset="0"/>
                <a:cs typeface="Times New Roman" pitchFamily="18" charset="0"/>
              </a:rPr>
              <a:t> Mass</a:t>
            </a:r>
            <a:r>
              <a:rPr lang="en-US" sz="2400" dirty="0" smtClean="0">
                <a:latin typeface="Times New Roman" pitchFamily="18" charset="0"/>
                <a:cs typeface="Times New Roman" pitchFamily="18" charset="0"/>
              </a:rPr>
              <a:t>     =&gt;      </a:t>
            </a:r>
            <a:r>
              <a:rPr lang="en-US" sz="2400" u="sng" dirty="0" smtClean="0">
                <a:latin typeface="Times New Roman" pitchFamily="18" charset="0"/>
                <a:cs typeface="Times New Roman" pitchFamily="18" charset="0"/>
              </a:rPr>
              <a:t> 7.1 </a:t>
            </a:r>
            <a:r>
              <a:rPr lang="en-US" sz="2400" dirty="0" smtClean="0">
                <a:latin typeface="Times New Roman" pitchFamily="18" charset="0"/>
                <a:cs typeface="Times New Roman" pitchFamily="18" charset="0"/>
              </a:rPr>
              <a:t>        =     </a:t>
            </a:r>
            <a:r>
              <a:rPr lang="en-US" sz="2400" b="1" dirty="0" smtClean="0">
                <a:latin typeface="Times New Roman" pitchFamily="18" charset="0"/>
                <a:cs typeface="Times New Roman" pitchFamily="18" charset="0"/>
              </a:rPr>
              <a:t>0.05 / 5.0 x 10 </a:t>
            </a:r>
            <a:r>
              <a:rPr lang="en-US" sz="2400" b="1" baseline="30000"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moles</a:t>
            </a:r>
          </a:p>
          <a:p>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Molar mass        142</a:t>
            </a:r>
          </a:p>
          <a:p>
            <a:r>
              <a:rPr lang="en-US" sz="2400" u="sng" dirty="0" smtClean="0">
                <a:latin typeface="Times New Roman" pitchFamily="18" charset="0"/>
                <a:cs typeface="Times New Roman" pitchFamily="18" charset="0"/>
              </a:rPr>
              <a:t> Method 2(a)</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Moles in decimeters = </a:t>
            </a:r>
            <a:r>
              <a:rPr lang="en-US" sz="2400" b="1" dirty="0" err="1" smtClean="0">
                <a:latin typeface="Times New Roman" pitchFamily="18" charset="0"/>
                <a:cs typeface="Times New Roman" pitchFamily="18" charset="0"/>
              </a:rPr>
              <a:t>Molarity</a:t>
            </a:r>
            <a:r>
              <a:rPr lang="en-US" sz="2400" dirty="0" smtClean="0">
                <a:latin typeface="Times New Roman" pitchFamily="18" charset="0"/>
                <a:cs typeface="Times New Roman" pitchFamily="18" charset="0"/>
              </a:rPr>
              <a:t> = </a:t>
            </a:r>
            <a:r>
              <a:rPr lang="en-US" sz="2400" u="sng" dirty="0" smtClean="0">
                <a:latin typeface="Times New Roman" pitchFamily="18" charset="0"/>
                <a:cs typeface="Times New Roman" pitchFamily="18" charset="0"/>
              </a:rPr>
              <a:t>Moles  x  1000cm3/1dm3</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Volume of solution</a:t>
            </a:r>
          </a:p>
          <a:p>
            <a:r>
              <a:rPr lang="en-US" sz="2400" dirty="0" smtClean="0">
                <a:latin typeface="Times New Roman" pitchFamily="18" charset="0"/>
                <a:cs typeface="Times New Roman" pitchFamily="18" charset="0"/>
              </a:rPr>
              <a:t>			=&gt; </a:t>
            </a:r>
            <a:r>
              <a:rPr lang="en-US" sz="2400" u="sng" dirty="0" smtClean="0">
                <a:latin typeface="Times New Roman" pitchFamily="18" charset="0"/>
                <a:cs typeface="Times New Roman" pitchFamily="18" charset="0"/>
              </a:rPr>
              <a:t>5.0 x 10 -2   moles  x 1000cm3 </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					20cm3</a:t>
            </a:r>
          </a:p>
          <a:p>
            <a:r>
              <a:rPr lang="en-US" sz="2400" dirty="0" smtClean="0">
                <a:latin typeface="Times New Roman" pitchFamily="18" charset="0"/>
                <a:cs typeface="Times New Roman" pitchFamily="18" charset="0"/>
              </a:rPr>
              <a:t> 			                    		= </a:t>
            </a:r>
            <a:r>
              <a:rPr lang="en-US" sz="2400" u="sng" dirty="0" smtClean="0">
                <a:solidFill>
                  <a:srgbClr val="FF0000"/>
                </a:solidFill>
                <a:latin typeface="Times New Roman" pitchFamily="18" charset="0"/>
                <a:cs typeface="Times New Roman" pitchFamily="18" charset="0"/>
              </a:rPr>
              <a:t>2.5 M/2.5 moles</a:t>
            </a:r>
            <a:r>
              <a:rPr lang="en-US" sz="2400" b="1" u="sng" dirty="0" smtClean="0">
                <a:solidFill>
                  <a:srgbClr val="FF0000"/>
                </a:solidFill>
                <a:latin typeface="Times New Roman" pitchFamily="18" charset="0"/>
                <a:cs typeface="Times New Roman" pitchFamily="18" charset="0"/>
              </a:rPr>
              <a:t>dm</a:t>
            </a:r>
            <a:r>
              <a:rPr lang="en-US" sz="2400" b="1" u="sng" baseline="30000" dirty="0" smtClean="0">
                <a:solidFill>
                  <a:srgbClr val="FF0000"/>
                </a:solidFill>
                <a:latin typeface="Times New Roman" pitchFamily="18" charset="0"/>
                <a:cs typeface="Times New Roman" pitchFamily="18" charset="0"/>
              </a:rPr>
              <a:t>-3</a:t>
            </a:r>
            <a:endParaRPr lang="en-US" sz="2400" dirty="0" smtClean="0">
              <a:solidFill>
                <a:srgbClr val="FF0000"/>
              </a:solidFill>
              <a:latin typeface="Times New Roman" pitchFamily="18" charset="0"/>
              <a:cs typeface="Times New Roman" pitchFamily="18" charset="0"/>
            </a:endParaRPr>
          </a:p>
          <a:p>
            <a:r>
              <a:rPr lang="en-US" sz="2400" u="sng" dirty="0" smtClean="0">
                <a:latin typeface="Times New Roman" pitchFamily="18" charset="0"/>
                <a:cs typeface="Times New Roman" pitchFamily="18" charset="0"/>
              </a:rPr>
              <a:t>Method 2(b)</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slow" advClick="0" advTm="10000">
    <p:wipe di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0" y="0"/>
            <a:ext cx="8915400" cy="78483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20 cm3 solution contain 5.0 x 10 </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1000cm3 solution =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Molarity</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contain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1000  x  5.0 x 10 </a:t>
            </a:r>
            <a:r>
              <a:rPr kumimoji="0" lang="en-US" sz="2800" b="0" i="0" u="sng"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800" dirty="0" smtClean="0">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20 cm3</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2.5 M/2.5 molesdm</a:t>
            </a:r>
            <a:r>
              <a:rPr kumimoji="0" lang="en-US" sz="2800" b="1" i="0" u="sng"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r>
              <a:rPr lang="en-US" sz="2800" b="1" dirty="0" smtClean="0">
                <a:latin typeface="Times New Roman" pitchFamily="18" charset="0"/>
                <a:cs typeface="Times New Roman" pitchFamily="18" charset="0"/>
              </a:rPr>
              <a:t>(iv) The density of </a:t>
            </a:r>
            <a:r>
              <a:rPr lang="en-US" sz="2800" b="1" dirty="0" err="1" smtClean="0">
                <a:latin typeface="Times New Roman" pitchFamily="18" charset="0"/>
                <a:cs typeface="Times New Roman" pitchFamily="18" charset="0"/>
              </a:rPr>
              <a:t>sulphuric</a:t>
            </a:r>
            <a:r>
              <a:rPr lang="en-US" sz="2800" b="1" dirty="0" smtClean="0">
                <a:latin typeface="Times New Roman" pitchFamily="18" charset="0"/>
                <a:cs typeface="Times New Roman" pitchFamily="18" charset="0"/>
              </a:rPr>
              <a:t>(VI) is 1.84gcm</a:t>
            </a:r>
            <a:r>
              <a:rPr lang="en-US" sz="2800" b="1" baseline="30000" dirty="0" smtClean="0">
                <a:latin typeface="Times New Roman" pitchFamily="18" charset="0"/>
                <a:cs typeface="Times New Roman" pitchFamily="18" charset="0"/>
              </a:rPr>
              <a:t>-3 </a:t>
            </a:r>
            <a:r>
              <a:rPr lang="en-US" sz="2800" b="1" dirty="0" smtClean="0">
                <a:latin typeface="Times New Roman" pitchFamily="18" charset="0"/>
                <a:cs typeface="Times New Roman" pitchFamily="18" charset="0"/>
              </a:rPr>
              <a:t>Calculate the </a:t>
            </a:r>
            <a:r>
              <a:rPr lang="en-US" sz="2800" b="1" dirty="0" err="1" smtClean="0">
                <a:latin typeface="Times New Roman" pitchFamily="18" charset="0"/>
                <a:cs typeface="Times New Roman" pitchFamily="18" charset="0"/>
              </a:rPr>
              <a:t>molarity</a:t>
            </a:r>
            <a:r>
              <a:rPr lang="en-US" sz="2800" b="1" dirty="0" smtClean="0">
                <a:latin typeface="Times New Roman" pitchFamily="18" charset="0"/>
                <a:cs typeface="Times New Roman" pitchFamily="18" charset="0"/>
              </a:rPr>
              <a:t> of the acid.</a:t>
            </a:r>
            <a:endParaRPr lang="en-US" sz="2800"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 </a:t>
            </a:r>
            <a:r>
              <a:rPr lang="en-US" sz="2800" u="sng" dirty="0" smtClean="0">
                <a:latin typeface="Times New Roman" pitchFamily="18" charset="0"/>
                <a:cs typeface="Times New Roman" pitchFamily="18" charset="0"/>
              </a:rPr>
              <a:t>Method 1</a:t>
            </a:r>
            <a:endParaRPr lang="en-US" sz="2800"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1.0cm3 solution -&gt;1.84 g</a:t>
            </a:r>
          </a:p>
          <a:p>
            <a:r>
              <a:rPr lang="en-US" sz="2800" dirty="0" smtClean="0">
                <a:latin typeface="Times New Roman" pitchFamily="18" charset="0"/>
                <a:cs typeface="Times New Roman" pitchFamily="18" charset="0"/>
              </a:rPr>
              <a:t> 1000cm3 solution -&gt;    </a:t>
            </a:r>
            <a:r>
              <a:rPr lang="en-US" sz="2800" u="sng" dirty="0" smtClean="0">
                <a:latin typeface="Times New Roman" pitchFamily="18" charset="0"/>
                <a:cs typeface="Times New Roman" pitchFamily="18" charset="0"/>
              </a:rPr>
              <a:t>1000    x   1.84</a:t>
            </a:r>
            <a:r>
              <a:rPr lang="en-US" sz="2800" dirty="0" smtClean="0">
                <a:latin typeface="Times New Roman" pitchFamily="18" charset="0"/>
                <a:cs typeface="Times New Roman" pitchFamily="18" charset="0"/>
              </a:rPr>
              <a:t>   =   </a:t>
            </a:r>
            <a:r>
              <a:rPr lang="en-US" sz="2800" u="sng" dirty="0" smtClean="0">
                <a:latin typeface="Times New Roman" pitchFamily="18" charset="0"/>
                <a:cs typeface="Times New Roman" pitchFamily="18" charset="0"/>
              </a:rPr>
              <a:t>1840 g </a:t>
            </a:r>
            <a:r>
              <a:rPr lang="en-US" sz="2800" b="1" u="sng" dirty="0" smtClean="0">
                <a:latin typeface="Times New Roman" pitchFamily="18" charset="0"/>
                <a:cs typeface="Times New Roman" pitchFamily="18" charset="0"/>
              </a:rPr>
              <a:t>dm</a:t>
            </a:r>
            <a:r>
              <a:rPr lang="en-US" sz="2800" b="1" u="sng" baseline="30000" dirty="0" smtClean="0">
                <a:latin typeface="Times New Roman" pitchFamily="18" charset="0"/>
                <a:cs typeface="Times New Roman" pitchFamily="18" charset="0"/>
              </a:rPr>
              <a:t>-3</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				         1</a:t>
            </a:r>
          </a:p>
          <a:p>
            <a:r>
              <a:rPr lang="en-US" sz="2800" dirty="0" smtClean="0">
                <a:latin typeface="Times New Roman" pitchFamily="18" charset="0"/>
                <a:cs typeface="Times New Roman" pitchFamily="18" charset="0"/>
              </a:rPr>
              <a:t> Molar mass H</a:t>
            </a:r>
            <a:r>
              <a:rPr lang="en-US" sz="2800" baseline="-25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SO</a:t>
            </a:r>
            <a:r>
              <a:rPr lang="en-US" sz="2800" baseline="-25000" dirty="0" smtClean="0">
                <a:latin typeface="Times New Roman" pitchFamily="18" charset="0"/>
                <a:cs typeface="Times New Roman" pitchFamily="18" charset="0"/>
              </a:rPr>
              <a:t>4</a:t>
            </a:r>
            <a:r>
              <a:rPr lang="en-US" sz="2800" dirty="0" smtClean="0">
                <a:latin typeface="Times New Roman" pitchFamily="18" charset="0"/>
                <a:cs typeface="Times New Roman" pitchFamily="18" charset="0"/>
              </a:rPr>
              <a:t>  = 98 g</a:t>
            </a:r>
          </a:p>
          <a:p>
            <a:r>
              <a:rPr lang="en-US" sz="2800" dirty="0" smtClean="0">
                <a:latin typeface="Times New Roman" pitchFamily="18" charset="0"/>
                <a:cs typeface="Times New Roman" pitchFamily="18" charset="0"/>
              </a:rPr>
              <a:t> Moles</a:t>
            </a:r>
            <a:r>
              <a:rPr lang="en-US" sz="2800" b="1" dirty="0" smtClean="0">
                <a:latin typeface="Times New Roman" pitchFamily="18" charset="0"/>
                <a:cs typeface="Times New Roman" pitchFamily="18" charset="0"/>
              </a:rPr>
              <a:t> dm</a:t>
            </a:r>
            <a:r>
              <a:rPr lang="en-US" sz="2800" b="1" baseline="30000" dirty="0" smtClean="0">
                <a:latin typeface="Times New Roman" pitchFamily="18" charset="0"/>
                <a:cs typeface="Times New Roman" pitchFamily="18" charset="0"/>
              </a:rPr>
              <a:t>-3</a:t>
            </a:r>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Molarity</a:t>
            </a:r>
            <a:r>
              <a:rPr lang="en-US" sz="2800" dirty="0" smtClean="0">
                <a:latin typeface="Times New Roman" pitchFamily="18" charset="0"/>
                <a:cs typeface="Times New Roman" pitchFamily="18" charset="0"/>
              </a:rPr>
              <a:t> = </a:t>
            </a:r>
            <a:r>
              <a:rPr lang="en-US" sz="2800" u="sng" dirty="0" smtClean="0">
                <a:latin typeface="Times New Roman" pitchFamily="18" charset="0"/>
                <a:cs typeface="Times New Roman" pitchFamily="18" charset="0"/>
              </a:rPr>
              <a:t>Mass</a:t>
            </a:r>
            <a:r>
              <a:rPr lang="en-US" sz="2800" dirty="0" smtClean="0">
                <a:latin typeface="Times New Roman" pitchFamily="18" charset="0"/>
                <a:cs typeface="Times New Roman" pitchFamily="18" charset="0"/>
              </a:rPr>
              <a:t>        = </a:t>
            </a:r>
            <a:r>
              <a:rPr lang="en-US" sz="2800" u="sng" dirty="0" smtClean="0">
                <a:latin typeface="Times New Roman" pitchFamily="18" charset="0"/>
                <a:cs typeface="Times New Roman" pitchFamily="18" charset="0"/>
              </a:rPr>
              <a:t>1840 </a:t>
            </a:r>
            <a:r>
              <a:rPr lang="en-US" sz="2800" dirty="0" smtClean="0">
                <a:latin typeface="Times New Roman" pitchFamily="18" charset="0"/>
                <a:cs typeface="Times New Roman" pitchFamily="18" charset="0"/>
              </a:rPr>
              <a:t> </a:t>
            </a:r>
          </a:p>
          <a:p>
            <a:r>
              <a:rPr lang="en-US" sz="2800" dirty="0" smtClean="0">
                <a:latin typeface="Times New Roman" pitchFamily="18" charset="0"/>
                <a:cs typeface="Times New Roman" pitchFamily="18" charset="0"/>
              </a:rPr>
              <a:t>			      Molar mass    	   98</a:t>
            </a:r>
          </a:p>
          <a:p>
            <a:r>
              <a:rPr lang="en-US" sz="2800" dirty="0" smtClean="0">
                <a:latin typeface="Times New Roman" pitchFamily="18" charset="0"/>
                <a:cs typeface="Times New Roman" pitchFamily="18" charset="0"/>
              </a:rPr>
              <a:t>					= </a:t>
            </a:r>
            <a:r>
              <a:rPr lang="en-US" sz="2800" b="1" u="sng" dirty="0" smtClean="0">
                <a:solidFill>
                  <a:srgbClr val="FF0000"/>
                </a:solidFill>
                <a:latin typeface="Times New Roman" pitchFamily="18" charset="0"/>
                <a:cs typeface="Times New Roman" pitchFamily="18" charset="0"/>
              </a:rPr>
              <a:t>18.7755 M</a:t>
            </a:r>
            <a:r>
              <a:rPr lang="en-US" sz="2800" u="sng" dirty="0" smtClean="0">
                <a:solidFill>
                  <a:srgbClr val="FF0000"/>
                </a:solidFill>
                <a:latin typeface="Times New Roman" pitchFamily="18" charset="0"/>
                <a:cs typeface="Times New Roman" pitchFamily="18" charset="0"/>
              </a:rPr>
              <a:t>/ moles</a:t>
            </a:r>
            <a:r>
              <a:rPr lang="en-US" sz="2800" b="1" dirty="0" smtClean="0">
                <a:solidFill>
                  <a:srgbClr val="FF0000"/>
                </a:solidFill>
                <a:latin typeface="Times New Roman" pitchFamily="18" charset="0"/>
                <a:cs typeface="Times New Roman" pitchFamily="18" charset="0"/>
              </a:rPr>
              <a:t>dm</a:t>
            </a:r>
            <a:r>
              <a:rPr lang="en-US" sz="2800" b="1" baseline="30000" dirty="0" smtClean="0">
                <a:solidFill>
                  <a:srgbClr val="FF0000"/>
                </a:solidFill>
                <a:latin typeface="Times New Roman" pitchFamily="18" charset="0"/>
                <a:cs typeface="Times New Roman" pitchFamily="18" charset="0"/>
              </a:rPr>
              <a:t>-3</a:t>
            </a:r>
            <a:endParaRPr lang="en-US" sz="2800" dirty="0" smtClean="0">
              <a:solidFill>
                <a:srgbClr val="FF0000"/>
              </a:solidFill>
              <a:latin typeface="Times New Roman" pitchFamily="18" charset="0"/>
              <a:cs typeface="Times New Roman" pitchFamily="18" charset="0"/>
            </a:endParaRPr>
          </a:p>
          <a:p>
            <a:r>
              <a:rPr lang="en-US" sz="2800" dirty="0" smtClean="0">
                <a:latin typeface="Times New Roman" pitchFamily="18" charset="0"/>
                <a:cs typeface="Times New Roman" pitchFamily="18" charset="0"/>
              </a:rPr>
              <a:t> </a:t>
            </a:r>
          </a:p>
          <a:p>
            <a:r>
              <a:rPr lang="en-US" sz="2800" dirty="0" smtClean="0">
                <a:latin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slow" advClick="0" advTm="10000">
    <p:wipe di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0" y="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Method 2</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Molar mass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a:t>
            </a:r>
            <a:r>
              <a:rPr kumimoji="0" lang="en-US" sz="28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2</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SO</a:t>
            </a:r>
            <a:r>
              <a:rPr kumimoji="0" lang="en-US" sz="28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4</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98 g</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Mass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1.84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0.0188 / 1.88 x 10 </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a:t>
            </a:r>
            <a:endPar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2800" b="1" dirty="0" smtClean="0">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Molar mass      98</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a:p>
            <a:r>
              <a:rPr lang="en-US" sz="2800" u="sng" dirty="0" smtClean="0">
                <a:latin typeface="Times New Roman" pitchFamily="18" charset="0"/>
                <a:cs typeface="Times New Roman" pitchFamily="18" charset="0"/>
              </a:rPr>
              <a:t>Method 2(a)</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Moles in decimeters = </a:t>
            </a:r>
            <a:r>
              <a:rPr lang="en-US" sz="2800" b="1" dirty="0" err="1" smtClean="0">
                <a:latin typeface="Times New Roman" pitchFamily="18" charset="0"/>
                <a:cs typeface="Times New Roman" pitchFamily="18" charset="0"/>
              </a:rPr>
              <a:t>Molarity</a:t>
            </a:r>
            <a:r>
              <a:rPr lang="en-US" sz="2800" dirty="0" smtClean="0">
                <a:latin typeface="Times New Roman" pitchFamily="18" charset="0"/>
                <a:cs typeface="Times New Roman" pitchFamily="18" charset="0"/>
              </a:rPr>
              <a:t> = </a:t>
            </a:r>
            <a:r>
              <a:rPr lang="en-US" sz="2800" u="sng" dirty="0" smtClean="0">
                <a:latin typeface="Times New Roman" pitchFamily="18" charset="0"/>
                <a:cs typeface="Times New Roman" pitchFamily="18" charset="0"/>
              </a:rPr>
              <a:t>Moles  x  1000cm3/1dm3</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					        Volume of solution</a:t>
            </a:r>
          </a:p>
          <a:p>
            <a:r>
              <a:rPr lang="en-US" sz="2800" dirty="0" smtClean="0">
                <a:latin typeface="Times New Roman" pitchFamily="18" charset="0"/>
                <a:cs typeface="Times New Roman" pitchFamily="18" charset="0"/>
              </a:rPr>
              <a:t>			=&gt; </a:t>
            </a:r>
            <a:r>
              <a:rPr lang="en-US" sz="2800" u="sng" dirty="0" smtClean="0">
                <a:latin typeface="Times New Roman" pitchFamily="18" charset="0"/>
                <a:cs typeface="Times New Roman" pitchFamily="18" charset="0"/>
              </a:rPr>
              <a:t>1.88 x 10 </a:t>
            </a:r>
            <a:r>
              <a:rPr lang="en-US" sz="2800" u="sng" baseline="30000" dirty="0" smtClean="0">
                <a:latin typeface="Times New Roman" pitchFamily="18" charset="0"/>
                <a:cs typeface="Times New Roman" pitchFamily="18" charset="0"/>
              </a:rPr>
              <a:t>-2</a:t>
            </a:r>
            <a:r>
              <a:rPr lang="en-US" sz="2800" u="sng" dirty="0" smtClean="0">
                <a:latin typeface="Times New Roman" pitchFamily="18" charset="0"/>
                <a:cs typeface="Times New Roman" pitchFamily="18" charset="0"/>
              </a:rPr>
              <a:t>   moles  x 1000cm3</a:t>
            </a:r>
            <a:r>
              <a:rPr lang="en-US" sz="2800" dirty="0" smtClean="0">
                <a:latin typeface="Times New Roman" pitchFamily="18" charset="0"/>
                <a:cs typeface="Times New Roman" pitchFamily="18" charset="0"/>
              </a:rPr>
              <a:t>   </a:t>
            </a:r>
          </a:p>
          <a:p>
            <a:r>
              <a:rPr lang="en-US" sz="2800" dirty="0" smtClean="0">
                <a:latin typeface="Times New Roman" pitchFamily="18" charset="0"/>
                <a:cs typeface="Times New Roman" pitchFamily="18" charset="0"/>
              </a:rPr>
              <a:t>					1.0cm3</a:t>
            </a:r>
          </a:p>
          <a:p>
            <a:r>
              <a:rPr lang="en-US" sz="2800" dirty="0" smtClean="0">
                <a:latin typeface="Times New Roman" pitchFamily="18" charset="0"/>
                <a:cs typeface="Times New Roman" pitchFamily="18" charset="0"/>
              </a:rPr>
              <a:t> 				              = </a:t>
            </a:r>
            <a:r>
              <a:rPr lang="en-US" sz="2800" b="1" u="sng" dirty="0" smtClean="0">
                <a:solidFill>
                  <a:srgbClr val="FF0000"/>
                </a:solidFill>
                <a:latin typeface="Times New Roman" pitchFamily="18" charset="0"/>
                <a:cs typeface="Times New Roman" pitchFamily="18" charset="0"/>
              </a:rPr>
              <a:t>18.8M/18.8 molesdm</a:t>
            </a:r>
            <a:r>
              <a:rPr lang="en-US" sz="2800" b="1" u="sng" baseline="30000" dirty="0" smtClean="0">
                <a:solidFill>
                  <a:srgbClr val="FF0000"/>
                </a:solidFill>
                <a:latin typeface="Times New Roman" pitchFamily="18" charset="0"/>
                <a:cs typeface="Times New Roman" pitchFamily="18" charset="0"/>
              </a:rPr>
              <a:t>-3</a:t>
            </a:r>
            <a:endParaRPr lang="en-US" sz="2800" dirty="0" smtClean="0">
              <a:solidFill>
                <a:srgbClr val="FF0000"/>
              </a:solidFill>
              <a:latin typeface="Times New Roman" pitchFamily="18" charset="0"/>
              <a:cs typeface="Times New Roman" pitchFamily="18" charset="0"/>
            </a:endParaRPr>
          </a:p>
          <a:p>
            <a:r>
              <a:rPr lang="en-US" sz="2800" u="sng" dirty="0" smtClean="0">
                <a:latin typeface="Times New Roman" pitchFamily="18" charset="0"/>
                <a:cs typeface="Times New Roman" pitchFamily="18" charset="0"/>
              </a:rPr>
              <a:t>Method 2(b)</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          20 cm3 solution contain 1.88 x 10 </a:t>
            </a:r>
            <a:r>
              <a:rPr lang="en-US" sz="2800" baseline="30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   moles</a:t>
            </a:r>
          </a:p>
          <a:p>
            <a:r>
              <a:rPr lang="en-US" sz="2800" dirty="0" smtClean="0">
                <a:latin typeface="Times New Roman" pitchFamily="18" charset="0"/>
                <a:cs typeface="Times New Roman" pitchFamily="18" charset="0"/>
              </a:rPr>
              <a:t>1000cm3 solution = </a:t>
            </a:r>
            <a:r>
              <a:rPr lang="en-US" sz="2800" dirty="0" err="1" smtClean="0">
                <a:latin typeface="Times New Roman" pitchFamily="18" charset="0"/>
                <a:cs typeface="Times New Roman" pitchFamily="18" charset="0"/>
              </a:rPr>
              <a:t>Molarity</a:t>
            </a:r>
            <a:r>
              <a:rPr lang="en-US" sz="2800" dirty="0" smtClean="0">
                <a:latin typeface="Times New Roman" pitchFamily="18" charset="0"/>
                <a:cs typeface="Times New Roman" pitchFamily="18" charset="0"/>
              </a:rPr>
              <a:t>  contain</a:t>
            </a:r>
          </a:p>
          <a:p>
            <a:r>
              <a:rPr lang="en-US" sz="2800" dirty="0" smtClean="0">
                <a:latin typeface="Times New Roman" pitchFamily="18" charset="0"/>
                <a:cs typeface="Times New Roman" pitchFamily="18" charset="0"/>
              </a:rPr>
              <a:t>			 </a:t>
            </a:r>
            <a:r>
              <a:rPr lang="en-US" sz="2800" u="sng" dirty="0" smtClean="0">
                <a:latin typeface="Times New Roman" pitchFamily="18" charset="0"/>
                <a:cs typeface="Times New Roman" pitchFamily="18" charset="0"/>
              </a:rPr>
              <a:t>1000  x  1.88 x 10 </a:t>
            </a:r>
            <a:r>
              <a:rPr lang="en-US" sz="2800" u="sng" baseline="30000" dirty="0" smtClean="0">
                <a:latin typeface="Times New Roman" pitchFamily="18" charset="0"/>
                <a:cs typeface="Times New Roman" pitchFamily="18" charset="0"/>
              </a:rPr>
              <a:t>-2</a:t>
            </a:r>
            <a:r>
              <a:rPr lang="en-US" sz="2800" u="sng" dirty="0" smtClean="0">
                <a:latin typeface="Times New Roman" pitchFamily="18" charset="0"/>
                <a:cs typeface="Times New Roman" pitchFamily="18" charset="0"/>
              </a:rPr>
              <a:t>   moles  </a:t>
            </a:r>
            <a:r>
              <a:rPr lang="en-US" sz="2800" dirty="0" smtClean="0">
                <a:latin typeface="Times New Roman" pitchFamily="18" charset="0"/>
                <a:cs typeface="Times New Roman" pitchFamily="18" charset="0"/>
              </a:rPr>
              <a:t>  </a:t>
            </a:r>
          </a:p>
          <a:p>
            <a:r>
              <a:rPr lang="en-US" sz="2800" dirty="0" smtClean="0">
                <a:latin typeface="Times New Roman" pitchFamily="18" charset="0"/>
                <a:cs typeface="Times New Roman" pitchFamily="18" charset="0"/>
              </a:rPr>
              <a:t>				    1.0 cm3</a:t>
            </a:r>
          </a:p>
          <a:p>
            <a:r>
              <a:rPr lang="en-US" sz="2800" dirty="0" smtClean="0">
                <a:latin typeface="Times New Roman" pitchFamily="18" charset="0"/>
                <a:cs typeface="Times New Roman" pitchFamily="18" charset="0"/>
              </a:rPr>
              <a:t>					= </a:t>
            </a:r>
            <a:r>
              <a:rPr lang="en-US" sz="2800" b="1" u="sng" dirty="0" smtClean="0">
                <a:solidFill>
                  <a:srgbClr val="FF0000"/>
                </a:solidFill>
                <a:latin typeface="Times New Roman" pitchFamily="18" charset="0"/>
                <a:cs typeface="Times New Roman" pitchFamily="18" charset="0"/>
              </a:rPr>
              <a:t>18.8M/18.8 molesdm</a:t>
            </a:r>
            <a:r>
              <a:rPr lang="en-US" sz="2800" b="1" u="sng" baseline="30000" dirty="0" smtClean="0">
                <a:solidFill>
                  <a:srgbClr val="FF0000"/>
                </a:solidFill>
                <a:latin typeface="Times New Roman" pitchFamily="18" charset="0"/>
                <a:cs typeface="Times New Roman" pitchFamily="18" charset="0"/>
              </a:rPr>
              <a:t>-3</a:t>
            </a:r>
            <a:endParaRPr kumimoji="0" lang="en-US"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transition spd="slow" advClick="0" advTm="10000">
    <p:wipe dir="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152400"/>
            <a:ext cx="89916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Calculate the mass of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25 cm3 of 0.2M sodium hydroxide solution(Na =23.0.O =16.0, H=1.0)</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Molar mass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NaOH</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40</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  in 25 cm3  =  </a:t>
            </a:r>
            <a:r>
              <a:rPr kumimoji="0" lang="en-US" sz="2800" b="0"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Molarity</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volume</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lvl="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				         1000</a:t>
            </a:r>
          </a:p>
          <a:p>
            <a:pPr lvl="0" eaLnBrk="0" fontAlgn="base" hangingPunct="0">
              <a:spcBef>
                <a:spcPct val="0"/>
              </a:spcBef>
              <a:spcAft>
                <a:spcPct val="0"/>
              </a:spcAft>
            </a:pPr>
            <a:endParaRPr lang="en-US" sz="2800" dirty="0" smtClean="0">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0.2  x   25</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0.005/5.0 x 10</a:t>
            </a:r>
            <a:r>
              <a:rPr kumimoji="0" lang="en-US" sz="2800" b="1" i="0" u="sng"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1000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Mass of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NaOH</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Moles x molar mass </a:t>
            </a: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smtClean="0">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 5.0 x 10</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40 =   </a:t>
            </a: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0.2 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(ii) 20 cm3 of 0.625 M </a:t>
            </a:r>
            <a:r>
              <a:rPr kumimoji="0" lang="en-US" sz="28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sulphuric</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(VI)acid (S =32.0.O =16.0, H=1.0)</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ransition spd="slow" advClick="0" advTm="10000">
    <p:wipe di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Molar mass 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98</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  in 20 cm3 = </a:t>
            </a:r>
            <a:r>
              <a:rPr kumimoji="0" lang="en-US" sz="2800" b="0"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Molarity</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volume</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0.625 x 20</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lvl="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				   1000 		1000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0.0125/1.25.0 x 10</a:t>
            </a:r>
            <a:r>
              <a:rPr kumimoji="0" lang="en-US" sz="2800" b="1" i="0" u="sng"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Mass of 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 x molar mass </a:t>
            </a: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smtClean="0">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 5.0 x 10</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40 = </a:t>
            </a: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0.2 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(iii) 1.0 cm3 of 2.5 M Nitric(V)acid (N =14.0.O =16.0, H=1.0)</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Molar mass HNO</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63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  in 1 cm3 = </a:t>
            </a:r>
            <a:r>
              <a:rPr kumimoji="0" lang="en-US" sz="2800" b="0"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Molarity</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volume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a:t>
            </a:r>
          </a:p>
          <a:p>
            <a:pPr lvl="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	    	   	       1000</a:t>
            </a:r>
            <a:endPar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2.5 x 1</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0.0025 / 2.5. x 10</a:t>
            </a:r>
            <a:r>
              <a:rPr kumimoji="0" lang="en-US" sz="2800" b="1" i="0" u="sng"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Mass of HNO</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=Moles x molar mass </a:t>
            </a: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smtClean="0">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=&gt; 2.5 x 10</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x   40 =		 </a:t>
            </a: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0.1 g</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ransition spd="slow" advClick="0" advTm="10000">
    <p:wipe dir="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0" y="0"/>
            <a:ext cx="9144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Calculate the volume required to dissolve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0.25moles of  sodium hydroxide solution to form a 0.8M solution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Volume (in cm3)   =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 x 1000</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0.25  x 1000</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312.5cm3</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Molarity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0.8</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(ii) 100cm3 was added to the sodium hydroxide solution above. Calculate the concentration of the solution.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V</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C</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V</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where: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molarity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/concentration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before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diluting/adding water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molarity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/concentration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after</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diluting/adding water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V</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volume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before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diluting/adding water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volume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after</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diluting/adding water</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0.8M  x 312.5cm3   =  C</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(312.5 + 100</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0.8M    x   312.5cm3</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0.6061M</a:t>
            </a: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412.5</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ransition spd="slow" advClick="0" advTm="10000">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8032968"/>
          </a:xfrm>
          <a:prstGeom prst="rect">
            <a:avLst/>
          </a:prstGeom>
        </p:spPr>
        <p:txBody>
          <a:bodyPr wrap="square">
            <a:spAutoFit/>
          </a:bodyPr>
          <a:lstStyle/>
          <a:p>
            <a:r>
              <a:rPr lang="en-US" sz="2400" dirty="0" smtClean="0">
                <a:solidFill>
                  <a:srgbClr val="00B050"/>
                </a:solidFill>
                <a:latin typeface="Times New Roman" pitchFamily="18" charset="0"/>
                <a:cs typeface="Times New Roman" pitchFamily="18" charset="0"/>
              </a:rPr>
              <a:t>(iii)a </a:t>
            </a:r>
            <a:r>
              <a:rPr lang="en-US" sz="2400" b="1" u="sng" dirty="0" smtClean="0">
                <a:solidFill>
                  <a:srgbClr val="00B050"/>
                </a:solidFill>
                <a:latin typeface="Times New Roman" pitchFamily="18" charset="0"/>
                <a:cs typeface="Times New Roman" pitchFamily="18" charset="0"/>
              </a:rPr>
              <a:t>compound</a:t>
            </a:r>
            <a:r>
              <a:rPr lang="en-US" sz="2400" dirty="0" smtClean="0">
                <a:solidFill>
                  <a:srgbClr val="00B050"/>
                </a:solidFill>
                <a:latin typeface="Times New Roman" pitchFamily="18" charset="0"/>
                <a:cs typeface="Times New Roman" pitchFamily="18" charset="0"/>
              </a:rPr>
              <a:t> has mass equal to </a:t>
            </a:r>
            <a:r>
              <a:rPr lang="en-US" sz="2400" u="sng" dirty="0" smtClean="0">
                <a:solidFill>
                  <a:srgbClr val="00B050"/>
                </a:solidFill>
                <a:latin typeface="Times New Roman" pitchFamily="18" charset="0"/>
                <a:cs typeface="Times New Roman" pitchFamily="18" charset="0"/>
              </a:rPr>
              <a:t>relative </a:t>
            </a:r>
            <a:r>
              <a:rPr lang="en-US" sz="2400" u="sng" dirty="0" err="1" smtClean="0">
                <a:solidFill>
                  <a:srgbClr val="00B050"/>
                </a:solidFill>
                <a:latin typeface="Times New Roman" pitchFamily="18" charset="0"/>
                <a:cs typeface="Times New Roman" pitchFamily="18" charset="0"/>
              </a:rPr>
              <a:t>formular</a:t>
            </a:r>
            <a:r>
              <a:rPr lang="en-US" sz="2400" u="sng" dirty="0" smtClean="0">
                <a:solidFill>
                  <a:srgbClr val="00B050"/>
                </a:solidFill>
                <a:latin typeface="Times New Roman" pitchFamily="18" charset="0"/>
                <a:cs typeface="Times New Roman" pitchFamily="18" charset="0"/>
              </a:rPr>
              <a:t> mass</a:t>
            </a:r>
            <a:r>
              <a:rPr lang="en-US" sz="2400" dirty="0" smtClean="0">
                <a:solidFill>
                  <a:srgbClr val="00B050"/>
                </a:solidFill>
                <a:latin typeface="Times New Roman" pitchFamily="18" charset="0"/>
                <a:cs typeface="Times New Roman" pitchFamily="18" charset="0"/>
              </a:rPr>
              <a:t> /RFM (in grams)of the molecule.</a:t>
            </a:r>
          </a:p>
          <a:p>
            <a:endParaRPr lang="en-US" sz="900" dirty="0" smtClean="0">
              <a:solidFill>
                <a:srgbClr val="00B050"/>
              </a:solidFill>
              <a:latin typeface="Times New Roman" pitchFamily="18" charset="0"/>
              <a:cs typeface="Times New Roman" pitchFamily="18" charset="0"/>
            </a:endParaRPr>
          </a:p>
          <a:p>
            <a:r>
              <a:rPr lang="en-US" sz="2400" dirty="0" smtClean="0">
                <a:latin typeface="Times New Roman" pitchFamily="18" charset="0"/>
                <a:cs typeface="Times New Roman" pitchFamily="18" charset="0"/>
              </a:rPr>
              <a:t> Relative </a:t>
            </a:r>
            <a:r>
              <a:rPr lang="en-US" sz="2400" dirty="0" err="1" smtClean="0">
                <a:latin typeface="Times New Roman" pitchFamily="18" charset="0"/>
                <a:cs typeface="Times New Roman" pitchFamily="18" charset="0"/>
              </a:rPr>
              <a:t>formular</a:t>
            </a:r>
            <a:r>
              <a:rPr lang="en-US" sz="2400" dirty="0" smtClean="0">
                <a:latin typeface="Times New Roman" pitchFamily="18" charset="0"/>
                <a:cs typeface="Times New Roman" pitchFamily="18" charset="0"/>
              </a:rPr>
              <a:t> mass  is the </a:t>
            </a:r>
            <a:r>
              <a:rPr lang="en-US" sz="2400" b="1" dirty="0" smtClean="0">
                <a:latin typeface="Times New Roman" pitchFamily="18" charset="0"/>
                <a:cs typeface="Times New Roman" pitchFamily="18" charset="0"/>
              </a:rPr>
              <a:t>sum</a:t>
            </a:r>
            <a:r>
              <a:rPr lang="en-US" sz="2400" dirty="0" smtClean="0">
                <a:latin typeface="Times New Roman" pitchFamily="18" charset="0"/>
                <a:cs typeface="Times New Roman" pitchFamily="18" charset="0"/>
              </a:rPr>
              <a:t> of the relative atomic masses of the elements making the compound. e.g.</a:t>
            </a:r>
          </a:p>
          <a:p>
            <a:endParaRPr lang="en-US" sz="9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)Molar mass </a:t>
            </a:r>
            <a:r>
              <a:rPr lang="en-US" sz="2400" b="1" dirty="0" smtClean="0">
                <a:latin typeface="Times New Roman" pitchFamily="18" charset="0"/>
                <a:cs typeface="Times New Roman" pitchFamily="18" charset="0"/>
              </a:rPr>
              <a:t>Water(H</a:t>
            </a:r>
            <a:r>
              <a:rPr lang="en-US" sz="2400" b="1" baseline="-25000"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O) </a:t>
            </a:r>
            <a:r>
              <a:rPr lang="en-US" sz="2400" dirty="0" smtClean="0">
                <a:latin typeface="Times New Roman" pitchFamily="18" charset="0"/>
                <a:cs typeface="Times New Roman" pitchFamily="18" charset="0"/>
              </a:rPr>
              <a:t>= relative </a:t>
            </a:r>
            <a:r>
              <a:rPr lang="en-US" sz="2400" dirty="0" err="1" smtClean="0">
                <a:latin typeface="Times New Roman" pitchFamily="18" charset="0"/>
                <a:cs typeface="Times New Roman" pitchFamily="18" charset="0"/>
              </a:rPr>
              <a:t>formular</a:t>
            </a:r>
            <a:r>
              <a:rPr lang="en-US" sz="2400" dirty="0" smtClean="0">
                <a:latin typeface="Times New Roman" pitchFamily="18" charset="0"/>
                <a:cs typeface="Times New Roman" pitchFamily="18" charset="0"/>
              </a:rPr>
              <a:t> mass =[(1.0 x 2 ) + 16.0]g =18.0g</a:t>
            </a:r>
          </a:p>
          <a:p>
            <a:r>
              <a:rPr lang="en-US" sz="2400" dirty="0" smtClean="0">
                <a:latin typeface="Times New Roman" pitchFamily="18" charset="0"/>
                <a:cs typeface="Times New Roman" pitchFamily="18" charset="0"/>
              </a:rPr>
              <a:t> 6.023 x10 </a:t>
            </a:r>
            <a:r>
              <a:rPr lang="en-US" sz="2400" baseline="30000" dirty="0" smtClean="0">
                <a:latin typeface="Times New Roman" pitchFamily="18" charset="0"/>
                <a:cs typeface="Times New Roman" pitchFamily="18" charset="0"/>
              </a:rPr>
              <a:t>23</a:t>
            </a:r>
            <a:r>
              <a:rPr lang="en-US" sz="2400" dirty="0" smtClean="0">
                <a:latin typeface="Times New Roman" pitchFamily="18" charset="0"/>
                <a:cs typeface="Times New Roman" pitchFamily="18" charset="0"/>
              </a:rPr>
              <a:t> particles  of Water molecule = 1 mole  = </a:t>
            </a:r>
            <a:r>
              <a:rPr lang="en-US" sz="2400" b="1" dirty="0" smtClean="0">
                <a:latin typeface="Times New Roman" pitchFamily="18" charset="0"/>
                <a:cs typeface="Times New Roman" pitchFamily="18" charset="0"/>
              </a:rPr>
              <a:t>18.0</a:t>
            </a:r>
            <a:r>
              <a:rPr lang="en-US" sz="2400" dirty="0" smtClean="0">
                <a:latin typeface="Times New Roman" pitchFamily="18" charset="0"/>
                <a:cs typeface="Times New Roman" pitchFamily="18" charset="0"/>
              </a:rPr>
              <a:t> g</a:t>
            </a:r>
          </a:p>
          <a:p>
            <a:r>
              <a:rPr lang="en-US" sz="2400" dirty="0" smtClean="0">
                <a:latin typeface="Times New Roman" pitchFamily="18" charset="0"/>
                <a:cs typeface="Times New Roman" pitchFamily="18" charset="0"/>
              </a:rPr>
              <a:t>6.023 x10 </a:t>
            </a:r>
            <a:r>
              <a:rPr lang="en-US" sz="2400" baseline="30000" dirty="0" smtClean="0">
                <a:latin typeface="Times New Roman" pitchFamily="18" charset="0"/>
                <a:cs typeface="Times New Roman" pitchFamily="18" charset="0"/>
              </a:rPr>
              <a:t>23</a:t>
            </a:r>
            <a:r>
              <a:rPr lang="en-US" sz="2400" dirty="0" smtClean="0">
                <a:latin typeface="Times New Roman" pitchFamily="18" charset="0"/>
                <a:cs typeface="Times New Roman" pitchFamily="18" charset="0"/>
              </a:rPr>
              <a:t> particles  of Water molecule has:</a:t>
            </a:r>
          </a:p>
          <a:p>
            <a:r>
              <a:rPr lang="en-US" sz="2400" dirty="0" smtClean="0">
                <a:latin typeface="Times New Roman" pitchFamily="18" charset="0"/>
                <a:cs typeface="Times New Roman" pitchFamily="18" charset="0"/>
              </a:rPr>
              <a:t>	- </a:t>
            </a:r>
            <a:r>
              <a:rPr lang="en-US" sz="2400" b="1"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x 6.023 x10 </a:t>
            </a:r>
            <a:r>
              <a:rPr lang="en-US" sz="2400" baseline="30000" dirty="0" smtClean="0">
                <a:latin typeface="Times New Roman" pitchFamily="18" charset="0"/>
                <a:cs typeface="Times New Roman" pitchFamily="18" charset="0"/>
              </a:rPr>
              <a:t>23</a:t>
            </a:r>
            <a:r>
              <a:rPr lang="en-US" sz="2400" dirty="0" smtClean="0">
                <a:latin typeface="Times New Roman" pitchFamily="18" charset="0"/>
                <a:cs typeface="Times New Roman" pitchFamily="18" charset="0"/>
              </a:rPr>
              <a:t> particles  of Hydrogen atoms </a:t>
            </a:r>
          </a:p>
          <a:p>
            <a:r>
              <a:rPr lang="en-US" sz="2400" b="1" dirty="0" smtClean="0">
                <a:latin typeface="Times New Roman" pitchFamily="18" charset="0"/>
                <a:cs typeface="Times New Roman" pitchFamily="18" charset="0"/>
              </a:rPr>
              <a:t>	-1</a:t>
            </a:r>
            <a:r>
              <a:rPr lang="en-US" sz="2400" dirty="0" smtClean="0">
                <a:latin typeface="Times New Roman" pitchFamily="18" charset="0"/>
                <a:cs typeface="Times New Roman" pitchFamily="18" charset="0"/>
              </a:rPr>
              <a:t> x 6.023 x10 </a:t>
            </a:r>
            <a:r>
              <a:rPr lang="en-US" sz="2400" baseline="30000" dirty="0" smtClean="0">
                <a:latin typeface="Times New Roman" pitchFamily="18" charset="0"/>
                <a:cs typeface="Times New Roman" pitchFamily="18" charset="0"/>
              </a:rPr>
              <a:t>23</a:t>
            </a:r>
            <a:r>
              <a:rPr lang="en-US" sz="2400" dirty="0" smtClean="0">
                <a:latin typeface="Times New Roman" pitchFamily="18" charset="0"/>
                <a:cs typeface="Times New Roman" pitchFamily="18" charset="0"/>
              </a:rPr>
              <a:t> particles  of Oxygen atoms</a:t>
            </a:r>
          </a:p>
          <a:p>
            <a:endParaRPr lang="en-US" sz="9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(ii)Molar mass </a:t>
            </a:r>
            <a:r>
              <a:rPr lang="en-US" sz="2400" b="1" dirty="0" err="1" smtClean="0">
                <a:latin typeface="Times New Roman" pitchFamily="18" charset="0"/>
                <a:cs typeface="Times New Roman" pitchFamily="18" charset="0"/>
              </a:rPr>
              <a:t>sulphuric</a:t>
            </a:r>
            <a:r>
              <a:rPr lang="en-US" sz="2400" b="1" dirty="0" smtClean="0">
                <a:latin typeface="Times New Roman" pitchFamily="18" charset="0"/>
                <a:cs typeface="Times New Roman" pitchFamily="18" charset="0"/>
              </a:rPr>
              <a:t>(VI)acid(H</a:t>
            </a:r>
            <a:r>
              <a:rPr lang="en-US" sz="2400" b="1" baseline="-25000"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SO</a:t>
            </a:r>
            <a:r>
              <a:rPr lang="en-US" sz="2400" b="1" baseline="-25000" dirty="0" smtClean="0">
                <a:latin typeface="Times New Roman" pitchFamily="18" charset="0"/>
                <a:cs typeface="Times New Roman" pitchFamily="18" charset="0"/>
              </a:rPr>
              <a:t>4</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relative </a:t>
            </a:r>
            <a:r>
              <a:rPr lang="en-US" sz="2400" dirty="0" err="1" smtClean="0">
                <a:latin typeface="Times New Roman" pitchFamily="18" charset="0"/>
                <a:cs typeface="Times New Roman" pitchFamily="18" charset="0"/>
              </a:rPr>
              <a:t>formular</a:t>
            </a:r>
            <a:r>
              <a:rPr lang="en-US" sz="2400" dirty="0" smtClean="0">
                <a:latin typeface="Times New Roman" pitchFamily="18" charset="0"/>
                <a:cs typeface="Times New Roman" pitchFamily="18" charset="0"/>
              </a:rPr>
              <a:t> mass</a:t>
            </a:r>
          </a:p>
          <a:p>
            <a:r>
              <a:rPr lang="en-US" sz="2400" dirty="0" smtClean="0">
                <a:latin typeface="Times New Roman" pitchFamily="18" charset="0"/>
                <a:cs typeface="Times New Roman" pitchFamily="18" charset="0"/>
              </a:rPr>
              <a:t> =[(1.0 x 2 ) + 32.0 + (16.0 x 4)]g =98.0g</a:t>
            </a:r>
          </a:p>
          <a:p>
            <a:r>
              <a:rPr lang="en-US" sz="2400" dirty="0" smtClean="0">
                <a:latin typeface="Times New Roman" pitchFamily="18" charset="0"/>
                <a:cs typeface="Times New Roman" pitchFamily="18" charset="0"/>
              </a:rPr>
              <a:t>6.023 x10 </a:t>
            </a:r>
            <a:r>
              <a:rPr lang="en-US" sz="2400" baseline="30000" dirty="0" smtClean="0">
                <a:latin typeface="Times New Roman" pitchFamily="18" charset="0"/>
                <a:cs typeface="Times New Roman" pitchFamily="18" charset="0"/>
              </a:rPr>
              <a:t>23</a:t>
            </a:r>
            <a:r>
              <a:rPr lang="en-US" sz="2400" dirty="0" smtClean="0">
                <a:latin typeface="Times New Roman" pitchFamily="18" charset="0"/>
                <a:cs typeface="Times New Roman" pitchFamily="18" charset="0"/>
              </a:rPr>
              <a:t> particles of </a:t>
            </a:r>
            <a:r>
              <a:rPr lang="en-US" sz="2400" dirty="0" err="1" smtClean="0">
                <a:latin typeface="Times New Roman" pitchFamily="18" charset="0"/>
                <a:cs typeface="Times New Roman" pitchFamily="18" charset="0"/>
              </a:rPr>
              <a:t>sulphuric</a:t>
            </a:r>
            <a:r>
              <a:rPr lang="en-US" sz="2400" dirty="0" smtClean="0">
                <a:latin typeface="Times New Roman" pitchFamily="18" charset="0"/>
                <a:cs typeface="Times New Roman" pitchFamily="18" charset="0"/>
              </a:rPr>
              <a:t>(VI)acid(H</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SO</a:t>
            </a:r>
            <a:r>
              <a:rPr lang="en-US" sz="2400" baseline="-25000" dirty="0" smtClean="0">
                <a:latin typeface="Times New Roman" pitchFamily="18" charset="0"/>
                <a:cs typeface="Times New Roman" pitchFamily="18" charset="0"/>
              </a:rPr>
              <a:t>4</a:t>
            </a:r>
            <a:r>
              <a:rPr lang="en-US" sz="2400" dirty="0" smtClean="0">
                <a:latin typeface="Times New Roman" pitchFamily="18" charset="0"/>
                <a:cs typeface="Times New Roman" pitchFamily="18" charset="0"/>
              </a:rPr>
              <a:t>) = 1 mole = </a:t>
            </a:r>
            <a:r>
              <a:rPr lang="en-US" sz="2400" b="1" dirty="0" smtClean="0">
                <a:latin typeface="Times New Roman" pitchFamily="18" charset="0"/>
                <a:cs typeface="Times New Roman" pitchFamily="18" charset="0"/>
              </a:rPr>
              <a:t>98.0</a:t>
            </a:r>
            <a:r>
              <a:rPr lang="en-US" sz="2400" dirty="0" smtClean="0">
                <a:latin typeface="Times New Roman" pitchFamily="18" charset="0"/>
                <a:cs typeface="Times New Roman" pitchFamily="18" charset="0"/>
              </a:rPr>
              <a:t>g </a:t>
            </a:r>
          </a:p>
          <a:p>
            <a:r>
              <a:rPr lang="en-US" sz="2400" dirty="0" smtClean="0">
                <a:latin typeface="Times New Roman" pitchFamily="18" charset="0"/>
                <a:cs typeface="Times New Roman" pitchFamily="18" charset="0"/>
              </a:rPr>
              <a:t>6.023 x10 </a:t>
            </a:r>
            <a:r>
              <a:rPr lang="en-US" sz="2400" baseline="30000" dirty="0" smtClean="0">
                <a:latin typeface="Times New Roman" pitchFamily="18" charset="0"/>
                <a:cs typeface="Times New Roman" pitchFamily="18" charset="0"/>
              </a:rPr>
              <a:t>23</a:t>
            </a:r>
            <a:r>
              <a:rPr lang="en-US" sz="2400" dirty="0" smtClean="0">
                <a:latin typeface="Times New Roman" pitchFamily="18" charset="0"/>
                <a:cs typeface="Times New Roman" pitchFamily="18" charset="0"/>
              </a:rPr>
              <a:t> particles of </a:t>
            </a:r>
            <a:r>
              <a:rPr lang="en-US" sz="2400" dirty="0" err="1" smtClean="0">
                <a:latin typeface="Times New Roman" pitchFamily="18" charset="0"/>
                <a:cs typeface="Times New Roman" pitchFamily="18" charset="0"/>
              </a:rPr>
              <a:t>sulphuric</a:t>
            </a:r>
            <a:r>
              <a:rPr lang="en-US" sz="2400" dirty="0" smtClean="0">
                <a:latin typeface="Times New Roman" pitchFamily="18" charset="0"/>
                <a:cs typeface="Times New Roman" pitchFamily="18" charset="0"/>
              </a:rPr>
              <a:t>(VI)acid(H</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SO</a:t>
            </a:r>
            <a:r>
              <a:rPr lang="en-US" sz="2400" baseline="-25000" dirty="0" smtClean="0">
                <a:latin typeface="Times New Roman" pitchFamily="18" charset="0"/>
                <a:cs typeface="Times New Roman" pitchFamily="18" charset="0"/>
              </a:rPr>
              <a:t>4</a:t>
            </a:r>
            <a:r>
              <a:rPr lang="en-US" sz="2400" dirty="0" smtClean="0">
                <a:latin typeface="Times New Roman" pitchFamily="18" charset="0"/>
                <a:cs typeface="Times New Roman" pitchFamily="18" charset="0"/>
              </a:rPr>
              <a:t>) has:</a:t>
            </a:r>
          </a:p>
          <a:p>
            <a:r>
              <a:rPr lang="en-US" sz="2400" dirty="0" smtClean="0">
                <a:latin typeface="Times New Roman" pitchFamily="18" charset="0"/>
                <a:cs typeface="Times New Roman" pitchFamily="18" charset="0"/>
              </a:rPr>
              <a:t>	- </a:t>
            </a:r>
            <a:r>
              <a:rPr lang="en-US" sz="2400" b="1"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x 6.023 x10 </a:t>
            </a:r>
            <a:r>
              <a:rPr lang="en-US" sz="2400" baseline="30000" dirty="0" smtClean="0">
                <a:latin typeface="Times New Roman" pitchFamily="18" charset="0"/>
                <a:cs typeface="Times New Roman" pitchFamily="18" charset="0"/>
              </a:rPr>
              <a:t>23</a:t>
            </a:r>
            <a:r>
              <a:rPr lang="en-US" sz="2400" dirty="0" smtClean="0">
                <a:latin typeface="Times New Roman" pitchFamily="18" charset="0"/>
                <a:cs typeface="Times New Roman" pitchFamily="18" charset="0"/>
              </a:rPr>
              <a:t> particles  of </a:t>
            </a:r>
            <a:r>
              <a:rPr lang="en-US" sz="2400" b="1" dirty="0" smtClean="0">
                <a:latin typeface="Times New Roman" pitchFamily="18" charset="0"/>
                <a:cs typeface="Times New Roman" pitchFamily="18" charset="0"/>
              </a:rPr>
              <a:t>H</a:t>
            </a:r>
            <a:r>
              <a:rPr lang="en-US" sz="2400" dirty="0" smtClean="0">
                <a:latin typeface="Times New Roman" pitchFamily="18" charset="0"/>
                <a:cs typeface="Times New Roman" pitchFamily="18" charset="0"/>
              </a:rPr>
              <a:t>ydrogen atoms</a:t>
            </a:r>
          </a:p>
          <a:p>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x 6.023 x10 </a:t>
            </a:r>
            <a:r>
              <a:rPr lang="en-US" sz="2400" baseline="30000" dirty="0" smtClean="0">
                <a:latin typeface="Times New Roman" pitchFamily="18" charset="0"/>
                <a:cs typeface="Times New Roman" pitchFamily="18" charset="0"/>
              </a:rPr>
              <a:t>23</a:t>
            </a:r>
            <a:r>
              <a:rPr lang="en-US" sz="2400" dirty="0" smtClean="0">
                <a:latin typeface="Times New Roman" pitchFamily="18" charset="0"/>
                <a:cs typeface="Times New Roman" pitchFamily="18" charset="0"/>
              </a:rPr>
              <a:t> particles  of </a:t>
            </a:r>
            <a:r>
              <a:rPr lang="en-US" sz="2400" b="1" dirty="0" err="1" smtClean="0">
                <a:latin typeface="Times New Roman" pitchFamily="18" charset="0"/>
                <a:cs typeface="Times New Roman" pitchFamily="18" charset="0"/>
              </a:rPr>
              <a:t>S</a:t>
            </a:r>
            <a:r>
              <a:rPr lang="en-US" sz="2400" dirty="0" err="1" smtClean="0">
                <a:latin typeface="Times New Roman" pitchFamily="18" charset="0"/>
                <a:cs typeface="Times New Roman" pitchFamily="18" charset="0"/>
              </a:rPr>
              <a:t>ulphur</a:t>
            </a:r>
            <a:r>
              <a:rPr lang="en-US" sz="2400" dirty="0" smtClean="0">
                <a:latin typeface="Times New Roman" pitchFamily="18" charset="0"/>
                <a:cs typeface="Times New Roman" pitchFamily="18" charset="0"/>
              </a:rPr>
              <a:t> atoms</a:t>
            </a:r>
          </a:p>
          <a:p>
            <a:r>
              <a:rPr lang="en-US" sz="2400" b="1" dirty="0" smtClean="0">
                <a:latin typeface="Times New Roman" pitchFamily="18" charset="0"/>
                <a:cs typeface="Times New Roman" pitchFamily="18" charset="0"/>
              </a:rPr>
              <a:t>	 -4</a:t>
            </a:r>
            <a:r>
              <a:rPr lang="en-US" sz="2400" dirty="0" smtClean="0">
                <a:latin typeface="Times New Roman" pitchFamily="18" charset="0"/>
                <a:cs typeface="Times New Roman" pitchFamily="18" charset="0"/>
              </a:rPr>
              <a:t> x 6.023 x10 </a:t>
            </a:r>
            <a:r>
              <a:rPr lang="en-US" sz="2400" baseline="30000" dirty="0" smtClean="0">
                <a:latin typeface="Times New Roman" pitchFamily="18" charset="0"/>
                <a:cs typeface="Times New Roman" pitchFamily="18" charset="0"/>
              </a:rPr>
              <a:t>23</a:t>
            </a:r>
            <a:r>
              <a:rPr lang="en-US" sz="2400" dirty="0" smtClean="0">
                <a:latin typeface="Times New Roman" pitchFamily="18" charset="0"/>
                <a:cs typeface="Times New Roman" pitchFamily="18" charset="0"/>
              </a:rPr>
              <a:t> particles  of </a:t>
            </a:r>
            <a:r>
              <a:rPr lang="en-US" sz="2400" b="1" dirty="0" smtClean="0">
                <a:latin typeface="Times New Roman" pitchFamily="18" charset="0"/>
                <a:cs typeface="Times New Roman" pitchFamily="18" charset="0"/>
              </a:rPr>
              <a:t>O</a:t>
            </a:r>
            <a:r>
              <a:rPr lang="en-US" sz="2400" dirty="0" smtClean="0">
                <a:latin typeface="Times New Roman" pitchFamily="18" charset="0"/>
                <a:cs typeface="Times New Roman" pitchFamily="18" charset="0"/>
              </a:rPr>
              <a:t>xygen atoms</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p>
          <a:p>
            <a:endParaRPr lang="en-US" dirty="0"/>
          </a:p>
        </p:txBody>
      </p:sp>
    </p:spTree>
  </p:cSld>
  <p:clrMapOvr>
    <a:masterClrMapping/>
  </p:clrMapOvr>
  <p:transition spd="slow" advClick="0" advTm="10000">
    <p:wipe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0" y="0"/>
            <a:ext cx="9144000" cy="66171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(b)(ii) 0.01M solution  containing 0.01moles of  sodium hydroxide solution .</a:t>
            </a: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Volume (in cm3)   =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 x 1000</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p>
          <a:p>
            <a:pPr lvl="0" indent="457200" eaLnBrk="0" fontAlgn="base" hangingPunct="0">
              <a:spcBef>
                <a:spcPct val="0"/>
              </a:spcBef>
              <a:spcAft>
                <a:spcPct val="0"/>
              </a:spcAft>
            </a:pPr>
            <a:r>
              <a:rPr lang="en-US" sz="2400" dirty="0" smtClean="0">
                <a:latin typeface="Times New Roman" pitchFamily="18" charset="0"/>
                <a:ea typeface="Times New Roman" pitchFamily="18" charset="0"/>
                <a:cs typeface="Times New Roman" pitchFamily="18" charset="0"/>
              </a:rPr>
              <a:t>				 </a:t>
            </a:r>
            <a:r>
              <a:rPr lang="en-US" sz="2400" dirty="0" err="1" smtClean="0">
                <a:latin typeface="Times New Roman" pitchFamily="18" charset="0"/>
                <a:ea typeface="Times New Roman" pitchFamily="18" charset="0"/>
                <a:cs typeface="Times New Roman" pitchFamily="18" charset="0"/>
              </a:rPr>
              <a:t>Molarity</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0.01  x 1000</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1000 cm3</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0.01</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(ii) Determine the quantity of water which must be added to the sodium hydroxide solution above to form a 0.008M solution. </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V</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C</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V</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where:</a:t>
            </a:r>
            <a:endParaRPr lang="en-US" sz="2400" dirty="0" smtClean="0">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molarity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/concentration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before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diluting/adding water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molarity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/concentration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after</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diluting/adding water</a:t>
            </a:r>
            <a:endParaRPr lang="en-US" sz="2400" dirty="0" smtClean="0">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volume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before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diluting/adding water</a:t>
            </a:r>
            <a:endParaRPr lang="en-US" sz="2400" dirty="0" smtClean="0">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volume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after</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diluting/adding water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0.01M  x 1000 cm3   =  0.008    x V</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V</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0.01M  x 1000cm3</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1250cm3</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0.008</a:t>
            </a: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Volume added  = 1250  - 1000  =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250cm3</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ransition spd="slow" advClick="0" advTm="10000">
    <p:wipe dir="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p:cNvSpPr>
            <a:spLocks noChangeArrowheads="1"/>
          </p:cNvSpPr>
          <p:nvPr/>
        </p:nvSpPr>
        <p:spPr bwMode="auto">
          <a:xfrm>
            <a:off x="0" y="0"/>
            <a:ext cx="914400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(c)Volumetric analysis/Titration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Volumetric analysis/Titration is the process of determining unknown concentration of one reactant from a known concentration and volume of another.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Reactions take place in simple mole ratio of reactants and products.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Knowing the concentration/ volume of one reactant, the other can be determined from the relationship:</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a:p>
            <a:r>
              <a:rPr lang="en-US" sz="2400" dirty="0" smtClean="0">
                <a:latin typeface="Times New Roman" pitchFamily="18" charset="0"/>
                <a:cs typeface="Times New Roman" pitchFamily="18" charset="0"/>
              </a:rPr>
              <a:t>  		</a:t>
            </a:r>
            <a:r>
              <a:rPr lang="en-US" sz="2400" u="sng" dirty="0" smtClean="0">
                <a:solidFill>
                  <a:srgbClr val="FF0000"/>
                </a:solidFill>
                <a:latin typeface="Times New Roman" pitchFamily="18" charset="0"/>
                <a:cs typeface="Times New Roman" pitchFamily="18" charset="0"/>
              </a:rPr>
              <a:t>M</a:t>
            </a:r>
            <a:r>
              <a:rPr lang="en-US" sz="2400" u="sng" baseline="-25000" dirty="0" smtClean="0">
                <a:solidFill>
                  <a:srgbClr val="FF0000"/>
                </a:solidFill>
                <a:latin typeface="Times New Roman" pitchFamily="18" charset="0"/>
                <a:cs typeface="Times New Roman" pitchFamily="18" charset="0"/>
              </a:rPr>
              <a:t>1</a:t>
            </a:r>
            <a:r>
              <a:rPr lang="en-US" sz="2400" u="sng" dirty="0" smtClean="0">
                <a:solidFill>
                  <a:srgbClr val="FF0000"/>
                </a:solidFill>
                <a:latin typeface="Times New Roman" pitchFamily="18" charset="0"/>
                <a:cs typeface="Times New Roman" pitchFamily="18" charset="0"/>
              </a:rPr>
              <a:t>V</a:t>
            </a:r>
            <a:r>
              <a:rPr lang="en-US" sz="2400" u="sng" baseline="-25000" dirty="0" smtClean="0">
                <a:solidFill>
                  <a:srgbClr val="FF0000"/>
                </a:solidFill>
                <a:latin typeface="Times New Roman" pitchFamily="18" charset="0"/>
                <a:cs typeface="Times New Roman" pitchFamily="18" charset="0"/>
              </a:rPr>
              <a:t>1</a:t>
            </a:r>
            <a:r>
              <a:rPr lang="en-US" sz="2400" dirty="0" smtClean="0">
                <a:solidFill>
                  <a:srgbClr val="FF0000"/>
                </a:solidFill>
                <a:latin typeface="Times New Roman" pitchFamily="18" charset="0"/>
                <a:cs typeface="Times New Roman" pitchFamily="18" charset="0"/>
              </a:rPr>
              <a:t>  = </a:t>
            </a:r>
            <a:r>
              <a:rPr lang="en-US" sz="2400" u="sng" dirty="0" smtClean="0">
                <a:solidFill>
                  <a:srgbClr val="FF0000"/>
                </a:solidFill>
                <a:latin typeface="Times New Roman" pitchFamily="18" charset="0"/>
                <a:cs typeface="Times New Roman" pitchFamily="18" charset="0"/>
              </a:rPr>
              <a:t>M</a:t>
            </a:r>
            <a:r>
              <a:rPr lang="en-US" sz="2400" u="sng" baseline="-25000" dirty="0" smtClean="0">
                <a:solidFill>
                  <a:srgbClr val="FF0000"/>
                </a:solidFill>
                <a:latin typeface="Times New Roman" pitchFamily="18" charset="0"/>
                <a:cs typeface="Times New Roman" pitchFamily="18" charset="0"/>
              </a:rPr>
              <a:t>2</a:t>
            </a:r>
            <a:r>
              <a:rPr lang="en-US" sz="2400" u="sng" dirty="0" smtClean="0">
                <a:solidFill>
                  <a:srgbClr val="FF0000"/>
                </a:solidFill>
                <a:latin typeface="Times New Roman" pitchFamily="18" charset="0"/>
                <a:cs typeface="Times New Roman" pitchFamily="18" charset="0"/>
              </a:rPr>
              <a:t>V</a:t>
            </a:r>
            <a:r>
              <a:rPr lang="en-US" sz="2400" u="sng" baseline="-25000" dirty="0" smtClean="0">
                <a:solidFill>
                  <a:srgbClr val="FF0000"/>
                </a:solidFill>
                <a:latin typeface="Times New Roman" pitchFamily="18" charset="0"/>
                <a:cs typeface="Times New Roman" pitchFamily="18" charset="0"/>
              </a:rPr>
              <a:t>2</a:t>
            </a:r>
            <a:r>
              <a:rPr lang="en-US" sz="2400" dirty="0" smtClean="0">
                <a:latin typeface="Times New Roman" pitchFamily="18" charset="0"/>
                <a:cs typeface="Times New Roman" pitchFamily="18" charset="0"/>
              </a:rPr>
              <a:t>   where </a:t>
            </a:r>
          </a:p>
          <a:p>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 n</a:t>
            </a:r>
            <a:r>
              <a:rPr lang="en-US" sz="2400" baseline="-25000" dirty="0" smtClean="0">
                <a:solidFill>
                  <a:srgbClr val="FF0000"/>
                </a:solidFill>
                <a:latin typeface="Times New Roman" pitchFamily="18" charset="0"/>
                <a:cs typeface="Times New Roman" pitchFamily="18" charset="0"/>
              </a:rPr>
              <a:t>1</a:t>
            </a:r>
            <a:r>
              <a:rPr lang="en-US" sz="2400" dirty="0" smtClean="0">
                <a:solidFill>
                  <a:srgbClr val="FF0000"/>
                </a:solidFill>
                <a:latin typeface="Times New Roman" pitchFamily="18" charset="0"/>
                <a:cs typeface="Times New Roman" pitchFamily="18" charset="0"/>
              </a:rPr>
              <a:t>            n</a:t>
            </a:r>
            <a:r>
              <a:rPr lang="en-US" sz="2400" baseline="-25000" dirty="0" smtClean="0">
                <a:solidFill>
                  <a:srgbClr val="FF0000"/>
                </a:solidFill>
                <a:latin typeface="Times New Roman" pitchFamily="18" charset="0"/>
                <a:cs typeface="Times New Roman" pitchFamily="18" charset="0"/>
              </a:rPr>
              <a:t>2</a:t>
            </a:r>
            <a:endParaRPr lang="en-US" sz="2400" dirty="0" smtClean="0">
              <a:solidFill>
                <a:srgbClr val="FF0000"/>
              </a:solidFill>
              <a:latin typeface="Times New Roman" pitchFamily="18" charset="0"/>
              <a:cs typeface="Times New Roman" pitchFamily="18" charset="0"/>
            </a:endParaRPr>
          </a:p>
          <a:p>
            <a:r>
              <a:rPr lang="en-US" sz="2400" dirty="0" smtClean="0">
                <a:latin typeface="Times New Roman" pitchFamily="18" charset="0"/>
                <a:cs typeface="Times New Roman" pitchFamily="18" charset="0"/>
              </a:rPr>
              <a:t> M</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Molarity</a:t>
            </a:r>
            <a:r>
              <a:rPr lang="en-US" sz="2400" dirty="0" smtClean="0">
                <a:latin typeface="Times New Roman" pitchFamily="18" charset="0"/>
                <a:cs typeface="Times New Roman" pitchFamily="18" charset="0"/>
              </a:rPr>
              <a:t> of 1</a:t>
            </a:r>
            <a:r>
              <a:rPr lang="en-US" sz="2400" baseline="30000" dirty="0" smtClean="0">
                <a:latin typeface="Times New Roman" pitchFamily="18" charset="0"/>
                <a:cs typeface="Times New Roman" pitchFamily="18" charset="0"/>
              </a:rPr>
              <a:t>st</a:t>
            </a:r>
            <a:r>
              <a:rPr lang="en-US" sz="2400" dirty="0" smtClean="0">
                <a:latin typeface="Times New Roman" pitchFamily="18" charset="0"/>
                <a:cs typeface="Times New Roman" pitchFamily="18" charset="0"/>
              </a:rPr>
              <a:t> reactant</a:t>
            </a:r>
          </a:p>
          <a:p>
            <a:r>
              <a:rPr lang="en-US" sz="2400" dirty="0" smtClean="0">
                <a:latin typeface="Times New Roman" pitchFamily="18" charset="0"/>
                <a:cs typeface="Times New Roman" pitchFamily="18" charset="0"/>
              </a:rPr>
              <a:t>M</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Molarity</a:t>
            </a:r>
            <a:r>
              <a:rPr lang="en-US" sz="2400" dirty="0" smtClean="0">
                <a:latin typeface="Times New Roman" pitchFamily="18" charset="0"/>
                <a:cs typeface="Times New Roman" pitchFamily="18" charset="0"/>
              </a:rPr>
              <a:t> of 2</a:t>
            </a:r>
            <a:r>
              <a:rPr lang="en-US" sz="2400" baseline="30000" dirty="0" smtClean="0">
                <a:latin typeface="Times New Roman" pitchFamily="18" charset="0"/>
                <a:cs typeface="Times New Roman" pitchFamily="18" charset="0"/>
              </a:rPr>
              <a:t>nd</a:t>
            </a:r>
            <a:r>
              <a:rPr lang="en-US" sz="2400" dirty="0" smtClean="0">
                <a:latin typeface="Times New Roman" pitchFamily="18" charset="0"/>
                <a:cs typeface="Times New Roman" pitchFamily="18" charset="0"/>
              </a:rPr>
              <a:t>  reactant</a:t>
            </a:r>
          </a:p>
          <a:p>
            <a:r>
              <a:rPr lang="en-US" sz="2400" dirty="0" smtClean="0">
                <a:latin typeface="Times New Roman" pitchFamily="18" charset="0"/>
                <a:cs typeface="Times New Roman" pitchFamily="18" charset="0"/>
              </a:rPr>
              <a:t>V</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 Volume of 1</a:t>
            </a:r>
            <a:r>
              <a:rPr lang="en-US" sz="2400" baseline="30000" dirty="0" smtClean="0">
                <a:latin typeface="Times New Roman" pitchFamily="18" charset="0"/>
                <a:cs typeface="Times New Roman" pitchFamily="18" charset="0"/>
              </a:rPr>
              <a:t>st</a:t>
            </a:r>
            <a:r>
              <a:rPr lang="en-US" sz="2400" dirty="0" smtClean="0">
                <a:latin typeface="Times New Roman" pitchFamily="18" charset="0"/>
                <a:cs typeface="Times New Roman" pitchFamily="18" charset="0"/>
              </a:rPr>
              <a:t> reactant</a:t>
            </a:r>
          </a:p>
          <a:p>
            <a:r>
              <a:rPr lang="en-US" sz="2400" dirty="0" smtClean="0">
                <a:latin typeface="Times New Roman" pitchFamily="18" charset="0"/>
                <a:cs typeface="Times New Roman" pitchFamily="18" charset="0"/>
              </a:rPr>
              <a:t>V</a:t>
            </a:r>
            <a:r>
              <a:rPr lang="en-US" sz="2400" baseline="-25000" dirty="0" smtClean="0">
                <a:latin typeface="Times New Roman" pitchFamily="18" charset="0"/>
                <a:cs typeface="Times New Roman" pitchFamily="18" charset="0"/>
              </a:rPr>
              <a:t>1     </a:t>
            </a:r>
            <a:r>
              <a:rPr lang="en-US" sz="2400" dirty="0" smtClean="0">
                <a:latin typeface="Times New Roman" pitchFamily="18" charset="0"/>
                <a:cs typeface="Times New Roman" pitchFamily="18" charset="0"/>
              </a:rPr>
              <a:t>= Volume of 2</a:t>
            </a:r>
            <a:r>
              <a:rPr lang="en-US" sz="2400" baseline="30000" dirty="0" smtClean="0">
                <a:latin typeface="Times New Roman" pitchFamily="18" charset="0"/>
                <a:cs typeface="Times New Roman" pitchFamily="18" charset="0"/>
              </a:rPr>
              <a:t>nd</a:t>
            </a:r>
            <a:r>
              <a:rPr lang="en-US" sz="2400" dirty="0" smtClean="0">
                <a:latin typeface="Times New Roman" pitchFamily="18" charset="0"/>
                <a:cs typeface="Times New Roman" pitchFamily="18" charset="0"/>
              </a:rPr>
              <a:t>  reactant</a:t>
            </a:r>
          </a:p>
          <a:p>
            <a:r>
              <a:rPr lang="en-US" sz="2400" dirty="0" smtClean="0">
                <a:latin typeface="Times New Roman" pitchFamily="18" charset="0"/>
                <a:cs typeface="Times New Roman" pitchFamily="18" charset="0"/>
              </a:rPr>
              <a:t> n</a:t>
            </a:r>
            <a:r>
              <a:rPr lang="en-US" sz="2400" baseline="-25000" dirty="0" smtClean="0">
                <a:latin typeface="Times New Roman" pitchFamily="18" charset="0"/>
                <a:cs typeface="Times New Roman" pitchFamily="18" charset="0"/>
              </a:rPr>
              <a:t>1     </a:t>
            </a:r>
            <a:r>
              <a:rPr lang="en-US" sz="2400" dirty="0" smtClean="0">
                <a:latin typeface="Times New Roman" pitchFamily="18" charset="0"/>
                <a:cs typeface="Times New Roman" pitchFamily="18" charset="0"/>
              </a:rPr>
              <a:t>= number of moles of 1</a:t>
            </a:r>
            <a:r>
              <a:rPr lang="en-US" sz="2400" baseline="30000" dirty="0" smtClean="0">
                <a:latin typeface="Times New Roman" pitchFamily="18" charset="0"/>
                <a:cs typeface="Times New Roman" pitchFamily="18" charset="0"/>
              </a:rPr>
              <a:t>st</a:t>
            </a:r>
            <a:r>
              <a:rPr lang="en-US" sz="2400" dirty="0" smtClean="0">
                <a:latin typeface="Times New Roman" pitchFamily="18" charset="0"/>
                <a:cs typeface="Times New Roman" pitchFamily="18" charset="0"/>
              </a:rPr>
              <a:t> reactant from </a:t>
            </a:r>
            <a:r>
              <a:rPr lang="en-US" sz="2400" dirty="0" err="1" smtClean="0">
                <a:latin typeface="Times New Roman" pitchFamily="18" charset="0"/>
                <a:cs typeface="Times New Roman" pitchFamily="18" charset="0"/>
              </a:rPr>
              <a:t>stoichiometric</a:t>
            </a:r>
            <a:r>
              <a:rPr lang="en-US" sz="2400" dirty="0" smtClean="0">
                <a:latin typeface="Times New Roman" pitchFamily="18" charset="0"/>
                <a:cs typeface="Times New Roman" pitchFamily="18" charset="0"/>
              </a:rPr>
              <a:t> equation </a:t>
            </a:r>
          </a:p>
          <a:p>
            <a:r>
              <a:rPr lang="en-US" sz="2400" dirty="0" smtClean="0">
                <a:latin typeface="Times New Roman" pitchFamily="18" charset="0"/>
                <a:cs typeface="Times New Roman" pitchFamily="18" charset="0"/>
              </a:rPr>
              <a:t> n</a:t>
            </a:r>
            <a:r>
              <a:rPr lang="en-US" sz="2400" baseline="-25000" dirty="0" smtClean="0">
                <a:latin typeface="Times New Roman" pitchFamily="18" charset="0"/>
                <a:cs typeface="Times New Roman" pitchFamily="18" charset="0"/>
              </a:rPr>
              <a:t>2     </a:t>
            </a:r>
            <a:r>
              <a:rPr lang="en-US" sz="2400" dirty="0" smtClean="0">
                <a:latin typeface="Times New Roman" pitchFamily="18" charset="0"/>
                <a:cs typeface="Times New Roman" pitchFamily="18" charset="0"/>
              </a:rPr>
              <a:t>= number of moles of 2</a:t>
            </a:r>
            <a:r>
              <a:rPr lang="en-US" sz="2400" baseline="30000" dirty="0" smtClean="0">
                <a:latin typeface="Times New Roman" pitchFamily="18" charset="0"/>
                <a:cs typeface="Times New Roman" pitchFamily="18" charset="0"/>
              </a:rPr>
              <a:t>nd</a:t>
            </a:r>
            <a:r>
              <a:rPr lang="en-US" sz="2400" dirty="0" smtClean="0">
                <a:latin typeface="Times New Roman" pitchFamily="18" charset="0"/>
                <a:cs typeface="Times New Roman" pitchFamily="18" charset="0"/>
              </a:rPr>
              <a:t> reactant from </a:t>
            </a:r>
            <a:r>
              <a:rPr lang="en-US" sz="2400" dirty="0" err="1" smtClean="0">
                <a:latin typeface="Times New Roman" pitchFamily="18" charset="0"/>
                <a:cs typeface="Times New Roman" pitchFamily="18" charset="0"/>
              </a:rPr>
              <a:t>stoichiometric</a:t>
            </a:r>
            <a:r>
              <a:rPr lang="en-US" sz="2400" dirty="0" smtClean="0">
                <a:latin typeface="Times New Roman" pitchFamily="18" charset="0"/>
                <a:cs typeface="Times New Roman" pitchFamily="18" charset="0"/>
              </a:rPr>
              <a:t> equation</a:t>
            </a:r>
          </a:p>
          <a:p>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slow" advClick="0" advTm="10000">
    <p:wipe dir="d"/>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152400" y="152400"/>
            <a:ext cx="8763000" cy="66941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1.(a)Calculate the </a:t>
            </a:r>
            <a:r>
              <a:rPr kumimoji="0" lang="en-US"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molarity</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MCO</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if 5.0cm3 of MCO</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react with 25.0cm3 of 0.5M hydrochloric acid.(C=12.0 ,O =16.0)</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Stoichiometric</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equation:</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MCO</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 + 2HCl(</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aq</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MCl</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aq</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CO</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 + 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O(l)</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Method 1</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t>
            </a:r>
            <a:r>
              <a:rPr kumimoji="0" lang="en-US" sz="2800" b="0" i="0" u="sng"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a:t>
            </a:r>
            <a:r>
              <a:rPr kumimoji="0" lang="en-US" sz="2800" b="0" i="0" u="sng"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t>
            </a:r>
            <a:r>
              <a:rPr kumimoji="0" lang="en-US" sz="2800" b="0" i="0" u="sng"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a:t>
            </a:r>
            <a:r>
              <a:rPr kumimoji="0" lang="en-US" sz="2800" b="0" i="0" u="sng"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t>
            </a:r>
            <a:r>
              <a:rPr kumimoji="0" lang="en-US" sz="2800" b="0" i="0" u="sng"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5.0cm3</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0.5M  x  25.0cm3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2</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 M</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0.5  x  25.0 x1</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1.25M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1.25 moledm</a:t>
            </a:r>
            <a:r>
              <a:rPr kumimoji="0" lang="en-US" sz="2800" b="1" i="0" u="sng"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800" dirty="0" smtClean="0">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5.0 x 2</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Method 2</a:t>
            </a:r>
          </a:p>
          <a:p>
            <a:pPr lvl="0" indent="45720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Moles of </a:t>
            </a:r>
            <a:r>
              <a:rPr lang="en-US" sz="2800" dirty="0" err="1" smtClean="0">
                <a:latin typeface="Times New Roman" pitchFamily="18" charset="0"/>
                <a:ea typeface="Times New Roman" pitchFamily="18" charset="0"/>
                <a:cs typeface="Times New Roman" pitchFamily="18" charset="0"/>
              </a:rPr>
              <a:t>HCl</a:t>
            </a:r>
            <a:r>
              <a:rPr lang="en-US" sz="2800" dirty="0" smtClean="0">
                <a:latin typeface="Times New Roman" pitchFamily="18" charset="0"/>
                <a:ea typeface="Times New Roman" pitchFamily="18" charset="0"/>
                <a:cs typeface="Times New Roman" pitchFamily="18" charset="0"/>
              </a:rPr>
              <a:t> used = </a:t>
            </a:r>
            <a:r>
              <a:rPr lang="en-US" sz="2800" u="sng" dirty="0" err="1" smtClean="0">
                <a:latin typeface="Times New Roman" pitchFamily="18" charset="0"/>
                <a:ea typeface="Times New Roman" pitchFamily="18" charset="0"/>
                <a:cs typeface="Times New Roman" pitchFamily="18" charset="0"/>
              </a:rPr>
              <a:t>molarity</a:t>
            </a:r>
            <a:r>
              <a:rPr lang="en-US" sz="2800" u="sng" dirty="0" smtClean="0">
                <a:latin typeface="Times New Roman" pitchFamily="18" charset="0"/>
                <a:ea typeface="Times New Roman" pitchFamily="18" charset="0"/>
                <a:cs typeface="Times New Roman" pitchFamily="18" charset="0"/>
              </a:rPr>
              <a:t> x volume  </a:t>
            </a:r>
            <a:endParaRPr lang="en-US" sz="2800" dirty="0" smtClean="0">
              <a:latin typeface="Arial" pitchFamily="34" charset="0"/>
              <a:cs typeface="Arial" pitchFamily="34" charset="0"/>
            </a:endParaRPr>
          </a:p>
          <a:p>
            <a:pPr lvl="0" indent="45720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1000</a:t>
            </a:r>
            <a:endParaRPr lang="en-US" sz="2800" dirty="0" smtClean="0">
              <a:latin typeface="Arial" pitchFamily="34" charset="0"/>
              <a:cs typeface="Arial" pitchFamily="34" charset="0"/>
            </a:endParaRPr>
          </a:p>
          <a:p>
            <a:pPr lvl="0" indent="45720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=&gt; </a:t>
            </a:r>
            <a:r>
              <a:rPr lang="en-US" sz="2800" u="sng" dirty="0" smtClean="0">
                <a:latin typeface="Times New Roman" pitchFamily="18" charset="0"/>
                <a:ea typeface="Times New Roman" pitchFamily="18" charset="0"/>
                <a:cs typeface="Times New Roman" pitchFamily="18" charset="0"/>
              </a:rPr>
              <a:t>0.5   x   25.0</a:t>
            </a:r>
            <a:r>
              <a:rPr lang="en-US" sz="2800" dirty="0" smtClean="0">
                <a:latin typeface="Times New Roman" pitchFamily="18" charset="0"/>
                <a:ea typeface="Times New Roman" pitchFamily="18" charset="0"/>
                <a:cs typeface="Times New Roman" pitchFamily="18" charset="0"/>
              </a:rPr>
              <a:t>  =  </a:t>
            </a:r>
            <a:r>
              <a:rPr lang="en-US" sz="2800" b="1" u="sng" dirty="0" smtClean="0">
                <a:latin typeface="Times New Roman" pitchFamily="18" charset="0"/>
                <a:ea typeface="Times New Roman" pitchFamily="18" charset="0"/>
                <a:cs typeface="Times New Roman" pitchFamily="18" charset="0"/>
              </a:rPr>
              <a:t>0.0125 /1.25 x 10</a:t>
            </a:r>
            <a:r>
              <a:rPr lang="en-US" sz="2800" b="1" u="sng" baseline="30000" dirty="0" smtClean="0">
                <a:latin typeface="Times New Roman" pitchFamily="18" charset="0"/>
                <a:ea typeface="Times New Roman" pitchFamily="18" charset="0"/>
                <a:cs typeface="Times New Roman" pitchFamily="18" charset="0"/>
              </a:rPr>
              <a:t>-2</a:t>
            </a:r>
            <a:r>
              <a:rPr lang="en-US" sz="2800" b="1" u="sng" dirty="0" smtClean="0">
                <a:latin typeface="Times New Roman" pitchFamily="18" charset="0"/>
                <a:ea typeface="Times New Roman" pitchFamily="18" charset="0"/>
                <a:cs typeface="Times New Roman" pitchFamily="18" charset="0"/>
              </a:rPr>
              <a:t>moles</a:t>
            </a:r>
            <a:r>
              <a:rPr lang="en-US" sz="2800" u="sng" dirty="0" smtClean="0">
                <a:latin typeface="Times New Roman" pitchFamily="18" charset="0"/>
                <a:ea typeface="Times New Roman" pitchFamily="18" charset="0"/>
                <a:cs typeface="Times New Roman" pitchFamily="18" charset="0"/>
              </a:rPr>
              <a:t>  </a:t>
            </a:r>
            <a:endParaRPr lang="en-US" sz="2800" dirty="0" smtClean="0">
              <a:latin typeface="Arial" pitchFamily="34" charset="0"/>
              <a:cs typeface="Arial" pitchFamily="34" charset="0"/>
            </a:endParaRPr>
          </a:p>
          <a:p>
            <a:pPr lvl="0" indent="457200" eaLnBrk="0" fontAlgn="base" hangingPunct="0">
              <a:spcBef>
                <a:spcPct val="0"/>
              </a:spcBef>
              <a:spcAft>
                <a:spcPct val="0"/>
              </a:spcAft>
            </a:pPr>
            <a:r>
              <a:rPr lang="en-US" sz="2800" b="1" dirty="0" smtClean="0">
                <a:latin typeface="Times New Roman" pitchFamily="18" charset="0"/>
                <a:ea typeface="Times New Roman" pitchFamily="18" charset="0"/>
                <a:cs typeface="Times New Roman" pitchFamily="18" charset="0"/>
              </a:rPr>
              <a:t> 				</a:t>
            </a:r>
            <a:r>
              <a:rPr lang="en-US" sz="2800" dirty="0" smtClean="0">
                <a:latin typeface="Times New Roman" pitchFamily="18" charset="0"/>
                <a:ea typeface="Times New Roman" pitchFamily="18" charset="0"/>
                <a:cs typeface="Times New Roman" pitchFamily="18" charset="0"/>
              </a:rPr>
              <a:t>1000</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advClick="0" advTm="10000">
    <p:wipe dir="d"/>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402026"/>
          </a:xfrm>
          <a:prstGeom prst="rect">
            <a:avLst/>
          </a:prstGeom>
        </p:spPr>
        <p:txBody>
          <a:bodyPr wrap="square">
            <a:spAutoFit/>
          </a:bodyPr>
          <a:lstStyle/>
          <a:p>
            <a:pPr lvl="0" indent="457200" eaLnBrk="0" fontAlgn="base" hangingPunct="0">
              <a:spcBef>
                <a:spcPct val="0"/>
              </a:spcBef>
              <a:spcAft>
                <a:spcPct val="0"/>
              </a:spcAft>
            </a:pPr>
            <a:endParaRPr lang="en-US" dirty="0" smtClean="0">
              <a:latin typeface="Arial" pitchFamily="34" charset="0"/>
              <a:cs typeface="Arial" pitchFamily="34" charset="0"/>
            </a:endParaRPr>
          </a:p>
          <a:p>
            <a:pPr lvl="0" indent="45720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Mole ratio MCO</a:t>
            </a:r>
            <a:r>
              <a:rPr lang="en-US" sz="2800" baseline="-30000" dirty="0" smtClean="0">
                <a:latin typeface="Times New Roman" pitchFamily="18" charset="0"/>
                <a:ea typeface="Times New Roman" pitchFamily="18" charset="0"/>
                <a:cs typeface="Times New Roman" pitchFamily="18" charset="0"/>
              </a:rPr>
              <a:t>3 </a:t>
            </a:r>
            <a:r>
              <a:rPr lang="en-US" sz="2800" dirty="0" smtClean="0">
                <a:latin typeface="Times New Roman" pitchFamily="18" charset="0"/>
                <a:ea typeface="Times New Roman" pitchFamily="18" charset="0"/>
                <a:cs typeface="Times New Roman" pitchFamily="18" charset="0"/>
              </a:rPr>
              <a:t>: </a:t>
            </a:r>
            <a:r>
              <a:rPr lang="en-US" sz="2800" dirty="0" err="1" smtClean="0">
                <a:latin typeface="Times New Roman" pitchFamily="18" charset="0"/>
                <a:ea typeface="Times New Roman" pitchFamily="18" charset="0"/>
                <a:cs typeface="Times New Roman" pitchFamily="18" charset="0"/>
              </a:rPr>
              <a:t>HCl</a:t>
            </a:r>
            <a:r>
              <a:rPr lang="en-US" sz="2800" dirty="0" smtClean="0">
                <a:latin typeface="Times New Roman" pitchFamily="18" charset="0"/>
                <a:ea typeface="Times New Roman" pitchFamily="18" charset="0"/>
                <a:cs typeface="Times New Roman" pitchFamily="18" charset="0"/>
              </a:rPr>
              <a:t>  =  1:2</a:t>
            </a:r>
            <a:endParaRPr lang="en-US" sz="2800" dirty="0" smtClean="0">
              <a:latin typeface="Arial" pitchFamily="34" charset="0"/>
              <a:cs typeface="Arial" pitchFamily="34" charset="0"/>
            </a:endParaRPr>
          </a:p>
          <a:p>
            <a:pPr lvl="0" indent="45720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 Moles MCO</a:t>
            </a:r>
            <a:r>
              <a:rPr lang="en-US" sz="2800" baseline="-30000" dirty="0" smtClean="0">
                <a:latin typeface="Times New Roman" pitchFamily="18" charset="0"/>
                <a:ea typeface="Times New Roman" pitchFamily="18" charset="0"/>
                <a:cs typeface="Times New Roman" pitchFamily="18" charset="0"/>
              </a:rPr>
              <a:t>3 </a:t>
            </a:r>
            <a:r>
              <a:rPr lang="en-US" sz="2800" dirty="0" smtClean="0">
                <a:latin typeface="Times New Roman" pitchFamily="18" charset="0"/>
                <a:ea typeface="Times New Roman" pitchFamily="18" charset="0"/>
                <a:cs typeface="Times New Roman" pitchFamily="18" charset="0"/>
              </a:rPr>
              <a:t>=  </a:t>
            </a:r>
            <a:r>
              <a:rPr lang="en-US" sz="2800" u="sng" dirty="0" smtClean="0">
                <a:latin typeface="Times New Roman" pitchFamily="18" charset="0"/>
                <a:ea typeface="Times New Roman" pitchFamily="18" charset="0"/>
                <a:cs typeface="Times New Roman" pitchFamily="18" charset="0"/>
              </a:rPr>
              <a:t>0.0125 /1.25 x 10</a:t>
            </a:r>
            <a:r>
              <a:rPr lang="en-US" sz="2800" u="sng" baseline="30000" dirty="0" smtClean="0">
                <a:latin typeface="Times New Roman" pitchFamily="18" charset="0"/>
                <a:ea typeface="Times New Roman" pitchFamily="18" charset="0"/>
                <a:cs typeface="Times New Roman" pitchFamily="18" charset="0"/>
              </a:rPr>
              <a:t>-2</a:t>
            </a:r>
            <a:r>
              <a:rPr lang="en-US" sz="2800" u="sng" dirty="0" smtClean="0">
                <a:latin typeface="Times New Roman" pitchFamily="18" charset="0"/>
                <a:ea typeface="Times New Roman" pitchFamily="18" charset="0"/>
                <a:cs typeface="Times New Roman" pitchFamily="18" charset="0"/>
              </a:rPr>
              <a:t>moles</a:t>
            </a:r>
            <a:r>
              <a:rPr lang="en-US" sz="2800" dirty="0" smtClean="0">
                <a:latin typeface="Times New Roman" pitchFamily="18" charset="0"/>
                <a:ea typeface="Times New Roman" pitchFamily="18" charset="0"/>
                <a:cs typeface="Times New Roman" pitchFamily="18" charset="0"/>
              </a:rPr>
              <a:t> </a:t>
            </a:r>
          </a:p>
          <a:p>
            <a:pPr lvl="0" indent="45720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			= </a:t>
            </a:r>
            <a:r>
              <a:rPr lang="en-US" sz="2800" b="1" u="sng" dirty="0" smtClean="0">
                <a:latin typeface="Times New Roman" pitchFamily="18" charset="0"/>
                <a:ea typeface="Times New Roman" pitchFamily="18" charset="0"/>
                <a:cs typeface="Times New Roman" pitchFamily="18" charset="0"/>
              </a:rPr>
              <a:t>0.00625 / 6.25 x 10</a:t>
            </a:r>
            <a:r>
              <a:rPr lang="en-US" sz="2800" b="1" u="sng" baseline="30000" dirty="0" smtClean="0">
                <a:latin typeface="Times New Roman" pitchFamily="18" charset="0"/>
                <a:ea typeface="Times New Roman" pitchFamily="18" charset="0"/>
                <a:cs typeface="Times New Roman" pitchFamily="18" charset="0"/>
              </a:rPr>
              <a:t>-3 </a:t>
            </a:r>
            <a:r>
              <a:rPr lang="en-US" sz="2800" b="1" u="sng" dirty="0" smtClean="0">
                <a:latin typeface="Times New Roman" pitchFamily="18" charset="0"/>
                <a:ea typeface="Times New Roman" pitchFamily="18" charset="0"/>
                <a:cs typeface="Times New Roman" pitchFamily="18" charset="0"/>
              </a:rPr>
              <a:t>moles</a:t>
            </a:r>
            <a:endParaRPr lang="en-US" sz="2800" dirty="0" smtClean="0">
              <a:latin typeface="Arial" pitchFamily="34" charset="0"/>
              <a:cs typeface="Arial" pitchFamily="34" charset="0"/>
            </a:endParaRPr>
          </a:p>
          <a:p>
            <a:pPr lvl="0" indent="45720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				       2</a:t>
            </a:r>
            <a:endParaRPr lang="en-US" sz="2800" dirty="0" smtClean="0">
              <a:latin typeface="Arial" pitchFamily="34" charset="0"/>
              <a:cs typeface="Arial" pitchFamily="34" charset="0"/>
            </a:endParaRPr>
          </a:p>
          <a:p>
            <a:pPr lvl="0" indent="457200" eaLnBrk="0" fontAlgn="base" hangingPunct="0">
              <a:spcBef>
                <a:spcPct val="0"/>
              </a:spcBef>
              <a:spcAft>
                <a:spcPct val="0"/>
              </a:spcAft>
            </a:pPr>
            <a:r>
              <a:rPr lang="en-US" sz="2800" dirty="0" err="1" smtClean="0">
                <a:latin typeface="Times New Roman" pitchFamily="18" charset="0"/>
                <a:ea typeface="Times New Roman" pitchFamily="18" charset="0"/>
                <a:cs typeface="Times New Roman" pitchFamily="18" charset="0"/>
              </a:rPr>
              <a:t>Molarity</a:t>
            </a:r>
            <a:r>
              <a:rPr lang="en-US" sz="2800" dirty="0" smtClean="0">
                <a:latin typeface="Times New Roman" pitchFamily="18" charset="0"/>
                <a:ea typeface="Times New Roman" pitchFamily="18" charset="0"/>
                <a:cs typeface="Times New Roman" pitchFamily="18" charset="0"/>
              </a:rPr>
              <a:t> MCO</a:t>
            </a:r>
            <a:r>
              <a:rPr lang="en-US" sz="2800" baseline="-30000" dirty="0" smtClean="0">
                <a:latin typeface="Times New Roman" pitchFamily="18" charset="0"/>
                <a:ea typeface="Times New Roman" pitchFamily="18" charset="0"/>
                <a:cs typeface="Times New Roman" pitchFamily="18" charset="0"/>
              </a:rPr>
              <a:t>3 </a:t>
            </a:r>
            <a:r>
              <a:rPr lang="en-US" sz="2800" dirty="0" smtClean="0">
                <a:latin typeface="Times New Roman" pitchFamily="18" charset="0"/>
                <a:ea typeface="Times New Roman" pitchFamily="18" charset="0"/>
                <a:cs typeface="Times New Roman" pitchFamily="18" charset="0"/>
              </a:rPr>
              <a:t>= </a:t>
            </a:r>
            <a:r>
              <a:rPr lang="en-US" sz="2800" u="sng" dirty="0" smtClean="0">
                <a:latin typeface="Times New Roman" pitchFamily="18" charset="0"/>
                <a:ea typeface="Times New Roman" pitchFamily="18" charset="0"/>
                <a:cs typeface="Times New Roman" pitchFamily="18" charset="0"/>
              </a:rPr>
              <a:t>moles x 1000</a:t>
            </a:r>
            <a:r>
              <a:rPr lang="en-US" sz="2800" dirty="0" smtClean="0">
                <a:latin typeface="Times New Roman" pitchFamily="18" charset="0"/>
                <a:ea typeface="Times New Roman" pitchFamily="18" charset="0"/>
                <a:cs typeface="Times New Roman" pitchFamily="18" charset="0"/>
              </a:rPr>
              <a:t>   =&gt;   </a:t>
            </a:r>
            <a:r>
              <a:rPr lang="en-US" sz="2800" u="sng" dirty="0" smtClean="0">
                <a:latin typeface="Times New Roman" pitchFamily="18" charset="0"/>
                <a:ea typeface="Times New Roman" pitchFamily="18" charset="0"/>
                <a:cs typeface="Times New Roman" pitchFamily="18" charset="0"/>
              </a:rPr>
              <a:t>0.00625  x  1000</a:t>
            </a:r>
            <a:endParaRPr lang="en-US" sz="2800" dirty="0" smtClean="0">
              <a:latin typeface="Arial" pitchFamily="34" charset="0"/>
              <a:cs typeface="Arial" pitchFamily="34" charset="0"/>
            </a:endParaRPr>
          </a:p>
          <a:p>
            <a:pPr lvl="0" indent="45720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			      Volume 		                   5</a:t>
            </a:r>
            <a:endParaRPr lang="en-US" sz="2800" dirty="0" smtClean="0">
              <a:latin typeface="Arial" pitchFamily="34" charset="0"/>
              <a:cs typeface="Arial" pitchFamily="34" charset="0"/>
            </a:endParaRPr>
          </a:p>
          <a:p>
            <a:pPr lvl="0" indent="457200"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		     =</a:t>
            </a:r>
            <a:r>
              <a:rPr lang="en-US" sz="2800" b="1" u="sng" dirty="0" smtClean="0">
                <a:latin typeface="Times New Roman" pitchFamily="18" charset="0"/>
                <a:ea typeface="Calibri" pitchFamily="34" charset="0"/>
                <a:cs typeface="Times New Roman" pitchFamily="18" charset="0"/>
              </a:rPr>
              <a:t>1.25M </a:t>
            </a:r>
            <a:r>
              <a:rPr lang="en-US" sz="2800" b="1" dirty="0" smtClean="0">
                <a:latin typeface="Times New Roman" pitchFamily="18" charset="0"/>
                <a:ea typeface="Calibri" pitchFamily="34" charset="0"/>
                <a:cs typeface="Times New Roman" pitchFamily="18" charset="0"/>
              </a:rPr>
              <a:t>/ </a:t>
            </a:r>
            <a:r>
              <a:rPr lang="en-US" sz="2800" b="1" u="sng" dirty="0" smtClean="0">
                <a:latin typeface="Times New Roman" pitchFamily="18" charset="0"/>
                <a:ea typeface="Calibri" pitchFamily="34" charset="0"/>
                <a:cs typeface="Times New Roman" pitchFamily="18" charset="0"/>
              </a:rPr>
              <a:t>1.25 moledm</a:t>
            </a:r>
            <a:r>
              <a:rPr lang="en-US" sz="2800" b="1" u="sng" baseline="30000" dirty="0" smtClean="0">
                <a:latin typeface="Times New Roman" pitchFamily="18" charset="0"/>
                <a:ea typeface="Calibri" pitchFamily="34" charset="0"/>
                <a:cs typeface="Times New Roman" pitchFamily="18" charset="0"/>
              </a:rPr>
              <a:t>-3</a:t>
            </a:r>
            <a:r>
              <a:rPr lang="en-US" sz="2800" dirty="0" smtClean="0">
                <a:latin typeface="Times New Roman" pitchFamily="18" charset="0"/>
                <a:ea typeface="Calibri" pitchFamily="34" charset="0"/>
                <a:cs typeface="Times New Roman" pitchFamily="18" charset="0"/>
              </a:rPr>
              <a:t> </a:t>
            </a:r>
          </a:p>
          <a:p>
            <a:pPr lvl="0" indent="457200" eaLnBrk="0" fontAlgn="base" hangingPunct="0">
              <a:spcBef>
                <a:spcPct val="0"/>
              </a:spcBef>
              <a:spcAft>
                <a:spcPct val="0"/>
              </a:spcAft>
            </a:pP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Practically volumetric analysis involves </a:t>
            </a:r>
            <a:r>
              <a:rPr lang="en-US" sz="2800" b="1" dirty="0" smtClean="0">
                <a:latin typeface="Times New Roman" pitchFamily="18" charset="0"/>
                <a:cs typeface="Times New Roman" pitchFamily="18" charset="0"/>
              </a:rPr>
              <a:t>titration</a:t>
            </a:r>
            <a:r>
              <a:rPr lang="en-US" sz="2800" dirty="0" smtClean="0">
                <a:latin typeface="Times New Roman" pitchFamily="18" charset="0"/>
                <a:cs typeface="Times New Roman" pitchFamily="18" charset="0"/>
              </a:rPr>
              <a:t>. </a:t>
            </a:r>
          </a:p>
          <a:p>
            <a:endParaRPr lang="en-US" sz="9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Titration generally involves filling a burette with known /unknown concentration of a solution then adding the solution to unknown/known concentration of another solution in a conical flask until there is complete reaction.</a:t>
            </a:r>
          </a:p>
          <a:p>
            <a:r>
              <a:rPr lang="en-US" sz="2800" dirty="0" smtClean="0">
                <a:latin typeface="Times New Roman" pitchFamily="18" charset="0"/>
                <a:cs typeface="Times New Roman" pitchFamily="18" charset="0"/>
              </a:rPr>
              <a:t>If the solutions used are both </a:t>
            </a:r>
            <a:r>
              <a:rPr lang="en-US" sz="2800" dirty="0" err="1" smtClean="0">
                <a:latin typeface="Times New Roman" pitchFamily="18" charset="0"/>
                <a:cs typeface="Times New Roman" pitchFamily="18" charset="0"/>
              </a:rPr>
              <a:t>colourless</a:t>
            </a:r>
            <a:r>
              <a:rPr lang="en-US" sz="2800" dirty="0" smtClean="0">
                <a:latin typeface="Times New Roman" pitchFamily="18" charset="0"/>
                <a:cs typeface="Times New Roman" pitchFamily="18" charset="0"/>
              </a:rPr>
              <a:t>, an indicator is added to the conical flask. </a:t>
            </a:r>
          </a:p>
          <a:p>
            <a:r>
              <a:rPr lang="en-US" sz="2800" dirty="0" smtClean="0">
                <a:latin typeface="Times New Roman" pitchFamily="18" charset="0"/>
                <a:cs typeface="Times New Roman" pitchFamily="18" charset="0"/>
              </a:rPr>
              <a:t> </a:t>
            </a:r>
          </a:p>
        </p:txBody>
      </p:sp>
    </p:spTree>
  </p:cSld>
  <p:clrMapOvr>
    <a:masterClrMapping/>
  </p:clrMapOvr>
  <p:transition spd="slow" advClick="0" advTm="10000">
    <p:wipe di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555641"/>
          </a:xfrm>
          <a:prstGeom prst="rect">
            <a:avLst/>
          </a:prstGeom>
        </p:spPr>
        <p:txBody>
          <a:bodyPr wrap="square">
            <a:spAutoFit/>
          </a:bodyPr>
          <a:lstStyle/>
          <a:p>
            <a:r>
              <a:rPr lang="en-US" sz="2800" dirty="0" smtClean="0">
                <a:latin typeface="Times New Roman" pitchFamily="18" charset="0"/>
                <a:cs typeface="Times New Roman" pitchFamily="18" charset="0"/>
              </a:rPr>
              <a:t>When the reaction is over, a slight excess of burette contents change the </a:t>
            </a:r>
            <a:r>
              <a:rPr lang="en-US" sz="2800" dirty="0" err="1" smtClean="0">
                <a:latin typeface="Times New Roman" pitchFamily="18" charset="0"/>
                <a:cs typeface="Times New Roman" pitchFamily="18" charset="0"/>
              </a:rPr>
              <a:t>colour</a:t>
            </a:r>
            <a:r>
              <a:rPr lang="en-US" sz="2800" dirty="0" smtClean="0">
                <a:latin typeface="Times New Roman" pitchFamily="18" charset="0"/>
                <a:cs typeface="Times New Roman" pitchFamily="18" charset="0"/>
              </a:rPr>
              <a:t> of the indicator.</a:t>
            </a:r>
          </a:p>
          <a:p>
            <a:r>
              <a:rPr lang="en-US" sz="2800" dirty="0" smtClean="0">
                <a:latin typeface="Times New Roman" pitchFamily="18" charset="0"/>
                <a:cs typeface="Times New Roman" pitchFamily="18" charset="0"/>
              </a:rPr>
              <a:t> This is called the end point.</a:t>
            </a:r>
          </a:p>
          <a:p>
            <a:r>
              <a:rPr lang="en-US" sz="2800" dirty="0" smtClean="0">
                <a:latin typeface="Times New Roman" pitchFamily="18" charset="0"/>
                <a:cs typeface="Times New Roman" pitchFamily="18" charset="0"/>
              </a:rPr>
              <a:t>The titration process involve involves determination of </a:t>
            </a:r>
            <a:r>
              <a:rPr lang="en-US" sz="2800" b="1" dirty="0" err="1" smtClean="0">
                <a:latin typeface="Times New Roman" pitchFamily="18" charset="0"/>
                <a:cs typeface="Times New Roman" pitchFamily="18" charset="0"/>
              </a:rPr>
              <a:t>titre</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The </a:t>
            </a:r>
            <a:r>
              <a:rPr lang="en-US" sz="2800" dirty="0" err="1" smtClean="0">
                <a:latin typeface="Times New Roman" pitchFamily="18" charset="0"/>
                <a:cs typeface="Times New Roman" pitchFamily="18" charset="0"/>
              </a:rPr>
              <a:t>titre</a:t>
            </a:r>
            <a:r>
              <a:rPr lang="en-US" sz="2800" dirty="0" smtClean="0">
                <a:latin typeface="Times New Roman" pitchFamily="18" charset="0"/>
                <a:cs typeface="Times New Roman" pitchFamily="18" charset="0"/>
              </a:rPr>
              <a:t> is the volume of burette contents/reading before and after the end point.</a:t>
            </a:r>
          </a:p>
          <a:p>
            <a:r>
              <a:rPr lang="en-US" sz="2800" dirty="0" smtClean="0">
                <a:latin typeface="Times New Roman" pitchFamily="18" charset="0"/>
                <a:cs typeface="Times New Roman" pitchFamily="18" charset="0"/>
              </a:rPr>
              <a:t> Burette contents/reading </a:t>
            </a:r>
            <a:r>
              <a:rPr lang="en-US" sz="2800" b="1" dirty="0" smtClean="0">
                <a:latin typeface="Times New Roman" pitchFamily="18" charset="0"/>
                <a:cs typeface="Times New Roman" pitchFamily="18" charset="0"/>
              </a:rPr>
              <a:t>before</a:t>
            </a:r>
            <a:r>
              <a:rPr lang="en-US" sz="2800" dirty="0" smtClean="0">
                <a:latin typeface="Times New Roman" pitchFamily="18" charset="0"/>
                <a:cs typeface="Times New Roman" pitchFamily="18" charset="0"/>
              </a:rPr>
              <a:t> titration is usually called the </a:t>
            </a:r>
            <a:r>
              <a:rPr lang="en-US" sz="2800" b="1" dirty="0" smtClean="0">
                <a:latin typeface="Times New Roman" pitchFamily="18" charset="0"/>
                <a:cs typeface="Times New Roman" pitchFamily="18" charset="0"/>
              </a:rPr>
              <a:t>Initial</a:t>
            </a:r>
            <a:r>
              <a:rPr lang="en-US" sz="2800" dirty="0" smtClean="0">
                <a:latin typeface="Times New Roman" pitchFamily="18" charset="0"/>
                <a:cs typeface="Times New Roman" pitchFamily="18" charset="0"/>
              </a:rPr>
              <a:t> burette reading.</a:t>
            </a:r>
          </a:p>
          <a:p>
            <a:r>
              <a:rPr lang="en-US" sz="2800" dirty="0" smtClean="0">
                <a:latin typeface="Times New Roman" pitchFamily="18" charset="0"/>
                <a:cs typeface="Times New Roman" pitchFamily="18" charset="0"/>
              </a:rPr>
              <a:t> Burette contents/reading </a:t>
            </a:r>
            <a:r>
              <a:rPr lang="en-US" sz="2800" b="1" dirty="0" smtClean="0">
                <a:latin typeface="Times New Roman" pitchFamily="18" charset="0"/>
                <a:cs typeface="Times New Roman" pitchFamily="18" charset="0"/>
              </a:rPr>
              <a:t>after</a:t>
            </a:r>
            <a:r>
              <a:rPr lang="en-US" sz="2800" dirty="0" smtClean="0">
                <a:latin typeface="Times New Roman" pitchFamily="18" charset="0"/>
                <a:cs typeface="Times New Roman" pitchFamily="18" charset="0"/>
              </a:rPr>
              <a:t> titration is usually called the </a:t>
            </a:r>
            <a:r>
              <a:rPr lang="en-US" sz="2800" b="1" dirty="0" smtClean="0">
                <a:latin typeface="Times New Roman" pitchFamily="18" charset="0"/>
                <a:cs typeface="Times New Roman" pitchFamily="18" charset="0"/>
              </a:rPr>
              <a:t>Final</a:t>
            </a:r>
            <a:r>
              <a:rPr lang="en-US" sz="2800" dirty="0" smtClean="0">
                <a:latin typeface="Times New Roman" pitchFamily="18" charset="0"/>
                <a:cs typeface="Times New Roman" pitchFamily="18" charset="0"/>
              </a:rPr>
              <a:t> burette reading. </a:t>
            </a:r>
          </a:p>
          <a:p>
            <a:r>
              <a:rPr lang="en-US" sz="2800" dirty="0" smtClean="0">
                <a:latin typeface="Times New Roman" pitchFamily="18" charset="0"/>
                <a:cs typeface="Times New Roman" pitchFamily="18" charset="0"/>
              </a:rPr>
              <a:t>The </a:t>
            </a:r>
            <a:r>
              <a:rPr lang="en-US" sz="2800" dirty="0" err="1" smtClean="0">
                <a:latin typeface="Times New Roman" pitchFamily="18" charset="0"/>
                <a:cs typeface="Times New Roman" pitchFamily="18" charset="0"/>
              </a:rPr>
              <a:t>titre</a:t>
            </a:r>
            <a:r>
              <a:rPr lang="en-US" sz="2800" dirty="0" smtClean="0">
                <a:latin typeface="Times New Roman" pitchFamily="18" charset="0"/>
                <a:cs typeface="Times New Roman" pitchFamily="18" charset="0"/>
              </a:rPr>
              <a:t> value is thus a sum of the</a:t>
            </a:r>
            <a:r>
              <a:rPr lang="en-US" sz="2800" b="1" dirty="0" smtClean="0">
                <a:latin typeface="Times New Roman" pitchFamily="18" charset="0"/>
                <a:cs typeface="Times New Roman" pitchFamily="18" charset="0"/>
              </a:rPr>
              <a:t> Final </a:t>
            </a:r>
            <a:r>
              <a:rPr lang="en-US" sz="2800" u="sng" dirty="0" smtClean="0">
                <a:latin typeface="Times New Roman" pitchFamily="18" charset="0"/>
                <a:cs typeface="Times New Roman" pitchFamily="18" charset="0"/>
              </a:rPr>
              <a:t>less</a:t>
            </a:r>
            <a:r>
              <a:rPr lang="en-US" sz="2800" b="1" dirty="0" smtClean="0">
                <a:latin typeface="Times New Roman" pitchFamily="18" charset="0"/>
                <a:cs typeface="Times New Roman" pitchFamily="18" charset="0"/>
              </a:rPr>
              <a:t> Initial </a:t>
            </a:r>
            <a:r>
              <a:rPr lang="en-US" sz="2800" dirty="0" smtClean="0">
                <a:latin typeface="Times New Roman" pitchFamily="18" charset="0"/>
                <a:cs typeface="Times New Roman" pitchFamily="18" charset="0"/>
              </a:rPr>
              <a:t>burette readings. </a:t>
            </a:r>
          </a:p>
          <a:p>
            <a:r>
              <a:rPr lang="en-US" sz="2800" dirty="0" smtClean="0">
                <a:latin typeface="Times New Roman" pitchFamily="18" charset="0"/>
                <a:cs typeface="Times New Roman" pitchFamily="18" charset="0"/>
              </a:rPr>
              <a:t>To reduce errors, titration process should be repeated at least once more.</a:t>
            </a:r>
          </a:p>
          <a:p>
            <a:r>
              <a:rPr lang="en-US" sz="2800" dirty="0" smtClean="0">
                <a:latin typeface="Times New Roman" pitchFamily="18" charset="0"/>
                <a:cs typeface="Times New Roman" pitchFamily="18" charset="0"/>
              </a:rPr>
              <a:t>The results of titration are recorded in a </a:t>
            </a:r>
            <a:r>
              <a:rPr lang="en-US" sz="2800" b="1" dirty="0" smtClean="0">
                <a:latin typeface="Times New Roman" pitchFamily="18" charset="0"/>
                <a:cs typeface="Times New Roman" pitchFamily="18" charset="0"/>
              </a:rPr>
              <a:t>titration table</a:t>
            </a:r>
            <a:endParaRPr lang="en-US" sz="2800" dirty="0" smtClean="0">
              <a:latin typeface="Times New Roman" pitchFamily="18" charset="0"/>
              <a:cs typeface="Times New Roman" pitchFamily="18" charset="0"/>
            </a:endParaRPr>
          </a:p>
        </p:txBody>
      </p:sp>
    </p:spTree>
  </p:cSld>
  <p:clrMapOvr>
    <a:masterClrMapping/>
  </p:clrMapOvr>
  <p:transition spd="slow" advClick="0" advTm="10000">
    <p:wipe di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rot="5400000">
            <a:off x="-800100" y="3086100"/>
            <a:ext cx="4648200" cy="1588"/>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8100" y="3086100"/>
            <a:ext cx="4648200" cy="1588"/>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524794" y="5866606"/>
            <a:ext cx="609600" cy="1588"/>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1677194" y="5866606"/>
            <a:ext cx="609600" cy="1588"/>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524000" y="5410200"/>
            <a:ext cx="304800" cy="15240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flipV="1">
            <a:off x="1981200" y="5410200"/>
            <a:ext cx="304800" cy="15240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1562894" y="6057106"/>
            <a:ext cx="381000" cy="158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2020094" y="5980906"/>
            <a:ext cx="381000" cy="158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524000" y="6705600"/>
            <a:ext cx="914400" cy="158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2057400" y="6324600"/>
            <a:ext cx="533400" cy="2286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1409700" y="6362700"/>
            <a:ext cx="457200" cy="2286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1676400" y="5638800"/>
            <a:ext cx="457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p:cNvCxnSpPr/>
          <p:nvPr/>
        </p:nvCxnSpPr>
        <p:spPr>
          <a:xfrm rot="5400000">
            <a:off x="2019300" y="5676900"/>
            <a:ext cx="228600" cy="1588"/>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600200" y="65532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524000" y="1143000"/>
            <a:ext cx="762000" cy="1588"/>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4914900" y="1943100"/>
            <a:ext cx="1600200" cy="1588"/>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5067300" y="1943100"/>
            <a:ext cx="1600200" cy="1588"/>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5068094" y="3390106"/>
            <a:ext cx="838200" cy="1588"/>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5867400" y="3352800"/>
            <a:ext cx="762000" cy="1588"/>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4800997" y="5028803"/>
            <a:ext cx="1981200" cy="794"/>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a:off x="4953794" y="5028406"/>
            <a:ext cx="1981200" cy="1588"/>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5867400" y="2743200"/>
            <a:ext cx="381000" cy="2286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a:off x="5905500" y="3771900"/>
            <a:ext cx="381000" cy="3048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5486400" y="3810000"/>
            <a:ext cx="304800" cy="2286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5400000">
            <a:off x="5486400" y="2743200"/>
            <a:ext cx="228600" cy="2286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4609306" y="5676900"/>
            <a:ext cx="1296194" cy="794"/>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5400000">
            <a:off x="6020594" y="5561806"/>
            <a:ext cx="1371600"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5410200" y="6477000"/>
            <a:ext cx="1143000"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6522243" y="6279357"/>
            <a:ext cx="214313" cy="15240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16200000" flipH="1">
            <a:off x="5257800" y="6324600"/>
            <a:ext cx="152400" cy="15240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5257800" y="5715000"/>
            <a:ext cx="1447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rot="5400000" flipH="1" flipV="1">
            <a:off x="5486400" y="1143000"/>
            <a:ext cx="609600" cy="1588"/>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rot="5400000">
            <a:off x="1524000" y="2514600"/>
            <a:ext cx="4724400" cy="2895600"/>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5105400" y="0"/>
            <a:ext cx="2456122" cy="830997"/>
          </a:xfrm>
          <a:prstGeom prst="rect">
            <a:avLst/>
          </a:prstGeom>
          <a:noFill/>
        </p:spPr>
        <p:txBody>
          <a:bodyPr wrap="none" rtlCol="0">
            <a:spAutoFit/>
          </a:bodyPr>
          <a:lstStyle/>
          <a:p>
            <a:r>
              <a:rPr lang="en-US" sz="2400" dirty="0" smtClean="0">
                <a:latin typeface="Times New Roman" pitchFamily="18" charset="0"/>
                <a:cs typeface="Times New Roman" pitchFamily="18" charset="0"/>
              </a:rPr>
              <a:t>Suck using pipette</a:t>
            </a:r>
          </a:p>
          <a:p>
            <a:r>
              <a:rPr lang="en-US" sz="2400" dirty="0" smtClean="0">
                <a:latin typeface="Times New Roman" pitchFamily="18" charset="0"/>
                <a:cs typeface="Times New Roman" pitchFamily="18" charset="0"/>
              </a:rPr>
              <a:t> filler/mouth</a:t>
            </a:r>
            <a:endParaRPr lang="en-US" sz="2400" dirty="0">
              <a:latin typeface="Times New Roman" pitchFamily="18" charset="0"/>
              <a:cs typeface="Times New Roman" pitchFamily="18" charset="0"/>
            </a:endParaRPr>
          </a:p>
        </p:txBody>
      </p:sp>
      <p:sp>
        <p:nvSpPr>
          <p:cNvPr id="106" name="TextBox 105"/>
          <p:cNvSpPr txBox="1"/>
          <p:nvPr/>
        </p:nvSpPr>
        <p:spPr>
          <a:xfrm>
            <a:off x="3276600" y="5943600"/>
            <a:ext cx="1594347" cy="461665"/>
          </a:xfrm>
          <a:prstGeom prst="rect">
            <a:avLst/>
          </a:prstGeom>
          <a:noFill/>
        </p:spPr>
        <p:txBody>
          <a:bodyPr wrap="none" rtlCol="0">
            <a:spAutoFit/>
          </a:bodyPr>
          <a:lstStyle/>
          <a:p>
            <a:r>
              <a:rPr lang="en-US" sz="2400" dirty="0" smtClean="0">
                <a:latin typeface="Times New Roman" pitchFamily="18" charset="0"/>
                <a:cs typeface="Times New Roman" pitchFamily="18" charset="0"/>
              </a:rPr>
              <a:t>Solution A/</a:t>
            </a:r>
          </a:p>
        </p:txBody>
      </p:sp>
      <p:cxnSp>
        <p:nvCxnSpPr>
          <p:cNvPr id="108" name="Straight Arrow Connector 107"/>
          <p:cNvCxnSpPr>
            <a:stCxn id="106" idx="3"/>
          </p:cNvCxnSpPr>
          <p:nvPr/>
        </p:nvCxnSpPr>
        <p:spPr>
          <a:xfrm flipV="1">
            <a:off x="4870947" y="6172201"/>
            <a:ext cx="767853" cy="2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a:stCxn id="106" idx="1"/>
          </p:cNvCxnSpPr>
          <p:nvPr/>
        </p:nvCxnSpPr>
        <p:spPr>
          <a:xfrm rot="10800000" flipV="1">
            <a:off x="2133600" y="6174433"/>
            <a:ext cx="1143000" cy="4549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1" name="TextBox 110"/>
          <p:cNvSpPr txBox="1"/>
          <p:nvPr/>
        </p:nvSpPr>
        <p:spPr>
          <a:xfrm>
            <a:off x="2667000" y="1600200"/>
            <a:ext cx="1508746" cy="461665"/>
          </a:xfrm>
          <a:prstGeom prst="rect">
            <a:avLst/>
          </a:prstGeom>
          <a:noFill/>
        </p:spPr>
        <p:txBody>
          <a:bodyPr wrap="none" rtlCol="0">
            <a:spAutoFit/>
          </a:bodyPr>
          <a:lstStyle/>
          <a:p>
            <a:r>
              <a:rPr lang="en-US" sz="2400" dirty="0" smtClean="0">
                <a:latin typeface="Times New Roman" pitchFamily="18" charset="0"/>
                <a:cs typeface="Times New Roman" pitchFamily="18" charset="0"/>
              </a:rPr>
              <a:t>Solution B</a:t>
            </a:r>
            <a:endParaRPr lang="en-US" sz="2400" dirty="0">
              <a:latin typeface="Times New Roman" pitchFamily="18" charset="0"/>
              <a:cs typeface="Times New Roman" pitchFamily="18" charset="0"/>
            </a:endParaRPr>
          </a:p>
        </p:txBody>
      </p:sp>
      <p:cxnSp>
        <p:nvCxnSpPr>
          <p:cNvPr id="113" name="Straight Arrow Connector 112"/>
          <p:cNvCxnSpPr>
            <a:stCxn id="111" idx="1"/>
          </p:cNvCxnSpPr>
          <p:nvPr/>
        </p:nvCxnSpPr>
        <p:spPr>
          <a:xfrm rot="10800000" flipV="1">
            <a:off x="1905000" y="1831032"/>
            <a:ext cx="762000" cy="3025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4" name="TextBox 113"/>
          <p:cNvSpPr txBox="1"/>
          <p:nvPr/>
        </p:nvSpPr>
        <p:spPr>
          <a:xfrm>
            <a:off x="0" y="1295400"/>
            <a:ext cx="1277914" cy="461665"/>
          </a:xfrm>
          <a:prstGeom prst="rect">
            <a:avLst/>
          </a:prstGeom>
          <a:noFill/>
          <a:ln>
            <a:noFill/>
          </a:ln>
        </p:spPr>
        <p:txBody>
          <a:bodyPr wrap="none" rtlCol="0">
            <a:spAutoFit/>
          </a:bodyPr>
          <a:lstStyle/>
          <a:p>
            <a:r>
              <a:rPr lang="en-US" sz="2400" dirty="0" smtClean="0">
                <a:solidFill>
                  <a:srgbClr val="FF0000"/>
                </a:solidFill>
                <a:latin typeface="Times New Roman" pitchFamily="18" charset="0"/>
                <a:cs typeface="Times New Roman" pitchFamily="18" charset="0"/>
              </a:rPr>
              <a:t>0.0 mark</a:t>
            </a:r>
            <a:endParaRPr lang="en-US" sz="2400" dirty="0">
              <a:solidFill>
                <a:srgbClr val="FF0000"/>
              </a:solidFill>
              <a:latin typeface="Times New Roman" pitchFamily="18" charset="0"/>
              <a:cs typeface="Times New Roman" pitchFamily="18" charset="0"/>
            </a:endParaRPr>
          </a:p>
        </p:txBody>
      </p:sp>
      <p:cxnSp>
        <p:nvCxnSpPr>
          <p:cNvPr id="116" name="Straight Arrow Connector 115"/>
          <p:cNvCxnSpPr/>
          <p:nvPr/>
        </p:nvCxnSpPr>
        <p:spPr>
          <a:xfrm flipV="1">
            <a:off x="762000" y="1143000"/>
            <a:ext cx="762000" cy="2286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a:off x="990600" y="4953000"/>
            <a:ext cx="533400" cy="304800"/>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19" name="TextBox 118"/>
          <p:cNvSpPr txBox="1"/>
          <p:nvPr/>
        </p:nvSpPr>
        <p:spPr>
          <a:xfrm>
            <a:off x="0" y="4419600"/>
            <a:ext cx="1431802" cy="461665"/>
          </a:xfrm>
          <a:prstGeom prst="rect">
            <a:avLst/>
          </a:prstGeom>
          <a:noFill/>
        </p:spPr>
        <p:txBody>
          <a:bodyPr wrap="none" rtlCol="0">
            <a:spAutoFit/>
          </a:bodyPr>
          <a:lstStyle/>
          <a:p>
            <a:r>
              <a:rPr lang="en-US" sz="2400" dirty="0" smtClean="0">
                <a:solidFill>
                  <a:srgbClr val="00B0F0"/>
                </a:solidFill>
                <a:latin typeface="Times New Roman" pitchFamily="18" charset="0"/>
                <a:cs typeface="Times New Roman" pitchFamily="18" charset="0"/>
              </a:rPr>
              <a:t>50.0 mark</a:t>
            </a:r>
            <a:endParaRPr lang="en-US" sz="2400" dirty="0">
              <a:solidFill>
                <a:srgbClr val="00B0F0"/>
              </a:solidFill>
              <a:latin typeface="Times New Roman" pitchFamily="18" charset="0"/>
              <a:cs typeface="Times New Roman" pitchFamily="18" charset="0"/>
            </a:endParaRPr>
          </a:p>
        </p:txBody>
      </p:sp>
      <p:cxnSp>
        <p:nvCxnSpPr>
          <p:cNvPr id="121" name="Straight Connector 120"/>
          <p:cNvCxnSpPr/>
          <p:nvPr/>
        </p:nvCxnSpPr>
        <p:spPr>
          <a:xfrm>
            <a:off x="1066800" y="6705600"/>
            <a:ext cx="1981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3200400" y="6396335"/>
            <a:ext cx="2375971" cy="461665"/>
          </a:xfrm>
          <a:prstGeom prst="rect">
            <a:avLst/>
          </a:prstGeom>
          <a:noFill/>
        </p:spPr>
        <p:txBody>
          <a:bodyPr wrap="none" rtlCol="0">
            <a:spAutoFit/>
          </a:bodyPr>
          <a:lstStyle/>
          <a:p>
            <a:r>
              <a:rPr lang="en-US" sz="2400" dirty="0" smtClean="0">
                <a:latin typeface="Times New Roman" pitchFamily="18" charset="0"/>
                <a:cs typeface="Times New Roman" pitchFamily="18" charset="0"/>
              </a:rPr>
              <a:t>White surface/tile</a:t>
            </a:r>
            <a:endParaRPr lang="en-US" sz="2400" dirty="0">
              <a:latin typeface="Times New Roman" pitchFamily="18" charset="0"/>
              <a:cs typeface="Times New Roman" pitchFamily="18" charset="0"/>
            </a:endParaRPr>
          </a:p>
        </p:txBody>
      </p:sp>
      <p:cxnSp>
        <p:nvCxnSpPr>
          <p:cNvPr id="125" name="Straight Arrow Connector 124"/>
          <p:cNvCxnSpPr>
            <a:stCxn id="123" idx="1"/>
          </p:cNvCxnSpPr>
          <p:nvPr/>
        </p:nvCxnSpPr>
        <p:spPr>
          <a:xfrm rot="10800000" flipV="1">
            <a:off x="2667000" y="6627168"/>
            <a:ext cx="533400" cy="7843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5715000" y="23622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6400800" y="2133600"/>
            <a:ext cx="2933931" cy="830997"/>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25.0cm3 calibration</a:t>
            </a:r>
          </a:p>
          <a:p>
            <a:r>
              <a:rPr lang="en-US" sz="2400" b="1" dirty="0" smtClean="0">
                <a:solidFill>
                  <a:srgbClr val="FF0000"/>
                </a:solidFill>
                <a:latin typeface="Times New Roman" pitchFamily="18" charset="0"/>
                <a:cs typeface="Times New Roman" pitchFamily="18" charset="0"/>
              </a:rPr>
              <a:t> mark</a:t>
            </a:r>
            <a:endParaRPr lang="en-US" sz="2400" b="1" dirty="0">
              <a:solidFill>
                <a:srgbClr val="FF0000"/>
              </a:solidFill>
              <a:latin typeface="Times New Roman" pitchFamily="18" charset="0"/>
              <a:cs typeface="Times New Roman" pitchFamily="18" charset="0"/>
            </a:endParaRPr>
          </a:p>
        </p:txBody>
      </p:sp>
      <p:cxnSp>
        <p:nvCxnSpPr>
          <p:cNvPr id="58" name="Straight Arrow Connector 57"/>
          <p:cNvCxnSpPr/>
          <p:nvPr/>
        </p:nvCxnSpPr>
        <p:spPr>
          <a:xfrm rot="10800000">
            <a:off x="5943600" y="2362200"/>
            <a:ext cx="533400"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10000">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up)">
                                      <p:cBhvr>
                                        <p:cTn id="7" dur="1000"/>
                                        <p:tgtEl>
                                          <p:spTgt spid="51"/>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wipe(up)">
                                      <p:cBhvr>
                                        <p:cTn id="11" dur="1000"/>
                                        <p:tgtEl>
                                          <p:spTgt spid="53"/>
                                        </p:tgtEl>
                                      </p:cBhvr>
                                    </p:animEffect>
                                  </p:childTnLst>
                                </p:cTn>
                              </p:par>
                            </p:childTnLst>
                          </p:cTn>
                        </p:par>
                        <p:par>
                          <p:cTn id="12" fill="hold">
                            <p:stCondLst>
                              <p:cond delay="2000"/>
                            </p:stCondLst>
                            <p:childTnLst>
                              <p:par>
                                <p:cTn id="13" presetID="22" presetClass="entr" presetSubtype="1" fill="hold" nodeType="afterEffect">
                                  <p:stCondLst>
                                    <p:cond delay="0"/>
                                  </p:stCondLst>
                                  <p:childTnLst>
                                    <p:set>
                                      <p:cBhvr>
                                        <p:cTn id="14" dur="1" fill="hold">
                                          <p:stCondLst>
                                            <p:cond delay="0"/>
                                          </p:stCondLst>
                                        </p:cTn>
                                        <p:tgtEl>
                                          <p:spTgt spid="72"/>
                                        </p:tgtEl>
                                        <p:attrNameLst>
                                          <p:attrName>style.visibility</p:attrName>
                                        </p:attrNameLst>
                                      </p:cBhvr>
                                      <p:to>
                                        <p:strVal val="visible"/>
                                      </p:to>
                                    </p:set>
                                    <p:animEffect transition="in" filter="wipe(up)">
                                      <p:cBhvr>
                                        <p:cTn id="15" dur="1000"/>
                                        <p:tgtEl>
                                          <p:spTgt spid="72"/>
                                        </p:tgtEl>
                                      </p:cBhvr>
                                    </p:animEffect>
                                  </p:childTnLst>
                                </p:cTn>
                              </p:par>
                            </p:childTnLst>
                          </p:cTn>
                        </p:par>
                        <p:par>
                          <p:cTn id="16" fill="hold">
                            <p:stCondLst>
                              <p:cond delay="3000"/>
                            </p:stCondLst>
                            <p:childTnLst>
                              <p:par>
                                <p:cTn id="17" presetID="22" presetClass="entr" presetSubtype="1" fill="hold" nodeType="afterEffect">
                                  <p:stCondLst>
                                    <p:cond delay="0"/>
                                  </p:stCondLst>
                                  <p:childTnLst>
                                    <p:set>
                                      <p:cBhvr>
                                        <p:cTn id="18" dur="1" fill="hold">
                                          <p:stCondLst>
                                            <p:cond delay="0"/>
                                          </p:stCondLst>
                                        </p:cTn>
                                        <p:tgtEl>
                                          <p:spTgt spid="66"/>
                                        </p:tgtEl>
                                        <p:attrNameLst>
                                          <p:attrName>style.visibility</p:attrName>
                                        </p:attrNameLst>
                                      </p:cBhvr>
                                      <p:to>
                                        <p:strVal val="visible"/>
                                      </p:to>
                                    </p:set>
                                    <p:animEffect transition="in" filter="wipe(up)">
                                      <p:cBhvr>
                                        <p:cTn id="19" dur="1000"/>
                                        <p:tgtEl>
                                          <p:spTgt spid="66"/>
                                        </p:tgtEl>
                                      </p:cBhvr>
                                    </p:animEffect>
                                  </p:childTnLst>
                                </p:cTn>
                              </p:par>
                            </p:childTnLst>
                          </p:cTn>
                        </p:par>
                        <p:par>
                          <p:cTn id="20" fill="hold">
                            <p:stCondLst>
                              <p:cond delay="4000"/>
                            </p:stCondLst>
                            <p:childTnLst>
                              <p:par>
                                <p:cTn id="21" presetID="22" presetClass="entr" presetSubtype="1" fill="hold" nodeType="after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wipe(up)">
                                      <p:cBhvr>
                                        <p:cTn id="23" dur="1000"/>
                                        <p:tgtEl>
                                          <p:spTgt spid="55"/>
                                        </p:tgtEl>
                                      </p:cBhvr>
                                    </p:animEffect>
                                  </p:childTnLst>
                                </p:cTn>
                              </p:par>
                            </p:childTnLst>
                          </p:cTn>
                        </p:par>
                        <p:par>
                          <p:cTn id="24" fill="hold">
                            <p:stCondLst>
                              <p:cond delay="5000"/>
                            </p:stCondLst>
                            <p:childTnLst>
                              <p:par>
                                <p:cTn id="25" presetID="22" presetClass="entr" presetSubtype="1" fill="hold" nodeType="after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wipe(up)">
                                      <p:cBhvr>
                                        <p:cTn id="27" dur="1000"/>
                                        <p:tgtEl>
                                          <p:spTgt spid="57"/>
                                        </p:tgtEl>
                                      </p:cBhvr>
                                    </p:animEffect>
                                  </p:childTnLst>
                                </p:cTn>
                              </p:par>
                            </p:childTnLst>
                          </p:cTn>
                        </p:par>
                        <p:par>
                          <p:cTn id="28" fill="hold">
                            <p:stCondLst>
                              <p:cond delay="6000"/>
                            </p:stCondLst>
                            <p:childTnLst>
                              <p:par>
                                <p:cTn id="29" presetID="22" presetClass="entr" presetSubtype="1" fill="hold" nodeType="afterEffect">
                                  <p:stCondLst>
                                    <p:cond delay="0"/>
                                  </p:stCondLst>
                                  <p:childTnLst>
                                    <p:set>
                                      <p:cBhvr>
                                        <p:cTn id="30" dur="1" fill="hold">
                                          <p:stCondLst>
                                            <p:cond delay="0"/>
                                          </p:stCondLst>
                                        </p:cTn>
                                        <p:tgtEl>
                                          <p:spTgt spid="70"/>
                                        </p:tgtEl>
                                        <p:attrNameLst>
                                          <p:attrName>style.visibility</p:attrName>
                                        </p:attrNameLst>
                                      </p:cBhvr>
                                      <p:to>
                                        <p:strVal val="visible"/>
                                      </p:to>
                                    </p:set>
                                    <p:animEffect transition="in" filter="wipe(up)">
                                      <p:cBhvr>
                                        <p:cTn id="31" dur="1000"/>
                                        <p:tgtEl>
                                          <p:spTgt spid="70"/>
                                        </p:tgtEl>
                                      </p:cBhvr>
                                    </p:animEffect>
                                  </p:childTnLst>
                                </p:cTn>
                              </p:par>
                            </p:childTnLst>
                          </p:cTn>
                        </p:par>
                        <p:par>
                          <p:cTn id="32" fill="hold">
                            <p:stCondLst>
                              <p:cond delay="7000"/>
                            </p:stCondLst>
                            <p:childTnLst>
                              <p:par>
                                <p:cTn id="33" presetID="22" presetClass="entr" presetSubtype="1" fill="hold" nodeType="afterEffect">
                                  <p:stCondLst>
                                    <p:cond delay="0"/>
                                  </p:stCondLst>
                                  <p:childTnLst>
                                    <p:set>
                                      <p:cBhvr>
                                        <p:cTn id="34" dur="1" fill="hold">
                                          <p:stCondLst>
                                            <p:cond delay="0"/>
                                          </p:stCondLst>
                                        </p:cTn>
                                        <p:tgtEl>
                                          <p:spTgt spid="68"/>
                                        </p:tgtEl>
                                        <p:attrNameLst>
                                          <p:attrName>style.visibility</p:attrName>
                                        </p:attrNameLst>
                                      </p:cBhvr>
                                      <p:to>
                                        <p:strVal val="visible"/>
                                      </p:to>
                                    </p:set>
                                    <p:animEffect transition="in" filter="wipe(up)">
                                      <p:cBhvr>
                                        <p:cTn id="35" dur="1000"/>
                                        <p:tgtEl>
                                          <p:spTgt spid="68"/>
                                        </p:tgtEl>
                                      </p:cBhvr>
                                    </p:animEffect>
                                  </p:childTnLst>
                                </p:cTn>
                              </p:par>
                            </p:childTnLst>
                          </p:cTn>
                        </p:par>
                        <p:par>
                          <p:cTn id="36" fill="hold">
                            <p:stCondLst>
                              <p:cond delay="8000"/>
                            </p:stCondLst>
                            <p:childTnLst>
                              <p:par>
                                <p:cTn id="37" presetID="22" presetClass="entr" presetSubtype="1" fill="hold" nodeType="afterEffect">
                                  <p:stCondLst>
                                    <p:cond delay="0"/>
                                  </p:stCondLst>
                                  <p:childTnLst>
                                    <p:set>
                                      <p:cBhvr>
                                        <p:cTn id="38" dur="1" fill="hold">
                                          <p:stCondLst>
                                            <p:cond delay="0"/>
                                          </p:stCondLst>
                                        </p:cTn>
                                        <p:tgtEl>
                                          <p:spTgt spid="59"/>
                                        </p:tgtEl>
                                        <p:attrNameLst>
                                          <p:attrName>style.visibility</p:attrName>
                                        </p:attrNameLst>
                                      </p:cBhvr>
                                      <p:to>
                                        <p:strVal val="visible"/>
                                      </p:to>
                                    </p:set>
                                    <p:animEffect transition="in" filter="wipe(up)">
                                      <p:cBhvr>
                                        <p:cTn id="39" dur="1000"/>
                                        <p:tgtEl>
                                          <p:spTgt spid="59"/>
                                        </p:tgtEl>
                                      </p:cBhvr>
                                    </p:animEffect>
                                  </p:childTnLst>
                                </p:cTn>
                              </p:par>
                            </p:childTnLst>
                          </p:cTn>
                        </p:par>
                        <p:par>
                          <p:cTn id="40" fill="hold">
                            <p:stCondLst>
                              <p:cond delay="9000"/>
                            </p:stCondLst>
                            <p:childTnLst>
                              <p:par>
                                <p:cTn id="41" presetID="22" presetClass="entr" presetSubtype="1" fill="hold" nodeType="afterEffect">
                                  <p:stCondLst>
                                    <p:cond delay="0"/>
                                  </p:stCondLst>
                                  <p:childTnLst>
                                    <p:set>
                                      <p:cBhvr>
                                        <p:cTn id="42" dur="1" fill="hold">
                                          <p:stCondLst>
                                            <p:cond delay="0"/>
                                          </p:stCondLst>
                                        </p:cTn>
                                        <p:tgtEl>
                                          <p:spTgt spid="61"/>
                                        </p:tgtEl>
                                        <p:attrNameLst>
                                          <p:attrName>style.visibility</p:attrName>
                                        </p:attrNameLst>
                                      </p:cBhvr>
                                      <p:to>
                                        <p:strVal val="visible"/>
                                      </p:to>
                                    </p:set>
                                    <p:animEffect transition="in" filter="wipe(up)">
                                      <p:cBhvr>
                                        <p:cTn id="43" dur="1000"/>
                                        <p:tgtEl>
                                          <p:spTgt spid="61"/>
                                        </p:tgtEl>
                                      </p:cBhvr>
                                    </p:animEffect>
                                  </p:childTnLst>
                                </p:cTn>
                              </p:par>
                            </p:childTnLst>
                          </p:cTn>
                        </p:par>
                        <p:par>
                          <p:cTn id="44" fill="hold">
                            <p:stCondLst>
                              <p:cond delay="10000"/>
                            </p:stCondLst>
                            <p:childTnLst>
                              <p:par>
                                <p:cTn id="45" presetID="22" presetClass="entr" presetSubtype="1" fill="hold" nodeType="afterEffect">
                                  <p:stCondLst>
                                    <p:cond delay="0"/>
                                  </p:stCondLst>
                                  <p:childTnLst>
                                    <p:set>
                                      <p:cBhvr>
                                        <p:cTn id="46" dur="1" fill="hold">
                                          <p:stCondLst>
                                            <p:cond delay="0"/>
                                          </p:stCondLst>
                                        </p:cTn>
                                        <p:tgtEl>
                                          <p:spTgt spid="79"/>
                                        </p:tgtEl>
                                        <p:attrNameLst>
                                          <p:attrName>style.visibility</p:attrName>
                                        </p:attrNameLst>
                                      </p:cBhvr>
                                      <p:to>
                                        <p:strVal val="visible"/>
                                      </p:to>
                                    </p:set>
                                    <p:animEffect transition="in" filter="wipe(up)">
                                      <p:cBhvr>
                                        <p:cTn id="47" dur="500"/>
                                        <p:tgtEl>
                                          <p:spTgt spid="79"/>
                                        </p:tgtEl>
                                      </p:cBhvr>
                                    </p:animEffect>
                                  </p:childTnLst>
                                </p:cTn>
                              </p:par>
                            </p:childTnLst>
                          </p:cTn>
                        </p:par>
                        <p:par>
                          <p:cTn id="48" fill="hold">
                            <p:stCondLst>
                              <p:cond delay="10500"/>
                            </p:stCondLst>
                            <p:childTnLst>
                              <p:par>
                                <p:cTn id="49" presetID="22" presetClass="entr" presetSubtype="1" fill="hold" nodeType="afterEffect">
                                  <p:stCondLst>
                                    <p:cond delay="0"/>
                                  </p:stCondLst>
                                  <p:childTnLst>
                                    <p:set>
                                      <p:cBhvr>
                                        <p:cTn id="50" dur="1" fill="hold">
                                          <p:stCondLst>
                                            <p:cond delay="0"/>
                                          </p:stCondLst>
                                        </p:cTn>
                                        <p:tgtEl>
                                          <p:spTgt spid="88"/>
                                        </p:tgtEl>
                                        <p:attrNameLst>
                                          <p:attrName>style.visibility</p:attrName>
                                        </p:attrNameLst>
                                      </p:cBhvr>
                                      <p:to>
                                        <p:strVal val="visible"/>
                                      </p:to>
                                    </p:set>
                                    <p:animEffect transition="in" filter="wipe(up)">
                                      <p:cBhvr>
                                        <p:cTn id="51" dur="500"/>
                                        <p:tgtEl>
                                          <p:spTgt spid="88"/>
                                        </p:tgtEl>
                                      </p:cBhvr>
                                    </p:animEffect>
                                  </p:childTnLst>
                                </p:cTn>
                              </p:par>
                            </p:childTnLst>
                          </p:cTn>
                        </p:par>
                        <p:par>
                          <p:cTn id="52" fill="hold">
                            <p:stCondLst>
                              <p:cond delay="11000"/>
                            </p:stCondLst>
                            <p:childTnLst>
                              <p:par>
                                <p:cTn id="53" presetID="22" presetClass="entr" presetSubtype="8" fill="hold" nodeType="afterEffect">
                                  <p:stCondLst>
                                    <p:cond delay="0"/>
                                  </p:stCondLst>
                                  <p:childTnLst>
                                    <p:set>
                                      <p:cBhvr>
                                        <p:cTn id="54" dur="1" fill="hold">
                                          <p:stCondLst>
                                            <p:cond delay="0"/>
                                          </p:stCondLst>
                                        </p:cTn>
                                        <p:tgtEl>
                                          <p:spTgt spid="84"/>
                                        </p:tgtEl>
                                        <p:attrNameLst>
                                          <p:attrName>style.visibility</p:attrName>
                                        </p:attrNameLst>
                                      </p:cBhvr>
                                      <p:to>
                                        <p:strVal val="visible"/>
                                      </p:to>
                                    </p:set>
                                    <p:animEffect transition="in" filter="wipe(left)">
                                      <p:cBhvr>
                                        <p:cTn id="55" dur="500"/>
                                        <p:tgtEl>
                                          <p:spTgt spid="84"/>
                                        </p:tgtEl>
                                      </p:cBhvr>
                                    </p:animEffect>
                                  </p:childTnLst>
                                </p:cTn>
                              </p:par>
                            </p:childTnLst>
                          </p:cTn>
                        </p:par>
                        <p:par>
                          <p:cTn id="56" fill="hold">
                            <p:stCondLst>
                              <p:cond delay="11500"/>
                            </p:stCondLst>
                            <p:childTnLst>
                              <p:par>
                                <p:cTn id="57" presetID="22" presetClass="entr" presetSubtype="4" fill="hold" nodeType="afterEffect">
                                  <p:stCondLst>
                                    <p:cond delay="0"/>
                                  </p:stCondLst>
                                  <p:childTnLst>
                                    <p:set>
                                      <p:cBhvr>
                                        <p:cTn id="58" dur="1" fill="hold">
                                          <p:stCondLst>
                                            <p:cond delay="0"/>
                                          </p:stCondLst>
                                        </p:cTn>
                                        <p:tgtEl>
                                          <p:spTgt spid="86"/>
                                        </p:tgtEl>
                                        <p:attrNameLst>
                                          <p:attrName>style.visibility</p:attrName>
                                        </p:attrNameLst>
                                      </p:cBhvr>
                                      <p:to>
                                        <p:strVal val="visible"/>
                                      </p:to>
                                    </p:set>
                                    <p:animEffect transition="in" filter="wipe(down)">
                                      <p:cBhvr>
                                        <p:cTn id="59" dur="500"/>
                                        <p:tgtEl>
                                          <p:spTgt spid="86"/>
                                        </p:tgtEl>
                                      </p:cBhvr>
                                    </p:animEffect>
                                  </p:childTnLst>
                                </p:cTn>
                              </p:par>
                            </p:childTnLst>
                          </p:cTn>
                        </p:par>
                        <p:par>
                          <p:cTn id="60" fill="hold">
                            <p:stCondLst>
                              <p:cond delay="12000"/>
                            </p:stCondLst>
                            <p:childTnLst>
                              <p:par>
                                <p:cTn id="61" presetID="22" presetClass="entr" presetSubtype="4" fill="hold" nodeType="afterEffect">
                                  <p:stCondLst>
                                    <p:cond delay="0"/>
                                  </p:stCondLst>
                                  <p:childTnLst>
                                    <p:set>
                                      <p:cBhvr>
                                        <p:cTn id="62" dur="1" fill="hold">
                                          <p:stCondLst>
                                            <p:cond delay="0"/>
                                          </p:stCondLst>
                                        </p:cTn>
                                        <p:tgtEl>
                                          <p:spTgt spid="81"/>
                                        </p:tgtEl>
                                        <p:attrNameLst>
                                          <p:attrName>style.visibility</p:attrName>
                                        </p:attrNameLst>
                                      </p:cBhvr>
                                      <p:to>
                                        <p:strVal val="visible"/>
                                      </p:to>
                                    </p:set>
                                    <p:animEffect transition="in" filter="wipe(down)">
                                      <p:cBhvr>
                                        <p:cTn id="63" dur="500"/>
                                        <p:tgtEl>
                                          <p:spTgt spid="81"/>
                                        </p:tgtEl>
                                      </p:cBhvr>
                                    </p:animEffect>
                                  </p:childTnLst>
                                </p:cTn>
                              </p:par>
                            </p:childTnLst>
                          </p:cTn>
                        </p:par>
                        <p:par>
                          <p:cTn id="64" fill="hold">
                            <p:stCondLst>
                              <p:cond delay="12500"/>
                            </p:stCondLst>
                            <p:childTnLst>
                              <p:par>
                                <p:cTn id="65" presetID="22" presetClass="entr" presetSubtype="8" fill="hold" nodeType="afterEffect">
                                  <p:stCondLst>
                                    <p:cond delay="0"/>
                                  </p:stCondLst>
                                  <p:childTnLst>
                                    <p:set>
                                      <p:cBhvr>
                                        <p:cTn id="66" dur="1" fill="hold">
                                          <p:stCondLst>
                                            <p:cond delay="0"/>
                                          </p:stCondLst>
                                        </p:cTn>
                                        <p:tgtEl>
                                          <p:spTgt spid="97"/>
                                        </p:tgtEl>
                                        <p:attrNameLst>
                                          <p:attrName>style.visibility</p:attrName>
                                        </p:attrNameLst>
                                      </p:cBhvr>
                                      <p:to>
                                        <p:strVal val="visible"/>
                                      </p:to>
                                    </p:set>
                                    <p:animEffect transition="in" filter="wipe(left)">
                                      <p:cBhvr>
                                        <p:cTn id="67" dur="1000"/>
                                        <p:tgtEl>
                                          <p:spTgt spid="97"/>
                                        </p:tgtEl>
                                      </p:cBhvr>
                                    </p:animEffect>
                                  </p:childTnLst>
                                </p:cTn>
                              </p:par>
                            </p:childTnLst>
                          </p:cTn>
                        </p:par>
                        <p:par>
                          <p:cTn id="68" fill="hold">
                            <p:stCondLst>
                              <p:cond delay="13500"/>
                            </p:stCondLst>
                            <p:childTnLst>
                              <p:par>
                                <p:cTn id="69" presetID="22" presetClass="entr" presetSubtype="4" fill="hold" nodeType="afterEffect">
                                  <p:stCondLst>
                                    <p:cond delay="1000"/>
                                  </p:stCondLst>
                                  <p:childTnLst>
                                    <p:set>
                                      <p:cBhvr>
                                        <p:cTn id="70" dur="1" fill="hold">
                                          <p:stCondLst>
                                            <p:cond delay="0"/>
                                          </p:stCondLst>
                                        </p:cTn>
                                        <p:tgtEl>
                                          <p:spTgt spid="100"/>
                                        </p:tgtEl>
                                        <p:attrNameLst>
                                          <p:attrName>style.visibility</p:attrName>
                                        </p:attrNameLst>
                                      </p:cBhvr>
                                      <p:to>
                                        <p:strVal val="visible"/>
                                      </p:to>
                                    </p:set>
                                    <p:animEffect transition="in" filter="wipe(down)">
                                      <p:cBhvr>
                                        <p:cTn id="71" dur="2000"/>
                                        <p:tgtEl>
                                          <p:spTgt spid="100"/>
                                        </p:tgtEl>
                                      </p:cBhvr>
                                    </p:animEffect>
                                  </p:childTnLst>
                                </p:cTn>
                              </p:par>
                            </p:childTnLst>
                          </p:cTn>
                        </p:par>
                        <p:par>
                          <p:cTn id="72" fill="hold">
                            <p:stCondLst>
                              <p:cond delay="16500"/>
                            </p:stCondLst>
                            <p:childTnLst>
                              <p:par>
                                <p:cTn id="73" presetID="27" presetClass="entr" presetSubtype="0" fill="hold" nodeType="afterEffect">
                                  <p:stCondLst>
                                    <p:cond delay="0"/>
                                  </p:stCondLst>
                                  <p:iterate type="lt">
                                    <p:tmPct val="50000"/>
                                  </p:iterate>
                                  <p:childTnLst>
                                    <p:set>
                                      <p:cBhvr>
                                        <p:cTn id="74" dur="1" fill="hold">
                                          <p:stCondLst>
                                            <p:cond delay="0"/>
                                          </p:stCondLst>
                                        </p:cTn>
                                        <p:tgtEl>
                                          <p:spTgt spid="105">
                                            <p:txEl>
                                              <p:pRg st="0" end="0"/>
                                            </p:txEl>
                                          </p:spTgt>
                                        </p:tgtEl>
                                        <p:attrNameLst>
                                          <p:attrName>style.visibility</p:attrName>
                                        </p:attrNameLst>
                                      </p:cBhvr>
                                      <p:to>
                                        <p:strVal val="visible"/>
                                      </p:to>
                                    </p:set>
                                    <p:anim calcmode="discrete" valueType="clr">
                                      <p:cBhvr override="childStyle">
                                        <p:cTn id="75" dur="500"/>
                                        <p:tgtEl>
                                          <p:spTgt spid="10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6" dur="500"/>
                                        <p:tgtEl>
                                          <p:spTgt spid="105">
                                            <p:txEl>
                                              <p:pRg st="0" end="0"/>
                                            </p:txEl>
                                          </p:spTgt>
                                        </p:tgtEl>
                                        <p:attrNameLst>
                                          <p:attrName>fillcolor</p:attrName>
                                        </p:attrNameLst>
                                      </p:cBhvr>
                                      <p:tavLst>
                                        <p:tav tm="0">
                                          <p:val>
                                            <p:clrVal>
                                              <a:schemeClr val="accent2"/>
                                            </p:clrVal>
                                          </p:val>
                                        </p:tav>
                                        <p:tav tm="50000">
                                          <p:val>
                                            <p:clrVal>
                                              <a:schemeClr val="hlink"/>
                                            </p:clrVal>
                                          </p:val>
                                        </p:tav>
                                      </p:tavLst>
                                    </p:anim>
                                    <p:set>
                                      <p:cBhvr>
                                        <p:cTn id="77" dur="500"/>
                                        <p:tgtEl>
                                          <p:spTgt spid="105">
                                            <p:txEl>
                                              <p:pRg st="0" end="0"/>
                                            </p:txEl>
                                          </p:spTgt>
                                        </p:tgtEl>
                                        <p:attrNameLst>
                                          <p:attrName>fill.type</p:attrName>
                                        </p:attrNameLst>
                                      </p:cBhvr>
                                      <p:to>
                                        <p:strVal val="solid"/>
                                      </p:to>
                                    </p:set>
                                  </p:childTnLst>
                                </p:cTn>
                              </p:par>
                            </p:childTnLst>
                          </p:cTn>
                        </p:par>
                        <p:par>
                          <p:cTn id="78" fill="hold">
                            <p:stCondLst>
                              <p:cond delay="20750"/>
                            </p:stCondLst>
                            <p:childTnLst>
                              <p:par>
                                <p:cTn id="79" presetID="27" presetClass="entr" presetSubtype="0" fill="hold" nodeType="afterEffect">
                                  <p:stCondLst>
                                    <p:cond delay="0"/>
                                  </p:stCondLst>
                                  <p:iterate type="lt">
                                    <p:tmPct val="50000"/>
                                  </p:iterate>
                                  <p:childTnLst>
                                    <p:set>
                                      <p:cBhvr>
                                        <p:cTn id="80" dur="1" fill="hold">
                                          <p:stCondLst>
                                            <p:cond delay="0"/>
                                          </p:stCondLst>
                                        </p:cTn>
                                        <p:tgtEl>
                                          <p:spTgt spid="105">
                                            <p:txEl>
                                              <p:pRg st="1" end="1"/>
                                            </p:txEl>
                                          </p:spTgt>
                                        </p:tgtEl>
                                        <p:attrNameLst>
                                          <p:attrName>style.visibility</p:attrName>
                                        </p:attrNameLst>
                                      </p:cBhvr>
                                      <p:to>
                                        <p:strVal val="visible"/>
                                      </p:to>
                                    </p:set>
                                    <p:anim calcmode="discrete" valueType="clr">
                                      <p:cBhvr override="childStyle">
                                        <p:cTn id="81" dur="500"/>
                                        <p:tgtEl>
                                          <p:spTgt spid="10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2" dur="500"/>
                                        <p:tgtEl>
                                          <p:spTgt spid="105">
                                            <p:txEl>
                                              <p:pRg st="1" end="1"/>
                                            </p:txEl>
                                          </p:spTgt>
                                        </p:tgtEl>
                                        <p:attrNameLst>
                                          <p:attrName>fillcolor</p:attrName>
                                        </p:attrNameLst>
                                      </p:cBhvr>
                                      <p:tavLst>
                                        <p:tav tm="0">
                                          <p:val>
                                            <p:clrVal>
                                              <a:schemeClr val="accent2"/>
                                            </p:clrVal>
                                          </p:val>
                                        </p:tav>
                                        <p:tav tm="50000">
                                          <p:val>
                                            <p:clrVal>
                                              <a:schemeClr val="hlink"/>
                                            </p:clrVal>
                                          </p:val>
                                        </p:tav>
                                      </p:tavLst>
                                    </p:anim>
                                    <p:set>
                                      <p:cBhvr>
                                        <p:cTn id="83" dur="500"/>
                                        <p:tgtEl>
                                          <p:spTgt spid="105">
                                            <p:txEl>
                                              <p:pRg st="1" end="1"/>
                                            </p:txEl>
                                          </p:spTgt>
                                        </p:tgtEl>
                                        <p:attrNameLst>
                                          <p:attrName>fill.type</p:attrName>
                                        </p:attrNameLst>
                                      </p:cBhvr>
                                      <p:to>
                                        <p:strVal val="solid"/>
                                      </p:to>
                                    </p:set>
                                  </p:childTnLst>
                                </p:cTn>
                              </p:par>
                            </p:childTnLst>
                          </p:cTn>
                        </p:par>
                        <p:par>
                          <p:cTn id="84" fill="hold">
                            <p:stCondLst>
                              <p:cond delay="24000"/>
                            </p:stCondLst>
                            <p:childTnLst>
                              <p:par>
                                <p:cTn id="85" presetID="27" presetClass="entr" presetSubtype="0" fill="hold" nodeType="afterEffect">
                                  <p:stCondLst>
                                    <p:cond delay="0"/>
                                  </p:stCondLst>
                                  <p:iterate type="lt">
                                    <p:tmPct val="50000"/>
                                  </p:iterate>
                                  <p:childTnLst>
                                    <p:set>
                                      <p:cBhvr>
                                        <p:cTn id="86" dur="1" fill="hold">
                                          <p:stCondLst>
                                            <p:cond delay="0"/>
                                          </p:stCondLst>
                                        </p:cTn>
                                        <p:tgtEl>
                                          <p:spTgt spid="106">
                                            <p:txEl>
                                              <p:pRg st="0" end="0"/>
                                            </p:txEl>
                                          </p:spTgt>
                                        </p:tgtEl>
                                        <p:attrNameLst>
                                          <p:attrName>style.visibility</p:attrName>
                                        </p:attrNameLst>
                                      </p:cBhvr>
                                      <p:to>
                                        <p:strVal val="visible"/>
                                      </p:to>
                                    </p:set>
                                    <p:anim calcmode="discrete" valueType="clr">
                                      <p:cBhvr override="childStyle">
                                        <p:cTn id="87" dur="500"/>
                                        <p:tgtEl>
                                          <p:spTgt spid="10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8" dur="500"/>
                                        <p:tgtEl>
                                          <p:spTgt spid="106">
                                            <p:txEl>
                                              <p:pRg st="0" end="0"/>
                                            </p:txEl>
                                          </p:spTgt>
                                        </p:tgtEl>
                                        <p:attrNameLst>
                                          <p:attrName>fillcolor</p:attrName>
                                        </p:attrNameLst>
                                      </p:cBhvr>
                                      <p:tavLst>
                                        <p:tav tm="0">
                                          <p:val>
                                            <p:clrVal>
                                              <a:schemeClr val="accent2"/>
                                            </p:clrVal>
                                          </p:val>
                                        </p:tav>
                                        <p:tav tm="50000">
                                          <p:val>
                                            <p:clrVal>
                                              <a:schemeClr val="hlink"/>
                                            </p:clrVal>
                                          </p:val>
                                        </p:tav>
                                      </p:tavLst>
                                    </p:anim>
                                    <p:set>
                                      <p:cBhvr>
                                        <p:cTn id="89" dur="500"/>
                                        <p:tgtEl>
                                          <p:spTgt spid="106">
                                            <p:txEl>
                                              <p:pRg st="0" end="0"/>
                                            </p:txEl>
                                          </p:spTgt>
                                        </p:tgtEl>
                                        <p:attrNameLst>
                                          <p:attrName>fill.type</p:attrName>
                                        </p:attrNameLst>
                                      </p:cBhvr>
                                      <p:to>
                                        <p:strVal val="solid"/>
                                      </p:to>
                                    </p:set>
                                  </p:childTnLst>
                                </p:cTn>
                              </p:par>
                            </p:childTnLst>
                          </p:cTn>
                        </p:par>
                        <p:par>
                          <p:cTn id="90" fill="hold">
                            <p:stCondLst>
                              <p:cond delay="26750"/>
                            </p:stCondLst>
                            <p:childTnLst>
                              <p:par>
                                <p:cTn id="91" presetID="22" presetClass="entr" presetSubtype="8" fill="hold" nodeType="afterEffect">
                                  <p:stCondLst>
                                    <p:cond delay="0"/>
                                  </p:stCondLst>
                                  <p:childTnLst>
                                    <p:set>
                                      <p:cBhvr>
                                        <p:cTn id="92" dur="1" fill="hold">
                                          <p:stCondLst>
                                            <p:cond delay="0"/>
                                          </p:stCondLst>
                                        </p:cTn>
                                        <p:tgtEl>
                                          <p:spTgt spid="108"/>
                                        </p:tgtEl>
                                        <p:attrNameLst>
                                          <p:attrName>style.visibility</p:attrName>
                                        </p:attrNameLst>
                                      </p:cBhvr>
                                      <p:to>
                                        <p:strVal val="visible"/>
                                      </p:to>
                                    </p:set>
                                    <p:animEffect transition="in" filter="wipe(left)">
                                      <p:cBhvr>
                                        <p:cTn id="93" dur="1000"/>
                                        <p:tgtEl>
                                          <p:spTgt spid="108"/>
                                        </p:tgtEl>
                                      </p:cBhvr>
                                    </p:animEffect>
                                  </p:childTnLst>
                                </p:cTn>
                              </p:par>
                            </p:childTnLst>
                          </p:cTn>
                        </p:par>
                        <p:par>
                          <p:cTn id="94" fill="hold">
                            <p:stCondLst>
                              <p:cond delay="27750"/>
                            </p:stCondLst>
                            <p:childTnLst>
                              <p:par>
                                <p:cTn id="95" presetID="22" presetClass="entr" presetSubtype="1" fill="hold" nodeType="afterEffect">
                                  <p:stCondLst>
                                    <p:cond delay="0"/>
                                  </p:stCondLst>
                                  <p:childTnLst>
                                    <p:set>
                                      <p:cBhvr>
                                        <p:cTn id="96" dur="1" fill="hold">
                                          <p:stCondLst>
                                            <p:cond delay="0"/>
                                          </p:stCondLst>
                                        </p:cTn>
                                        <p:tgtEl>
                                          <p:spTgt spid="102"/>
                                        </p:tgtEl>
                                        <p:attrNameLst>
                                          <p:attrName>style.visibility</p:attrName>
                                        </p:attrNameLst>
                                      </p:cBhvr>
                                      <p:to>
                                        <p:strVal val="visible"/>
                                      </p:to>
                                    </p:set>
                                    <p:animEffect transition="in" filter="wipe(up)">
                                      <p:cBhvr>
                                        <p:cTn id="97" dur="2000"/>
                                        <p:tgtEl>
                                          <p:spTgt spid="102"/>
                                        </p:tgtEl>
                                      </p:cBhvr>
                                    </p:animEffect>
                                  </p:childTnLst>
                                </p:cTn>
                              </p:par>
                            </p:childTnLst>
                          </p:cTn>
                        </p:par>
                        <p:par>
                          <p:cTn id="98" fill="hold">
                            <p:stCondLst>
                              <p:cond delay="29750"/>
                            </p:stCondLst>
                            <p:childTnLst>
                              <p:par>
                                <p:cTn id="99" presetID="22" presetClass="entr" presetSubtype="1" fill="hold" nodeType="afterEffect">
                                  <p:stCondLst>
                                    <p:cond delay="0"/>
                                  </p:stCondLst>
                                  <p:childTnLst>
                                    <p:set>
                                      <p:cBhvr>
                                        <p:cTn id="100" dur="1" fill="hold">
                                          <p:stCondLst>
                                            <p:cond delay="0"/>
                                          </p:stCondLst>
                                        </p:cTn>
                                        <p:tgtEl>
                                          <p:spTgt spid="17"/>
                                        </p:tgtEl>
                                        <p:attrNameLst>
                                          <p:attrName>style.visibility</p:attrName>
                                        </p:attrNameLst>
                                      </p:cBhvr>
                                      <p:to>
                                        <p:strVal val="visible"/>
                                      </p:to>
                                    </p:set>
                                    <p:animEffect transition="in" filter="wipe(up)">
                                      <p:cBhvr>
                                        <p:cTn id="101" dur="1000"/>
                                        <p:tgtEl>
                                          <p:spTgt spid="17"/>
                                        </p:tgtEl>
                                      </p:cBhvr>
                                    </p:animEffect>
                                  </p:childTnLst>
                                </p:cTn>
                              </p:par>
                            </p:childTnLst>
                          </p:cTn>
                        </p:par>
                        <p:par>
                          <p:cTn id="102" fill="hold">
                            <p:stCondLst>
                              <p:cond delay="30750"/>
                            </p:stCondLst>
                            <p:childTnLst>
                              <p:par>
                                <p:cTn id="103" presetID="22" presetClass="entr" presetSubtype="1" fill="hold" nodeType="afterEffect">
                                  <p:stCondLst>
                                    <p:cond delay="0"/>
                                  </p:stCondLst>
                                  <p:childTnLst>
                                    <p:set>
                                      <p:cBhvr>
                                        <p:cTn id="104" dur="1" fill="hold">
                                          <p:stCondLst>
                                            <p:cond delay="0"/>
                                          </p:stCondLst>
                                        </p:cTn>
                                        <p:tgtEl>
                                          <p:spTgt spid="37"/>
                                        </p:tgtEl>
                                        <p:attrNameLst>
                                          <p:attrName>style.visibility</p:attrName>
                                        </p:attrNameLst>
                                      </p:cBhvr>
                                      <p:to>
                                        <p:strVal val="visible"/>
                                      </p:to>
                                    </p:set>
                                    <p:animEffect transition="in" filter="wipe(up)">
                                      <p:cBhvr>
                                        <p:cTn id="105" dur="1000"/>
                                        <p:tgtEl>
                                          <p:spTgt spid="37"/>
                                        </p:tgtEl>
                                      </p:cBhvr>
                                    </p:animEffect>
                                  </p:childTnLst>
                                </p:cTn>
                              </p:par>
                            </p:childTnLst>
                          </p:cTn>
                        </p:par>
                        <p:par>
                          <p:cTn id="106" fill="hold">
                            <p:stCondLst>
                              <p:cond delay="31750"/>
                            </p:stCondLst>
                            <p:childTnLst>
                              <p:par>
                                <p:cTn id="107" presetID="22" presetClass="entr" presetSubtype="8" fill="hold" nodeType="afterEffect">
                                  <p:stCondLst>
                                    <p:cond delay="0"/>
                                  </p:stCondLst>
                                  <p:childTnLst>
                                    <p:set>
                                      <p:cBhvr>
                                        <p:cTn id="108" dur="1" fill="hold">
                                          <p:stCondLst>
                                            <p:cond delay="0"/>
                                          </p:stCondLst>
                                        </p:cTn>
                                        <p:tgtEl>
                                          <p:spTgt spid="21"/>
                                        </p:tgtEl>
                                        <p:attrNameLst>
                                          <p:attrName>style.visibility</p:attrName>
                                        </p:attrNameLst>
                                      </p:cBhvr>
                                      <p:to>
                                        <p:strVal val="visible"/>
                                      </p:to>
                                    </p:set>
                                    <p:animEffect transition="in" filter="wipe(left)">
                                      <p:cBhvr>
                                        <p:cTn id="109" dur="1000"/>
                                        <p:tgtEl>
                                          <p:spTgt spid="21"/>
                                        </p:tgtEl>
                                      </p:cBhvr>
                                    </p:animEffect>
                                  </p:childTnLst>
                                </p:cTn>
                              </p:par>
                            </p:childTnLst>
                          </p:cTn>
                        </p:par>
                        <p:par>
                          <p:cTn id="110" fill="hold">
                            <p:stCondLst>
                              <p:cond delay="32750"/>
                            </p:stCondLst>
                            <p:childTnLst>
                              <p:par>
                                <p:cTn id="111" presetID="22" presetClass="entr" presetSubtype="4" fill="hold" nodeType="afterEffect">
                                  <p:stCondLst>
                                    <p:cond delay="0"/>
                                  </p:stCondLst>
                                  <p:childTnLst>
                                    <p:set>
                                      <p:cBhvr>
                                        <p:cTn id="112" dur="1" fill="hold">
                                          <p:stCondLst>
                                            <p:cond delay="0"/>
                                          </p:stCondLst>
                                        </p:cTn>
                                        <p:tgtEl>
                                          <p:spTgt spid="23"/>
                                        </p:tgtEl>
                                        <p:attrNameLst>
                                          <p:attrName>style.visibility</p:attrName>
                                        </p:attrNameLst>
                                      </p:cBhvr>
                                      <p:to>
                                        <p:strVal val="visible"/>
                                      </p:to>
                                    </p:set>
                                    <p:animEffect transition="in" filter="wipe(down)">
                                      <p:cBhvr>
                                        <p:cTn id="113" dur="1000"/>
                                        <p:tgtEl>
                                          <p:spTgt spid="23"/>
                                        </p:tgtEl>
                                      </p:cBhvr>
                                    </p:animEffect>
                                  </p:childTnLst>
                                </p:cTn>
                              </p:par>
                            </p:childTnLst>
                          </p:cTn>
                        </p:par>
                        <p:par>
                          <p:cTn id="114" fill="hold">
                            <p:stCondLst>
                              <p:cond delay="33750"/>
                            </p:stCondLst>
                            <p:childTnLst>
                              <p:par>
                                <p:cTn id="115" presetID="22" presetClass="entr" presetSubtype="4" fill="hold" nodeType="afterEffect">
                                  <p:stCondLst>
                                    <p:cond delay="0"/>
                                  </p:stCondLst>
                                  <p:childTnLst>
                                    <p:set>
                                      <p:cBhvr>
                                        <p:cTn id="116" dur="1" fill="hold">
                                          <p:stCondLst>
                                            <p:cond delay="0"/>
                                          </p:stCondLst>
                                        </p:cTn>
                                        <p:tgtEl>
                                          <p:spTgt spid="19"/>
                                        </p:tgtEl>
                                        <p:attrNameLst>
                                          <p:attrName>style.visibility</p:attrName>
                                        </p:attrNameLst>
                                      </p:cBhvr>
                                      <p:to>
                                        <p:strVal val="visible"/>
                                      </p:to>
                                    </p:set>
                                    <p:animEffect transition="in" filter="wipe(down)">
                                      <p:cBhvr>
                                        <p:cTn id="117" dur="1000"/>
                                        <p:tgtEl>
                                          <p:spTgt spid="19"/>
                                        </p:tgtEl>
                                      </p:cBhvr>
                                    </p:animEffect>
                                  </p:childTnLst>
                                </p:cTn>
                              </p:par>
                            </p:childTnLst>
                          </p:cTn>
                        </p:par>
                        <p:par>
                          <p:cTn id="118" fill="hold">
                            <p:stCondLst>
                              <p:cond delay="34750"/>
                            </p:stCondLst>
                            <p:childTnLst>
                              <p:par>
                                <p:cTn id="119" presetID="22" presetClass="entr" presetSubtype="2" fill="hold" nodeType="afterEffect">
                                  <p:stCondLst>
                                    <p:cond delay="0"/>
                                  </p:stCondLst>
                                  <p:childTnLst>
                                    <p:set>
                                      <p:cBhvr>
                                        <p:cTn id="120" dur="1" fill="hold">
                                          <p:stCondLst>
                                            <p:cond delay="0"/>
                                          </p:stCondLst>
                                        </p:cTn>
                                        <p:tgtEl>
                                          <p:spTgt spid="47"/>
                                        </p:tgtEl>
                                        <p:attrNameLst>
                                          <p:attrName>style.visibility</p:attrName>
                                        </p:attrNameLst>
                                      </p:cBhvr>
                                      <p:to>
                                        <p:strVal val="visible"/>
                                      </p:to>
                                    </p:set>
                                    <p:animEffect transition="in" filter="wipe(right)">
                                      <p:cBhvr>
                                        <p:cTn id="121" dur="1000"/>
                                        <p:tgtEl>
                                          <p:spTgt spid="47"/>
                                        </p:tgtEl>
                                      </p:cBhvr>
                                    </p:animEffect>
                                  </p:childTnLst>
                                </p:cTn>
                              </p:par>
                            </p:childTnLst>
                          </p:cTn>
                        </p:par>
                        <p:par>
                          <p:cTn id="122" fill="hold">
                            <p:stCondLst>
                              <p:cond delay="35750"/>
                            </p:stCondLst>
                            <p:childTnLst>
                              <p:par>
                                <p:cTn id="123" presetID="22" presetClass="entr" presetSubtype="1" fill="hold" nodeType="afterEffect">
                                  <p:stCondLst>
                                    <p:cond delay="0"/>
                                  </p:stCondLst>
                                  <p:childTnLst>
                                    <p:set>
                                      <p:cBhvr>
                                        <p:cTn id="124" dur="1" fill="hold">
                                          <p:stCondLst>
                                            <p:cond delay="0"/>
                                          </p:stCondLst>
                                        </p:cTn>
                                        <p:tgtEl>
                                          <p:spTgt spid="110"/>
                                        </p:tgtEl>
                                        <p:attrNameLst>
                                          <p:attrName>style.visibility</p:attrName>
                                        </p:attrNameLst>
                                      </p:cBhvr>
                                      <p:to>
                                        <p:strVal val="visible"/>
                                      </p:to>
                                    </p:set>
                                    <p:animEffect transition="in" filter="wipe(up)">
                                      <p:cBhvr>
                                        <p:cTn id="125" dur="1000"/>
                                        <p:tgtEl>
                                          <p:spTgt spid="110"/>
                                        </p:tgtEl>
                                      </p:cBhvr>
                                    </p:animEffect>
                                  </p:childTnLst>
                                </p:cTn>
                              </p:par>
                            </p:childTnLst>
                          </p:cTn>
                        </p:par>
                        <p:par>
                          <p:cTn id="126" fill="hold">
                            <p:stCondLst>
                              <p:cond delay="36750"/>
                            </p:stCondLst>
                            <p:childTnLst>
                              <p:par>
                                <p:cTn id="127" presetID="22" presetClass="entr" presetSubtype="1" fill="hold" nodeType="afterEffect">
                                  <p:stCondLst>
                                    <p:cond delay="0"/>
                                  </p:stCondLst>
                                  <p:childTnLst>
                                    <p:set>
                                      <p:cBhvr>
                                        <p:cTn id="128" dur="1" fill="hold">
                                          <p:stCondLst>
                                            <p:cond delay="0"/>
                                          </p:stCondLst>
                                        </p:cTn>
                                        <p:tgtEl>
                                          <p:spTgt spid="5"/>
                                        </p:tgtEl>
                                        <p:attrNameLst>
                                          <p:attrName>style.visibility</p:attrName>
                                        </p:attrNameLst>
                                      </p:cBhvr>
                                      <p:to>
                                        <p:strVal val="visible"/>
                                      </p:to>
                                    </p:set>
                                    <p:animEffect transition="in" filter="wipe(up)">
                                      <p:cBhvr>
                                        <p:cTn id="129" dur="1000"/>
                                        <p:tgtEl>
                                          <p:spTgt spid="5"/>
                                        </p:tgtEl>
                                      </p:cBhvr>
                                    </p:animEffect>
                                  </p:childTnLst>
                                </p:cTn>
                              </p:par>
                            </p:childTnLst>
                          </p:cTn>
                        </p:par>
                        <p:par>
                          <p:cTn id="130" fill="hold">
                            <p:stCondLst>
                              <p:cond delay="37750"/>
                            </p:stCondLst>
                            <p:childTnLst>
                              <p:par>
                                <p:cTn id="131" presetID="22" presetClass="entr" presetSubtype="1" fill="hold" nodeType="afterEffect">
                                  <p:stCondLst>
                                    <p:cond delay="0"/>
                                  </p:stCondLst>
                                  <p:childTnLst>
                                    <p:set>
                                      <p:cBhvr>
                                        <p:cTn id="132" dur="1" fill="hold">
                                          <p:stCondLst>
                                            <p:cond delay="0"/>
                                          </p:stCondLst>
                                        </p:cTn>
                                        <p:tgtEl>
                                          <p:spTgt spid="7"/>
                                        </p:tgtEl>
                                        <p:attrNameLst>
                                          <p:attrName>style.visibility</p:attrName>
                                        </p:attrNameLst>
                                      </p:cBhvr>
                                      <p:to>
                                        <p:strVal val="visible"/>
                                      </p:to>
                                    </p:set>
                                    <p:animEffect transition="in" filter="wipe(up)">
                                      <p:cBhvr>
                                        <p:cTn id="133" dur="2000"/>
                                        <p:tgtEl>
                                          <p:spTgt spid="7"/>
                                        </p:tgtEl>
                                      </p:cBhvr>
                                    </p:animEffect>
                                  </p:childTnLst>
                                </p:cTn>
                              </p:par>
                            </p:childTnLst>
                          </p:cTn>
                        </p:par>
                        <p:par>
                          <p:cTn id="134" fill="hold">
                            <p:stCondLst>
                              <p:cond delay="39750"/>
                            </p:stCondLst>
                            <p:childTnLst>
                              <p:par>
                                <p:cTn id="135" presetID="22" presetClass="entr" presetSubtype="1" fill="hold" nodeType="afterEffect">
                                  <p:stCondLst>
                                    <p:cond delay="0"/>
                                  </p:stCondLst>
                                  <p:childTnLst>
                                    <p:set>
                                      <p:cBhvr>
                                        <p:cTn id="136" dur="1" fill="hold">
                                          <p:stCondLst>
                                            <p:cond delay="0"/>
                                          </p:stCondLst>
                                        </p:cTn>
                                        <p:tgtEl>
                                          <p:spTgt spid="15"/>
                                        </p:tgtEl>
                                        <p:attrNameLst>
                                          <p:attrName>style.visibility</p:attrName>
                                        </p:attrNameLst>
                                      </p:cBhvr>
                                      <p:to>
                                        <p:strVal val="visible"/>
                                      </p:to>
                                    </p:set>
                                    <p:animEffect transition="in" filter="wipe(up)">
                                      <p:cBhvr>
                                        <p:cTn id="137" dur="1000"/>
                                        <p:tgtEl>
                                          <p:spTgt spid="15"/>
                                        </p:tgtEl>
                                      </p:cBhvr>
                                    </p:animEffect>
                                  </p:childTnLst>
                                </p:cTn>
                              </p:par>
                            </p:childTnLst>
                          </p:cTn>
                        </p:par>
                        <p:par>
                          <p:cTn id="138" fill="hold">
                            <p:stCondLst>
                              <p:cond delay="40750"/>
                            </p:stCondLst>
                            <p:childTnLst>
                              <p:par>
                                <p:cTn id="139" presetID="22" presetClass="entr" presetSubtype="1" fill="hold" nodeType="afterEffect">
                                  <p:stCondLst>
                                    <p:cond delay="0"/>
                                  </p:stCondLst>
                                  <p:childTnLst>
                                    <p:set>
                                      <p:cBhvr>
                                        <p:cTn id="140" dur="1" fill="hold">
                                          <p:stCondLst>
                                            <p:cond delay="0"/>
                                          </p:stCondLst>
                                        </p:cTn>
                                        <p:tgtEl>
                                          <p:spTgt spid="13"/>
                                        </p:tgtEl>
                                        <p:attrNameLst>
                                          <p:attrName>style.visibility</p:attrName>
                                        </p:attrNameLst>
                                      </p:cBhvr>
                                      <p:to>
                                        <p:strVal val="visible"/>
                                      </p:to>
                                    </p:set>
                                    <p:animEffect transition="in" filter="wipe(up)">
                                      <p:cBhvr>
                                        <p:cTn id="141" dur="1000"/>
                                        <p:tgtEl>
                                          <p:spTgt spid="13"/>
                                        </p:tgtEl>
                                      </p:cBhvr>
                                    </p:animEffect>
                                  </p:childTnLst>
                                </p:cTn>
                              </p:par>
                            </p:childTnLst>
                          </p:cTn>
                        </p:par>
                        <p:par>
                          <p:cTn id="142" fill="hold">
                            <p:stCondLst>
                              <p:cond delay="41750"/>
                            </p:stCondLst>
                            <p:childTnLst>
                              <p:par>
                                <p:cTn id="143" presetID="22" presetClass="entr" presetSubtype="1" fill="hold" nodeType="afterEffect">
                                  <p:stCondLst>
                                    <p:cond delay="0"/>
                                  </p:stCondLst>
                                  <p:childTnLst>
                                    <p:set>
                                      <p:cBhvr>
                                        <p:cTn id="144" dur="1" fill="hold">
                                          <p:stCondLst>
                                            <p:cond delay="0"/>
                                          </p:stCondLst>
                                        </p:cTn>
                                        <p:tgtEl>
                                          <p:spTgt spid="11"/>
                                        </p:tgtEl>
                                        <p:attrNameLst>
                                          <p:attrName>style.visibility</p:attrName>
                                        </p:attrNameLst>
                                      </p:cBhvr>
                                      <p:to>
                                        <p:strVal val="visible"/>
                                      </p:to>
                                    </p:set>
                                    <p:animEffect transition="in" filter="wipe(up)">
                                      <p:cBhvr>
                                        <p:cTn id="145" dur="1000"/>
                                        <p:tgtEl>
                                          <p:spTgt spid="11"/>
                                        </p:tgtEl>
                                      </p:cBhvr>
                                    </p:animEffect>
                                  </p:childTnLst>
                                </p:cTn>
                              </p:par>
                            </p:childTnLst>
                          </p:cTn>
                        </p:par>
                        <p:par>
                          <p:cTn id="146" fill="hold">
                            <p:stCondLst>
                              <p:cond delay="42750"/>
                            </p:stCondLst>
                            <p:childTnLst>
                              <p:par>
                                <p:cTn id="147" presetID="22" presetClass="entr" presetSubtype="1" fill="hold" nodeType="afterEffect">
                                  <p:stCondLst>
                                    <p:cond delay="0"/>
                                  </p:stCondLst>
                                  <p:childTnLst>
                                    <p:set>
                                      <p:cBhvr>
                                        <p:cTn id="148" dur="1" fill="hold">
                                          <p:stCondLst>
                                            <p:cond delay="0"/>
                                          </p:stCondLst>
                                        </p:cTn>
                                        <p:tgtEl>
                                          <p:spTgt spid="9"/>
                                        </p:tgtEl>
                                        <p:attrNameLst>
                                          <p:attrName>style.visibility</p:attrName>
                                        </p:attrNameLst>
                                      </p:cBhvr>
                                      <p:to>
                                        <p:strVal val="visible"/>
                                      </p:to>
                                    </p:set>
                                    <p:animEffect transition="in" filter="wipe(up)">
                                      <p:cBhvr>
                                        <p:cTn id="149" dur="1000"/>
                                        <p:tgtEl>
                                          <p:spTgt spid="9"/>
                                        </p:tgtEl>
                                      </p:cBhvr>
                                    </p:animEffect>
                                  </p:childTnLst>
                                </p:cTn>
                              </p:par>
                            </p:childTnLst>
                          </p:cTn>
                        </p:par>
                        <p:par>
                          <p:cTn id="150" fill="hold">
                            <p:stCondLst>
                              <p:cond delay="43750"/>
                            </p:stCondLst>
                            <p:childTnLst>
                              <p:par>
                                <p:cTn id="151" presetID="4" presetClass="entr" presetSubtype="32" fill="hold" grpId="0" nodeType="afterEffect">
                                  <p:stCondLst>
                                    <p:cond delay="0"/>
                                  </p:stCondLst>
                                  <p:childTnLst>
                                    <p:set>
                                      <p:cBhvr>
                                        <p:cTn id="152" dur="1" fill="hold">
                                          <p:stCondLst>
                                            <p:cond delay="0"/>
                                          </p:stCondLst>
                                        </p:cTn>
                                        <p:tgtEl>
                                          <p:spTgt spid="42"/>
                                        </p:tgtEl>
                                        <p:attrNameLst>
                                          <p:attrName>style.visibility</p:attrName>
                                        </p:attrNameLst>
                                      </p:cBhvr>
                                      <p:to>
                                        <p:strVal val="visible"/>
                                      </p:to>
                                    </p:set>
                                    <p:animEffect transition="in" filter="box(out)">
                                      <p:cBhvr>
                                        <p:cTn id="153" dur="2000"/>
                                        <p:tgtEl>
                                          <p:spTgt spid="42"/>
                                        </p:tgtEl>
                                      </p:cBhvr>
                                    </p:animEffect>
                                  </p:childTnLst>
                                </p:cTn>
                              </p:par>
                            </p:childTnLst>
                          </p:cTn>
                        </p:par>
                        <p:par>
                          <p:cTn id="154" fill="hold">
                            <p:stCondLst>
                              <p:cond delay="45750"/>
                            </p:stCondLst>
                            <p:childTnLst>
                              <p:par>
                                <p:cTn id="155" presetID="22" presetClass="entr" presetSubtype="1" fill="hold" nodeType="afterEffect">
                                  <p:stCondLst>
                                    <p:cond delay="0"/>
                                  </p:stCondLst>
                                  <p:childTnLst>
                                    <p:set>
                                      <p:cBhvr>
                                        <p:cTn id="156" dur="1" fill="hold">
                                          <p:stCondLst>
                                            <p:cond delay="0"/>
                                          </p:stCondLst>
                                        </p:cTn>
                                        <p:tgtEl>
                                          <p:spTgt spid="44"/>
                                        </p:tgtEl>
                                        <p:attrNameLst>
                                          <p:attrName>style.visibility</p:attrName>
                                        </p:attrNameLst>
                                      </p:cBhvr>
                                      <p:to>
                                        <p:strVal val="visible"/>
                                      </p:to>
                                    </p:set>
                                    <p:animEffect transition="in" filter="wipe(up)">
                                      <p:cBhvr>
                                        <p:cTn id="157" dur="1000"/>
                                        <p:tgtEl>
                                          <p:spTgt spid="44"/>
                                        </p:tgtEl>
                                      </p:cBhvr>
                                    </p:animEffect>
                                  </p:childTnLst>
                                </p:cTn>
                              </p:par>
                            </p:childTnLst>
                          </p:cTn>
                        </p:par>
                        <p:par>
                          <p:cTn id="158" fill="hold">
                            <p:stCondLst>
                              <p:cond delay="46750"/>
                            </p:stCondLst>
                            <p:childTnLst>
                              <p:par>
                                <p:cTn id="159" presetID="22" presetClass="entr" presetSubtype="8" fill="hold" nodeType="afterEffect">
                                  <p:stCondLst>
                                    <p:cond delay="0"/>
                                  </p:stCondLst>
                                  <p:childTnLst>
                                    <p:set>
                                      <p:cBhvr>
                                        <p:cTn id="160" dur="1" fill="hold">
                                          <p:stCondLst>
                                            <p:cond delay="0"/>
                                          </p:stCondLst>
                                        </p:cTn>
                                        <p:tgtEl>
                                          <p:spTgt spid="49"/>
                                        </p:tgtEl>
                                        <p:attrNameLst>
                                          <p:attrName>style.visibility</p:attrName>
                                        </p:attrNameLst>
                                      </p:cBhvr>
                                      <p:to>
                                        <p:strVal val="visible"/>
                                      </p:to>
                                    </p:set>
                                    <p:animEffect transition="in" filter="wipe(left)">
                                      <p:cBhvr>
                                        <p:cTn id="161" dur="1000"/>
                                        <p:tgtEl>
                                          <p:spTgt spid="49"/>
                                        </p:tgtEl>
                                      </p:cBhvr>
                                    </p:animEffect>
                                  </p:childTnLst>
                                </p:cTn>
                              </p:par>
                            </p:childTnLst>
                          </p:cTn>
                        </p:par>
                        <p:par>
                          <p:cTn id="162" fill="hold">
                            <p:stCondLst>
                              <p:cond delay="47750"/>
                            </p:stCondLst>
                            <p:childTnLst>
                              <p:par>
                                <p:cTn id="163" presetID="27" presetClass="entr" presetSubtype="0" fill="hold" nodeType="afterEffect">
                                  <p:stCondLst>
                                    <p:cond delay="0"/>
                                  </p:stCondLst>
                                  <p:iterate type="lt">
                                    <p:tmPct val="50000"/>
                                  </p:iterate>
                                  <p:childTnLst>
                                    <p:set>
                                      <p:cBhvr>
                                        <p:cTn id="164" dur="1" fill="hold">
                                          <p:stCondLst>
                                            <p:cond delay="0"/>
                                          </p:stCondLst>
                                        </p:cTn>
                                        <p:tgtEl>
                                          <p:spTgt spid="111">
                                            <p:txEl>
                                              <p:pRg st="0" end="0"/>
                                            </p:txEl>
                                          </p:spTgt>
                                        </p:tgtEl>
                                        <p:attrNameLst>
                                          <p:attrName>style.visibility</p:attrName>
                                        </p:attrNameLst>
                                      </p:cBhvr>
                                      <p:to>
                                        <p:strVal val="visible"/>
                                      </p:to>
                                    </p:set>
                                    <p:anim calcmode="discrete" valueType="clr">
                                      <p:cBhvr override="childStyle">
                                        <p:cTn id="165" dur="500"/>
                                        <p:tgtEl>
                                          <p:spTgt spid="11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6" dur="500"/>
                                        <p:tgtEl>
                                          <p:spTgt spid="111">
                                            <p:txEl>
                                              <p:pRg st="0" end="0"/>
                                            </p:txEl>
                                          </p:spTgt>
                                        </p:tgtEl>
                                        <p:attrNameLst>
                                          <p:attrName>fillcolor</p:attrName>
                                        </p:attrNameLst>
                                      </p:cBhvr>
                                      <p:tavLst>
                                        <p:tav tm="0">
                                          <p:val>
                                            <p:clrVal>
                                              <a:schemeClr val="accent2"/>
                                            </p:clrVal>
                                          </p:val>
                                        </p:tav>
                                        <p:tav tm="50000">
                                          <p:val>
                                            <p:clrVal>
                                              <a:schemeClr val="hlink"/>
                                            </p:clrVal>
                                          </p:val>
                                        </p:tav>
                                      </p:tavLst>
                                    </p:anim>
                                    <p:set>
                                      <p:cBhvr>
                                        <p:cTn id="167" dur="500"/>
                                        <p:tgtEl>
                                          <p:spTgt spid="111">
                                            <p:txEl>
                                              <p:pRg st="0" end="0"/>
                                            </p:txEl>
                                          </p:spTgt>
                                        </p:tgtEl>
                                        <p:attrNameLst>
                                          <p:attrName>fill.type</p:attrName>
                                        </p:attrNameLst>
                                      </p:cBhvr>
                                      <p:to>
                                        <p:strVal val="solid"/>
                                      </p:to>
                                    </p:set>
                                  </p:childTnLst>
                                </p:cTn>
                              </p:par>
                            </p:childTnLst>
                          </p:cTn>
                        </p:par>
                        <p:par>
                          <p:cTn id="168" fill="hold">
                            <p:stCondLst>
                              <p:cond delay="50250"/>
                            </p:stCondLst>
                            <p:childTnLst>
                              <p:par>
                                <p:cTn id="169" presetID="22" presetClass="entr" presetSubtype="1" fill="hold" nodeType="afterEffect">
                                  <p:stCondLst>
                                    <p:cond delay="0"/>
                                  </p:stCondLst>
                                  <p:childTnLst>
                                    <p:set>
                                      <p:cBhvr>
                                        <p:cTn id="170" dur="1" fill="hold">
                                          <p:stCondLst>
                                            <p:cond delay="0"/>
                                          </p:stCondLst>
                                        </p:cTn>
                                        <p:tgtEl>
                                          <p:spTgt spid="113"/>
                                        </p:tgtEl>
                                        <p:attrNameLst>
                                          <p:attrName>style.visibility</p:attrName>
                                        </p:attrNameLst>
                                      </p:cBhvr>
                                      <p:to>
                                        <p:strVal val="visible"/>
                                      </p:to>
                                    </p:set>
                                    <p:animEffect transition="in" filter="wipe(up)">
                                      <p:cBhvr>
                                        <p:cTn id="171" dur="1000"/>
                                        <p:tgtEl>
                                          <p:spTgt spid="113"/>
                                        </p:tgtEl>
                                      </p:cBhvr>
                                    </p:animEffect>
                                  </p:childTnLst>
                                </p:cTn>
                              </p:par>
                            </p:childTnLst>
                          </p:cTn>
                        </p:par>
                        <p:par>
                          <p:cTn id="172" fill="hold">
                            <p:stCondLst>
                              <p:cond delay="51250"/>
                            </p:stCondLst>
                            <p:childTnLst>
                              <p:par>
                                <p:cTn id="173" presetID="22" presetClass="entr" presetSubtype="4" fill="hold" nodeType="afterEffect">
                                  <p:stCondLst>
                                    <p:cond delay="0"/>
                                  </p:stCondLst>
                                  <p:childTnLst>
                                    <p:set>
                                      <p:cBhvr>
                                        <p:cTn id="174" dur="1" fill="hold">
                                          <p:stCondLst>
                                            <p:cond delay="0"/>
                                          </p:stCondLst>
                                        </p:cTn>
                                        <p:tgtEl>
                                          <p:spTgt spid="116"/>
                                        </p:tgtEl>
                                        <p:attrNameLst>
                                          <p:attrName>style.visibility</p:attrName>
                                        </p:attrNameLst>
                                      </p:cBhvr>
                                      <p:to>
                                        <p:strVal val="visible"/>
                                      </p:to>
                                    </p:set>
                                    <p:animEffect transition="in" filter="wipe(down)">
                                      <p:cBhvr>
                                        <p:cTn id="175" dur="1000"/>
                                        <p:tgtEl>
                                          <p:spTgt spid="116"/>
                                        </p:tgtEl>
                                      </p:cBhvr>
                                    </p:animEffect>
                                  </p:childTnLst>
                                </p:cTn>
                              </p:par>
                            </p:childTnLst>
                          </p:cTn>
                        </p:par>
                        <p:par>
                          <p:cTn id="176" fill="hold">
                            <p:stCondLst>
                              <p:cond delay="52250"/>
                            </p:stCondLst>
                            <p:childTnLst>
                              <p:par>
                                <p:cTn id="177" presetID="27" presetClass="entr" presetSubtype="0" fill="hold" nodeType="afterEffect">
                                  <p:stCondLst>
                                    <p:cond delay="0"/>
                                  </p:stCondLst>
                                  <p:iterate type="lt">
                                    <p:tmPct val="50000"/>
                                  </p:iterate>
                                  <p:childTnLst>
                                    <p:set>
                                      <p:cBhvr>
                                        <p:cTn id="178" dur="1" fill="hold">
                                          <p:stCondLst>
                                            <p:cond delay="0"/>
                                          </p:stCondLst>
                                        </p:cTn>
                                        <p:tgtEl>
                                          <p:spTgt spid="114">
                                            <p:txEl>
                                              <p:pRg st="0" end="0"/>
                                            </p:txEl>
                                          </p:spTgt>
                                        </p:tgtEl>
                                        <p:attrNameLst>
                                          <p:attrName>style.visibility</p:attrName>
                                        </p:attrNameLst>
                                      </p:cBhvr>
                                      <p:to>
                                        <p:strVal val="visible"/>
                                      </p:to>
                                    </p:set>
                                    <p:anim calcmode="discrete" valueType="clr">
                                      <p:cBhvr override="childStyle">
                                        <p:cTn id="179" dur="500"/>
                                        <p:tgtEl>
                                          <p:spTgt spid="11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0" dur="500"/>
                                        <p:tgtEl>
                                          <p:spTgt spid="114">
                                            <p:txEl>
                                              <p:pRg st="0" end="0"/>
                                            </p:txEl>
                                          </p:spTgt>
                                        </p:tgtEl>
                                        <p:attrNameLst>
                                          <p:attrName>fillcolor</p:attrName>
                                        </p:attrNameLst>
                                      </p:cBhvr>
                                      <p:tavLst>
                                        <p:tav tm="0">
                                          <p:val>
                                            <p:clrVal>
                                              <a:schemeClr val="accent2"/>
                                            </p:clrVal>
                                          </p:val>
                                        </p:tav>
                                        <p:tav tm="50000">
                                          <p:val>
                                            <p:clrVal>
                                              <a:schemeClr val="hlink"/>
                                            </p:clrVal>
                                          </p:val>
                                        </p:tav>
                                      </p:tavLst>
                                    </p:anim>
                                    <p:set>
                                      <p:cBhvr>
                                        <p:cTn id="181" dur="500"/>
                                        <p:tgtEl>
                                          <p:spTgt spid="114">
                                            <p:txEl>
                                              <p:pRg st="0" end="0"/>
                                            </p:txEl>
                                          </p:spTgt>
                                        </p:tgtEl>
                                        <p:attrNameLst>
                                          <p:attrName>fill.type</p:attrName>
                                        </p:attrNameLst>
                                      </p:cBhvr>
                                      <p:to>
                                        <p:strVal val="solid"/>
                                      </p:to>
                                    </p:set>
                                  </p:childTnLst>
                                </p:cTn>
                              </p:par>
                            </p:childTnLst>
                          </p:cTn>
                        </p:par>
                        <p:par>
                          <p:cTn id="182" fill="hold">
                            <p:stCondLst>
                              <p:cond delay="54250"/>
                            </p:stCondLst>
                            <p:childTnLst>
                              <p:par>
                                <p:cTn id="183" presetID="27" presetClass="entr" presetSubtype="0" fill="hold" nodeType="afterEffect">
                                  <p:stCondLst>
                                    <p:cond delay="0"/>
                                  </p:stCondLst>
                                  <p:iterate type="lt">
                                    <p:tmPct val="50000"/>
                                  </p:iterate>
                                  <p:childTnLst>
                                    <p:set>
                                      <p:cBhvr>
                                        <p:cTn id="184" dur="1" fill="hold">
                                          <p:stCondLst>
                                            <p:cond delay="0"/>
                                          </p:stCondLst>
                                        </p:cTn>
                                        <p:tgtEl>
                                          <p:spTgt spid="119">
                                            <p:txEl>
                                              <p:pRg st="0" end="0"/>
                                            </p:txEl>
                                          </p:spTgt>
                                        </p:tgtEl>
                                        <p:attrNameLst>
                                          <p:attrName>style.visibility</p:attrName>
                                        </p:attrNameLst>
                                      </p:cBhvr>
                                      <p:to>
                                        <p:strVal val="visible"/>
                                      </p:to>
                                    </p:set>
                                    <p:anim calcmode="discrete" valueType="clr">
                                      <p:cBhvr override="childStyle">
                                        <p:cTn id="185" dur="500"/>
                                        <p:tgtEl>
                                          <p:spTgt spid="11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6" dur="500"/>
                                        <p:tgtEl>
                                          <p:spTgt spid="119">
                                            <p:txEl>
                                              <p:pRg st="0" end="0"/>
                                            </p:txEl>
                                          </p:spTgt>
                                        </p:tgtEl>
                                        <p:attrNameLst>
                                          <p:attrName>fillcolor</p:attrName>
                                        </p:attrNameLst>
                                      </p:cBhvr>
                                      <p:tavLst>
                                        <p:tav tm="0">
                                          <p:val>
                                            <p:clrVal>
                                              <a:schemeClr val="accent2"/>
                                            </p:clrVal>
                                          </p:val>
                                        </p:tav>
                                        <p:tav tm="50000">
                                          <p:val>
                                            <p:clrVal>
                                              <a:schemeClr val="hlink"/>
                                            </p:clrVal>
                                          </p:val>
                                        </p:tav>
                                      </p:tavLst>
                                    </p:anim>
                                    <p:set>
                                      <p:cBhvr>
                                        <p:cTn id="187" dur="500"/>
                                        <p:tgtEl>
                                          <p:spTgt spid="119">
                                            <p:txEl>
                                              <p:pRg st="0" end="0"/>
                                            </p:txEl>
                                          </p:spTgt>
                                        </p:tgtEl>
                                        <p:attrNameLst>
                                          <p:attrName>fill.type</p:attrName>
                                        </p:attrNameLst>
                                      </p:cBhvr>
                                      <p:to>
                                        <p:strVal val="solid"/>
                                      </p:to>
                                    </p:set>
                                  </p:childTnLst>
                                </p:cTn>
                              </p:par>
                            </p:childTnLst>
                          </p:cTn>
                        </p:par>
                        <p:par>
                          <p:cTn id="188" fill="hold">
                            <p:stCondLst>
                              <p:cond delay="56500"/>
                            </p:stCondLst>
                            <p:childTnLst>
                              <p:par>
                                <p:cTn id="189" presetID="22" presetClass="entr" presetSubtype="1" fill="hold" nodeType="afterEffect">
                                  <p:stCondLst>
                                    <p:cond delay="0"/>
                                  </p:stCondLst>
                                  <p:childTnLst>
                                    <p:set>
                                      <p:cBhvr>
                                        <p:cTn id="190" dur="1" fill="hold">
                                          <p:stCondLst>
                                            <p:cond delay="0"/>
                                          </p:stCondLst>
                                        </p:cTn>
                                        <p:tgtEl>
                                          <p:spTgt spid="118"/>
                                        </p:tgtEl>
                                        <p:attrNameLst>
                                          <p:attrName>style.visibility</p:attrName>
                                        </p:attrNameLst>
                                      </p:cBhvr>
                                      <p:to>
                                        <p:strVal val="visible"/>
                                      </p:to>
                                    </p:set>
                                    <p:animEffect transition="in" filter="wipe(up)">
                                      <p:cBhvr>
                                        <p:cTn id="191" dur="2000"/>
                                        <p:tgtEl>
                                          <p:spTgt spid="118"/>
                                        </p:tgtEl>
                                      </p:cBhvr>
                                    </p:animEffect>
                                  </p:childTnLst>
                                </p:cTn>
                              </p:par>
                            </p:childTnLst>
                          </p:cTn>
                        </p:par>
                        <p:par>
                          <p:cTn id="192" fill="hold">
                            <p:stCondLst>
                              <p:cond delay="58500"/>
                            </p:stCondLst>
                            <p:childTnLst>
                              <p:par>
                                <p:cTn id="193" presetID="22" presetClass="entr" presetSubtype="8" fill="hold" nodeType="afterEffect">
                                  <p:stCondLst>
                                    <p:cond delay="0"/>
                                  </p:stCondLst>
                                  <p:childTnLst>
                                    <p:set>
                                      <p:cBhvr>
                                        <p:cTn id="194" dur="1" fill="hold">
                                          <p:stCondLst>
                                            <p:cond delay="0"/>
                                          </p:stCondLst>
                                        </p:cTn>
                                        <p:tgtEl>
                                          <p:spTgt spid="121"/>
                                        </p:tgtEl>
                                        <p:attrNameLst>
                                          <p:attrName>style.visibility</p:attrName>
                                        </p:attrNameLst>
                                      </p:cBhvr>
                                      <p:to>
                                        <p:strVal val="visible"/>
                                      </p:to>
                                    </p:set>
                                    <p:animEffect transition="in" filter="wipe(left)">
                                      <p:cBhvr>
                                        <p:cTn id="195" dur="1000"/>
                                        <p:tgtEl>
                                          <p:spTgt spid="121"/>
                                        </p:tgtEl>
                                      </p:cBhvr>
                                    </p:animEffect>
                                  </p:childTnLst>
                                </p:cTn>
                              </p:par>
                            </p:childTnLst>
                          </p:cTn>
                        </p:par>
                        <p:par>
                          <p:cTn id="196" fill="hold">
                            <p:stCondLst>
                              <p:cond delay="59500"/>
                            </p:stCondLst>
                            <p:childTnLst>
                              <p:par>
                                <p:cTn id="197" presetID="22" presetClass="entr" presetSubtype="8" fill="hold" nodeType="afterEffect">
                                  <p:stCondLst>
                                    <p:cond delay="0"/>
                                  </p:stCondLst>
                                  <p:childTnLst>
                                    <p:set>
                                      <p:cBhvr>
                                        <p:cTn id="198" dur="1" fill="hold">
                                          <p:stCondLst>
                                            <p:cond delay="0"/>
                                          </p:stCondLst>
                                        </p:cTn>
                                        <p:tgtEl>
                                          <p:spTgt spid="123">
                                            <p:txEl>
                                              <p:pRg st="0" end="0"/>
                                            </p:txEl>
                                          </p:spTgt>
                                        </p:tgtEl>
                                        <p:attrNameLst>
                                          <p:attrName>style.visibility</p:attrName>
                                        </p:attrNameLst>
                                      </p:cBhvr>
                                      <p:to>
                                        <p:strVal val="visible"/>
                                      </p:to>
                                    </p:set>
                                    <p:animEffect transition="in" filter="wipe(left)">
                                      <p:cBhvr>
                                        <p:cTn id="199" dur="5000"/>
                                        <p:tgtEl>
                                          <p:spTgt spid="123">
                                            <p:txEl>
                                              <p:pRg st="0" end="0"/>
                                            </p:txEl>
                                          </p:spTgt>
                                        </p:tgtEl>
                                      </p:cBhvr>
                                    </p:animEffect>
                                  </p:childTnLst>
                                </p:cTn>
                              </p:par>
                            </p:childTnLst>
                          </p:cTn>
                        </p:par>
                        <p:par>
                          <p:cTn id="200" fill="hold">
                            <p:stCondLst>
                              <p:cond delay="64500"/>
                            </p:stCondLst>
                            <p:childTnLst>
                              <p:par>
                                <p:cTn id="201" presetID="22" presetClass="entr" presetSubtype="2" fill="hold" nodeType="afterEffect">
                                  <p:stCondLst>
                                    <p:cond delay="0"/>
                                  </p:stCondLst>
                                  <p:childTnLst>
                                    <p:set>
                                      <p:cBhvr>
                                        <p:cTn id="202" dur="1" fill="hold">
                                          <p:stCondLst>
                                            <p:cond delay="0"/>
                                          </p:stCondLst>
                                        </p:cTn>
                                        <p:tgtEl>
                                          <p:spTgt spid="125"/>
                                        </p:tgtEl>
                                        <p:attrNameLst>
                                          <p:attrName>style.visibility</p:attrName>
                                        </p:attrNameLst>
                                      </p:cBhvr>
                                      <p:to>
                                        <p:strVal val="visible"/>
                                      </p:to>
                                    </p:set>
                                    <p:animEffect transition="in" filter="wipe(right)">
                                      <p:cBhvr>
                                        <p:cTn id="203" dur="1000"/>
                                        <p:tgtEl>
                                          <p:spTgt spid="125"/>
                                        </p:tgtEl>
                                      </p:cBhvr>
                                    </p:animEffect>
                                  </p:childTnLst>
                                </p:cTn>
                              </p:par>
                            </p:childTnLst>
                          </p:cTn>
                        </p:par>
                        <p:par>
                          <p:cTn id="204" fill="hold">
                            <p:stCondLst>
                              <p:cond delay="65500"/>
                            </p:stCondLst>
                            <p:childTnLst>
                              <p:par>
                                <p:cTn id="205" presetID="4" presetClass="entr" presetSubtype="32" fill="hold" nodeType="afterEffect">
                                  <p:stCondLst>
                                    <p:cond delay="0"/>
                                  </p:stCondLst>
                                  <p:childTnLst>
                                    <p:set>
                                      <p:cBhvr>
                                        <p:cTn id="206" dur="1" fill="hold">
                                          <p:stCondLst>
                                            <p:cond delay="0"/>
                                          </p:stCondLst>
                                        </p:cTn>
                                        <p:tgtEl>
                                          <p:spTgt spid="52"/>
                                        </p:tgtEl>
                                        <p:attrNameLst>
                                          <p:attrName>style.visibility</p:attrName>
                                        </p:attrNameLst>
                                      </p:cBhvr>
                                      <p:to>
                                        <p:strVal val="visible"/>
                                      </p:to>
                                    </p:set>
                                    <p:animEffect transition="in" filter="box(out)">
                                      <p:cBhvr>
                                        <p:cTn id="207" dur="2000"/>
                                        <p:tgtEl>
                                          <p:spTgt spid="52"/>
                                        </p:tgtEl>
                                      </p:cBhvr>
                                    </p:animEffect>
                                  </p:childTnLst>
                                </p:cTn>
                              </p:par>
                            </p:childTnLst>
                          </p:cTn>
                        </p:par>
                        <p:par>
                          <p:cTn id="208" fill="hold">
                            <p:stCondLst>
                              <p:cond delay="67500"/>
                            </p:stCondLst>
                            <p:childTnLst>
                              <p:par>
                                <p:cTn id="209" presetID="27" presetClass="entr" presetSubtype="0" fill="hold" grpId="0" nodeType="afterEffect">
                                  <p:stCondLst>
                                    <p:cond delay="0"/>
                                  </p:stCondLst>
                                  <p:iterate type="lt">
                                    <p:tmPct val="50000"/>
                                  </p:iterate>
                                  <p:childTnLst>
                                    <p:set>
                                      <p:cBhvr>
                                        <p:cTn id="210" dur="1" fill="hold">
                                          <p:stCondLst>
                                            <p:cond delay="0"/>
                                          </p:stCondLst>
                                        </p:cTn>
                                        <p:tgtEl>
                                          <p:spTgt spid="54"/>
                                        </p:tgtEl>
                                        <p:attrNameLst>
                                          <p:attrName>style.visibility</p:attrName>
                                        </p:attrNameLst>
                                      </p:cBhvr>
                                      <p:to>
                                        <p:strVal val="visible"/>
                                      </p:to>
                                    </p:set>
                                    <p:anim calcmode="discrete" valueType="clr">
                                      <p:cBhvr override="childStyle">
                                        <p:cTn id="211" dur="500"/>
                                        <p:tgtEl>
                                          <p:spTgt spid="54"/>
                                        </p:tgtEl>
                                        <p:attrNameLst>
                                          <p:attrName>style.color</p:attrName>
                                        </p:attrNameLst>
                                      </p:cBhvr>
                                      <p:tavLst>
                                        <p:tav tm="0">
                                          <p:val>
                                            <p:clrVal>
                                              <a:schemeClr val="accent2"/>
                                            </p:clrVal>
                                          </p:val>
                                        </p:tav>
                                        <p:tav tm="50000">
                                          <p:val>
                                            <p:clrVal>
                                              <a:schemeClr val="hlink"/>
                                            </p:clrVal>
                                          </p:val>
                                        </p:tav>
                                      </p:tavLst>
                                    </p:anim>
                                    <p:anim calcmode="discrete" valueType="clr">
                                      <p:cBhvr>
                                        <p:cTn id="212" dur="500"/>
                                        <p:tgtEl>
                                          <p:spTgt spid="54"/>
                                        </p:tgtEl>
                                        <p:attrNameLst>
                                          <p:attrName>fillcolor</p:attrName>
                                        </p:attrNameLst>
                                      </p:cBhvr>
                                      <p:tavLst>
                                        <p:tav tm="0">
                                          <p:val>
                                            <p:clrVal>
                                              <a:schemeClr val="accent2"/>
                                            </p:clrVal>
                                          </p:val>
                                        </p:tav>
                                        <p:tav tm="50000">
                                          <p:val>
                                            <p:clrVal>
                                              <a:schemeClr val="hlink"/>
                                            </p:clrVal>
                                          </p:val>
                                        </p:tav>
                                      </p:tavLst>
                                    </p:anim>
                                    <p:set>
                                      <p:cBhvr>
                                        <p:cTn id="213" dur="500"/>
                                        <p:tgtEl>
                                          <p:spTgt spid="54"/>
                                        </p:tgtEl>
                                        <p:attrNameLst>
                                          <p:attrName>fill.type</p:attrName>
                                        </p:attrNameLst>
                                      </p:cBhvr>
                                      <p:to>
                                        <p:strVal val="solid"/>
                                      </p:to>
                                    </p:set>
                                  </p:childTnLst>
                                </p:cTn>
                              </p:par>
                            </p:childTnLst>
                          </p:cTn>
                        </p:par>
                        <p:par>
                          <p:cTn id="214" fill="hold">
                            <p:stCondLst>
                              <p:cond delay="73250"/>
                            </p:stCondLst>
                            <p:childTnLst>
                              <p:par>
                                <p:cTn id="215" presetID="22" presetClass="entr" presetSubtype="2" fill="hold" nodeType="afterEffect">
                                  <p:stCondLst>
                                    <p:cond delay="0"/>
                                  </p:stCondLst>
                                  <p:childTnLst>
                                    <p:set>
                                      <p:cBhvr>
                                        <p:cTn id="216" dur="1" fill="hold">
                                          <p:stCondLst>
                                            <p:cond delay="0"/>
                                          </p:stCondLst>
                                        </p:cTn>
                                        <p:tgtEl>
                                          <p:spTgt spid="58"/>
                                        </p:tgtEl>
                                        <p:attrNameLst>
                                          <p:attrName>style.visibility</p:attrName>
                                        </p:attrNameLst>
                                      </p:cBhvr>
                                      <p:to>
                                        <p:strVal val="visible"/>
                                      </p:to>
                                    </p:set>
                                    <p:animEffect transition="in" filter="wipe(right)">
                                      <p:cBhvr>
                                        <p:cTn id="217" dur="1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54"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 y="457200"/>
          <a:ext cx="9144001" cy="2286000"/>
        </p:xfrm>
        <a:graphic>
          <a:graphicData uri="http://schemas.openxmlformats.org/drawingml/2006/table">
            <a:tbl>
              <a:tblPr/>
              <a:tblGrid>
                <a:gridCol w="4743879"/>
                <a:gridCol w="1546918"/>
                <a:gridCol w="1375038"/>
                <a:gridCol w="1478166"/>
              </a:tblGrid>
              <a:tr h="571500">
                <a:tc>
                  <a:txBody>
                    <a:bodyPr/>
                    <a:lstStyle/>
                    <a:p>
                      <a:pPr marL="0" marR="0">
                        <a:spcBef>
                          <a:spcPts val="0"/>
                        </a:spcBef>
                        <a:spcAft>
                          <a:spcPts val="0"/>
                        </a:spcAft>
                      </a:pPr>
                      <a:r>
                        <a:rPr lang="en-US" sz="2800" dirty="0">
                          <a:latin typeface="Times New Roman"/>
                          <a:ea typeface="Times New Roman"/>
                          <a:cs typeface="Times New Roman"/>
                        </a:rPr>
                        <a:t>Titration number</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Times New Roman"/>
                          <a:cs typeface="Times New Roman"/>
                        </a:rPr>
                        <a:t>      1</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Times New Roman"/>
                          <a:cs typeface="Times New Roman"/>
                        </a:rPr>
                        <a:t>       2</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Times New Roman"/>
                          <a:cs typeface="Times New Roman"/>
                        </a:rPr>
                        <a:t>      3</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00">
                <a:tc>
                  <a:txBody>
                    <a:bodyPr/>
                    <a:lstStyle/>
                    <a:p>
                      <a:pPr marL="0" marR="0">
                        <a:spcBef>
                          <a:spcPts val="0"/>
                        </a:spcBef>
                        <a:spcAft>
                          <a:spcPts val="0"/>
                        </a:spcAft>
                      </a:pPr>
                      <a:r>
                        <a:rPr lang="en-US" sz="2800" dirty="0">
                          <a:latin typeface="Times New Roman"/>
                          <a:ea typeface="Times New Roman"/>
                          <a:cs typeface="Times New Roman"/>
                        </a:rPr>
                        <a:t>Final burette reading (cm3)</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Times New Roman"/>
                          <a:cs typeface="Times New Roman"/>
                        </a:rPr>
                        <a:t>    20.0</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Times New Roman"/>
                          <a:cs typeface="Times New Roman"/>
                        </a:rPr>
                        <a:t>     20.0</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Times New Roman"/>
                          <a:cs typeface="Times New Roman"/>
                        </a:rPr>
                        <a:t>    20.0</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00">
                <a:tc>
                  <a:txBody>
                    <a:bodyPr/>
                    <a:lstStyle/>
                    <a:p>
                      <a:pPr marL="0" marR="0">
                        <a:spcBef>
                          <a:spcPts val="0"/>
                        </a:spcBef>
                        <a:spcAft>
                          <a:spcPts val="0"/>
                        </a:spcAft>
                      </a:pPr>
                      <a:r>
                        <a:rPr lang="en-US" sz="2800" dirty="0">
                          <a:latin typeface="Times New Roman"/>
                          <a:ea typeface="Times New Roman"/>
                          <a:cs typeface="Times New Roman"/>
                        </a:rPr>
                        <a:t>Initial burette reading (cm3)</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Times New Roman"/>
                          <a:cs typeface="Times New Roman"/>
                        </a:rPr>
                        <a:t>      0.0</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Times New Roman"/>
                          <a:cs typeface="Times New Roman"/>
                        </a:rPr>
                        <a:t>      0.0</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Times New Roman"/>
                          <a:cs typeface="Times New Roman"/>
                        </a:rPr>
                        <a:t>     0.0</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00">
                <a:tc>
                  <a:txBody>
                    <a:bodyPr/>
                    <a:lstStyle/>
                    <a:p>
                      <a:pPr marL="0" marR="0">
                        <a:spcBef>
                          <a:spcPts val="0"/>
                        </a:spcBef>
                        <a:spcAft>
                          <a:spcPts val="0"/>
                        </a:spcAft>
                      </a:pPr>
                      <a:r>
                        <a:rPr lang="en-US" sz="2800" dirty="0">
                          <a:latin typeface="Times New Roman"/>
                          <a:ea typeface="Times New Roman"/>
                          <a:cs typeface="Times New Roman"/>
                        </a:rPr>
                        <a:t>Volume of solution used(cm3)</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latin typeface="Times New Roman"/>
                          <a:ea typeface="Times New Roman"/>
                          <a:cs typeface="Times New Roman"/>
                        </a:rPr>
                        <a:t>     20.0</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latin typeface="Times New Roman"/>
                          <a:ea typeface="Times New Roman"/>
                          <a:cs typeface="Times New Roman"/>
                        </a:rPr>
                        <a:t>     20.0</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latin typeface="Times New Roman"/>
                          <a:ea typeface="Times New Roman"/>
                          <a:cs typeface="Times New Roman"/>
                        </a:rPr>
                        <a:t>    20.0</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3360215"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Sample titration  table</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p:txBody>
      </p:sp>
      <p:sp>
        <p:nvSpPr>
          <p:cNvPr id="1026" name="Rectangle 2"/>
          <p:cNvSpPr>
            <a:spLocks noChangeArrowheads="1"/>
          </p:cNvSpPr>
          <p:nvPr/>
        </p:nvSpPr>
        <p:spPr bwMode="auto">
          <a:xfrm>
            <a:off x="0" y="2819400"/>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As </a:t>
            </a: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evidence</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a titration</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actually</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done examining body requires the candidate to record their burette readings before and after the titration.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 KCSE candidates burette readings </a:t>
            </a: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must</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be recorded in a titration table in the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format</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provided</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by the Kenya National Examination Council.</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 </a:t>
            </a: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evidence</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of all titration</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actually</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done, candidates should record their burette readings before and after the titration to complete the titration table</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the format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provided</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ransition spd="slow" advClick="0" advTm="10000">
    <p:wipe dir="d"/>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ChangeArrowheads="1"/>
          </p:cNvSpPr>
          <p:nvPr/>
        </p:nvSpPr>
        <p:spPr bwMode="auto">
          <a:xfrm>
            <a:off x="0" y="0"/>
            <a:ext cx="9144000" cy="68311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Calculate the average volume of solution used</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24.0 + 24.0 + 24.0</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24.0 cm3</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As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evidence</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understanding the degree of accuracy of burettes , all readings must be recorded to </a:t>
            </a: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decimal point.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As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evidence</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accuracy in carrying the out the titration , candidates value should be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within 0.2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the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school</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value</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school value is the</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teachers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readings presented to the examining body/council based on the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concentrations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the solutions  s/he presented to her/his candidates.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Bonus mark is awarded for averaged reading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within 0.1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school value as Final answer.</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lang="en-US" sz="2800" dirty="0" smtClean="0">
                <a:solidFill>
                  <a:srgbClr val="FF0000"/>
                </a:solidFill>
                <a:latin typeface="Times New Roman" pitchFamily="18" charset="0"/>
                <a:cs typeface="Times New Roman" pitchFamily="18" charset="0"/>
              </a:rPr>
              <a:t>Calculations involved after the titration require candidates </a:t>
            </a:r>
            <a:r>
              <a:rPr lang="en-US" sz="2800" b="1" dirty="0" smtClean="0">
                <a:latin typeface="Times New Roman" pitchFamily="18" charset="0"/>
                <a:cs typeface="Times New Roman" pitchFamily="18" charset="0"/>
              </a:rPr>
              <a:t>thorough </a:t>
            </a:r>
            <a:r>
              <a:rPr lang="en-US" sz="2800" b="1" u="sng" dirty="0" smtClean="0">
                <a:latin typeface="Times New Roman" pitchFamily="18" charset="0"/>
                <a:cs typeface="Times New Roman" pitchFamily="18" charset="0"/>
              </a:rPr>
              <a:t>practice</a:t>
            </a:r>
            <a:r>
              <a:rPr lang="en-US" sz="2800" b="1" dirty="0" smtClean="0">
                <a:latin typeface="Times New Roman" pitchFamily="18" charset="0"/>
                <a:cs typeface="Times New Roman" pitchFamily="18" charset="0"/>
              </a:rPr>
              <a:t> mastery</a:t>
            </a:r>
            <a:r>
              <a:rPr lang="en-US" sz="2800" dirty="0" smtClean="0">
                <a:solidFill>
                  <a:srgbClr val="FF0000"/>
                </a:solidFill>
                <a:latin typeface="Times New Roman" pitchFamily="18" charset="0"/>
                <a:cs typeface="Times New Roman" pitchFamily="18" charset="0"/>
              </a:rPr>
              <a:t> on the:</a:t>
            </a:r>
            <a:endParaRPr kumimoji="0" lang="en-US"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transition spd="slow" advClick="0" advTm="10000">
    <p:wipe dir="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0" y="0"/>
            <a:ext cx="9144000" cy="69095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)relationship </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among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mole, molar mass, mole ratios, concentration,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molarity</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(ii) mathematical application of 1</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st</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principles.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Very useful information which candidates forget appears usually in the beginning of the paper as: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8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You are provided with</a:t>
            </a:r>
            <a:r>
              <a:rPr kumimoji="0" lang="en-US" sz="2800" b="1" i="0" u="none" strike="noStrike" cap="none" normalizeH="0" baseline="0" dirty="0" smtClean="0">
                <a:ln>
                  <a:noFill/>
                </a:ln>
                <a:solidFill>
                  <a:srgbClr val="C00000"/>
                </a:solidFill>
                <a:effectLst/>
                <a:latin typeface="Calibri"/>
                <a:ea typeface="Times New Roman" pitchFamily="18" charset="0"/>
                <a:cs typeface="Times New Roman" pitchFamily="18" charset="0"/>
              </a:rPr>
              <a:t>…</a:t>
            </a:r>
            <a:r>
              <a:rPr kumimoji="0" lang="en-US" sz="28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All calculation must be to the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a:t>
            </a:r>
            <a:r>
              <a:rPr kumimoji="0" lang="en-US" sz="28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th</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decimal point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unless they divide fully to a lesser decimal point.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eaLnBrk="0" fontAlgn="base" hangingPunct="0">
              <a:spcBef>
                <a:spcPct val="0"/>
              </a:spcBef>
              <a:spcAft>
                <a:spcPct val="0"/>
              </a:spcAft>
            </a:pPr>
            <a:r>
              <a:rPr lang="en-US" sz="2800" dirty="0" smtClean="0">
                <a:latin typeface="Times New Roman" pitchFamily="18" charset="0"/>
                <a:cs typeface="Times New Roman" pitchFamily="18" charset="0"/>
              </a:rPr>
              <a:t>Candidates are</a:t>
            </a:r>
            <a:r>
              <a:rPr lang="en-US" sz="2800" dirty="0" smtClean="0">
                <a:latin typeface="Times New Roman" pitchFamily="18" charset="0"/>
                <a:ea typeface="Calibri" pitchFamily="34" charset="0"/>
                <a:cs typeface="Times New Roman" pitchFamily="18" charset="0"/>
              </a:rPr>
              <a:t> expected to use a non program</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mable scientific</a:t>
            </a:r>
            <a:r>
              <a:rPr kumimoji="0" lang="en-US" sz="2800" b="0" i="0" u="none" strike="noStrike" cap="none" normalizeH="0" dirty="0" smtClean="0">
                <a:ln>
                  <a:noFill/>
                </a:ln>
                <a:solidFill>
                  <a:schemeClr val="tx1"/>
                </a:solidFill>
                <a:effectLst/>
                <a:latin typeface="Times New Roman" pitchFamily="18" charset="0"/>
                <a:cs typeface="Times New Roman" pitchFamily="18" charset="0"/>
              </a:rPr>
              <a:t> calculators</a:t>
            </a:r>
          </a:p>
          <a:p>
            <a:pPr lvl="0" eaLnBrk="0" fontAlgn="base" hangingPunct="0">
              <a:spcBef>
                <a:spcPct val="0"/>
              </a:spcBef>
              <a:spcAft>
                <a:spcPct val="0"/>
              </a:spcAft>
            </a:pPr>
            <a:endParaRPr kumimoji="0" lang="en-US" sz="800" b="0" i="0" u="none" strike="noStrike" cap="none" normalizeH="0" dirty="0" smtClean="0">
              <a:ln>
                <a:noFill/>
              </a:ln>
              <a:solidFill>
                <a:schemeClr val="tx1"/>
              </a:solidFill>
              <a:effectLst/>
              <a:latin typeface="Times New Roman" pitchFamily="18" charset="0"/>
              <a:cs typeface="Times New Roman" pitchFamily="18" charset="0"/>
            </a:endParaRPr>
          </a:p>
          <a:p>
            <a:pPr lvl="0" indent="457200" fontAlgn="base">
              <a:spcBef>
                <a:spcPct val="0"/>
              </a:spcBef>
              <a:spcAft>
                <a:spcPct val="0"/>
              </a:spcAft>
            </a:pPr>
            <a:r>
              <a:rPr lang="en-US" sz="2800" dirty="0" smtClean="0">
                <a:latin typeface="Times New Roman" pitchFamily="18" charset="0"/>
                <a:ea typeface="Times New Roman" pitchFamily="18" charset="0"/>
                <a:cs typeface="Times New Roman" pitchFamily="18" charset="0"/>
              </a:rPr>
              <a:t>Sample Titration Practice 1</a:t>
            </a:r>
            <a:r>
              <a:rPr lang="en-US" sz="2800" b="1" dirty="0" smtClean="0">
                <a:latin typeface="Times New Roman" pitchFamily="18" charset="0"/>
                <a:ea typeface="Times New Roman" pitchFamily="18" charset="0"/>
                <a:cs typeface="Times New Roman" pitchFamily="18" charset="0"/>
              </a:rPr>
              <a:t>(</a:t>
            </a:r>
            <a:r>
              <a:rPr lang="en-US" sz="2800" b="1" dirty="0" smtClean="0">
                <a:solidFill>
                  <a:srgbClr val="FF0000"/>
                </a:solidFill>
                <a:latin typeface="Times New Roman" pitchFamily="18" charset="0"/>
                <a:ea typeface="Times New Roman" pitchFamily="18" charset="0"/>
                <a:cs typeface="Times New Roman" pitchFamily="18" charset="0"/>
              </a:rPr>
              <a:t>Simple Titration</a:t>
            </a:r>
            <a:r>
              <a:rPr lang="en-US" sz="2800" b="1" dirty="0" smtClean="0">
                <a:latin typeface="Times New Roman" pitchFamily="18" charset="0"/>
                <a:ea typeface="Times New Roman" pitchFamily="18" charset="0"/>
                <a:cs typeface="Times New Roman" pitchFamily="18" charset="0"/>
              </a:rPr>
              <a:t>)</a:t>
            </a:r>
            <a:endParaRPr lang="en-US" sz="2800" dirty="0" smtClean="0">
              <a:latin typeface="Arial" pitchFamily="34" charset="0"/>
              <a:cs typeface="Arial" pitchFamily="34" charset="0"/>
            </a:endParaRPr>
          </a:p>
          <a:p>
            <a:pPr lvl="0" indent="457200" eaLnBrk="0" fontAlgn="base" hangingPunct="0">
              <a:spcBef>
                <a:spcPct val="0"/>
              </a:spcBef>
              <a:spcAft>
                <a:spcPct val="0"/>
              </a:spcAft>
            </a:pPr>
            <a:r>
              <a:rPr lang="en-US" sz="2800" b="1" dirty="0" smtClean="0">
                <a:latin typeface="Times New Roman" pitchFamily="18" charset="0"/>
                <a:ea typeface="Times New Roman" pitchFamily="18" charset="0"/>
                <a:cs typeface="Times New Roman" pitchFamily="18" charset="0"/>
              </a:rPr>
              <a:t>You are provided with:</a:t>
            </a:r>
            <a:endParaRPr lang="en-US" sz="2800" dirty="0" smtClean="0">
              <a:latin typeface="Arial" pitchFamily="34" charset="0"/>
              <a:cs typeface="Arial" pitchFamily="34" charset="0"/>
            </a:endParaRPr>
          </a:p>
          <a:p>
            <a:pPr lvl="0" indent="45720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0.1M sodium hydroxide solution A</a:t>
            </a:r>
            <a:endParaRPr lang="en-US" sz="2800" dirty="0" smtClean="0">
              <a:latin typeface="Arial" pitchFamily="34" charset="0"/>
              <a:cs typeface="Arial" pitchFamily="34" charset="0"/>
            </a:endParaRPr>
          </a:p>
          <a:p>
            <a:pPr lvl="0" indent="45720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Hydrochloric acid solution B</a:t>
            </a:r>
            <a:endParaRPr lang="en-US" sz="2800" dirty="0" smtClean="0">
              <a:latin typeface="Arial" pitchFamily="34" charset="0"/>
              <a:cs typeface="Arial" pitchFamily="34" charset="0"/>
            </a:endParaRPr>
          </a:p>
        </p:txBody>
      </p:sp>
    </p:spTree>
  </p:cSld>
  <p:clrMapOvr>
    <a:masterClrMapping/>
  </p:clrMapOvr>
  <p:transition spd="slow" advClick="0" advTm="10000">
    <p:wipe dir="d"/>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0" y="0"/>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You are required to determine the concentration of solution B in moles per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litre</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Procedure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Fill the burette with solution B.</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Pipette 25.0cm3 of solution A into a conical flask.</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Titrate solution A with solution B using phenolphthalein indicator to complete the titration table 1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Sample results</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nvGraphicFramePr>
        <p:xfrm>
          <a:off x="228600" y="3832860"/>
          <a:ext cx="8610600" cy="3025140"/>
        </p:xfrm>
        <a:graphic>
          <a:graphicData uri="http://schemas.openxmlformats.org/drawingml/2006/table">
            <a:tbl>
              <a:tblPr/>
              <a:tblGrid>
                <a:gridCol w="4467153"/>
                <a:gridCol w="1456681"/>
                <a:gridCol w="1294827"/>
                <a:gridCol w="1391939"/>
              </a:tblGrid>
              <a:tr h="723900">
                <a:tc>
                  <a:txBody>
                    <a:bodyPr/>
                    <a:lstStyle/>
                    <a:p>
                      <a:pPr marL="0" marR="0">
                        <a:spcBef>
                          <a:spcPts val="0"/>
                        </a:spcBef>
                        <a:spcAft>
                          <a:spcPts val="0"/>
                        </a:spcAft>
                      </a:pPr>
                      <a:r>
                        <a:rPr lang="en-US" sz="2800" dirty="0">
                          <a:latin typeface="Times New Roman"/>
                          <a:ea typeface="Times New Roman"/>
                          <a:cs typeface="Times New Roman"/>
                        </a:rPr>
                        <a:t>Titration number</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Times New Roman"/>
                          <a:cs typeface="Times New Roman"/>
                        </a:rPr>
                        <a:t>      1</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Times New Roman"/>
                          <a:cs typeface="Times New Roman"/>
                        </a:rPr>
                        <a:t>       2</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Times New Roman"/>
                          <a:cs typeface="Times New Roman"/>
                        </a:rPr>
                        <a:t>      3</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3900">
                <a:tc>
                  <a:txBody>
                    <a:bodyPr/>
                    <a:lstStyle/>
                    <a:p>
                      <a:pPr marL="0" marR="0">
                        <a:spcBef>
                          <a:spcPts val="0"/>
                        </a:spcBef>
                        <a:spcAft>
                          <a:spcPts val="0"/>
                        </a:spcAft>
                      </a:pPr>
                      <a:r>
                        <a:rPr lang="en-US" sz="2800" dirty="0">
                          <a:latin typeface="Times New Roman"/>
                          <a:ea typeface="Times New Roman"/>
                          <a:cs typeface="Times New Roman"/>
                        </a:rPr>
                        <a:t>Final burette reading (cm3)</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Times New Roman"/>
                          <a:cs typeface="Times New Roman"/>
                        </a:rPr>
                        <a:t>    20.0</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Times New Roman"/>
                          <a:cs typeface="Times New Roman"/>
                        </a:rPr>
                        <a:t>     20.0</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Times New Roman"/>
                          <a:cs typeface="Times New Roman"/>
                        </a:rPr>
                        <a:t>    20.0</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3900">
                <a:tc>
                  <a:txBody>
                    <a:bodyPr/>
                    <a:lstStyle/>
                    <a:p>
                      <a:pPr marL="0" marR="0">
                        <a:spcBef>
                          <a:spcPts val="0"/>
                        </a:spcBef>
                        <a:spcAft>
                          <a:spcPts val="0"/>
                        </a:spcAft>
                      </a:pPr>
                      <a:r>
                        <a:rPr lang="en-US" sz="2800" dirty="0">
                          <a:latin typeface="Times New Roman"/>
                          <a:ea typeface="Times New Roman"/>
                          <a:cs typeface="Times New Roman"/>
                        </a:rPr>
                        <a:t>Initial burette reading (cm3)</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Times New Roman"/>
                          <a:cs typeface="Times New Roman"/>
                        </a:rPr>
                        <a:t>      0.0</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Times New Roman"/>
                          <a:cs typeface="Times New Roman"/>
                        </a:rPr>
                        <a:t>      0.0</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a:latin typeface="Times New Roman"/>
                          <a:ea typeface="Times New Roman"/>
                          <a:cs typeface="Times New Roman"/>
                        </a:rPr>
                        <a:t>     0.0</a:t>
                      </a:r>
                      <a:endParaRPr lang="en-US" sz="2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3900">
                <a:tc>
                  <a:txBody>
                    <a:bodyPr/>
                    <a:lstStyle/>
                    <a:p>
                      <a:pPr marL="0" marR="0">
                        <a:spcBef>
                          <a:spcPts val="0"/>
                        </a:spcBef>
                        <a:spcAft>
                          <a:spcPts val="0"/>
                        </a:spcAft>
                      </a:pPr>
                      <a:r>
                        <a:rPr lang="en-US" sz="2800" dirty="0">
                          <a:latin typeface="Times New Roman"/>
                          <a:ea typeface="Times New Roman"/>
                          <a:cs typeface="Times New Roman"/>
                        </a:rPr>
                        <a:t>Volume of solution B used(cm3)</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latin typeface="Times New Roman"/>
                          <a:ea typeface="Times New Roman"/>
                          <a:cs typeface="Times New Roman"/>
                        </a:rPr>
                        <a:t>     20.0</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latin typeface="Times New Roman"/>
                          <a:ea typeface="Times New Roman"/>
                          <a:cs typeface="Times New Roman"/>
                        </a:rPr>
                        <a:t>     20.0</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dirty="0">
                          <a:latin typeface="Times New Roman"/>
                          <a:ea typeface="Times New Roman"/>
                          <a:cs typeface="Times New Roman"/>
                        </a:rPr>
                        <a:t>    20.0</a:t>
                      </a:r>
                      <a:endParaRPr lang="en-US" sz="2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advClick="0" advTm="10000">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(iii)Molar mass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Na</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a:t>
            </a:r>
            <a:r>
              <a:rPr kumimoji="0" lang="en-US"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relative formula mass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=[(23.0 x 2 ) + 12.0 + (16.0 x 3)]g =106.0g</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6.023 x10 </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23</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particles of Na</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1 mole =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106.0</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6.023 x10 </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23</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particles of sodium carbonate(IV)(Na</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has: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6.023 x10 </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23</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particles  of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odium atoms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6.023 x10 </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23</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particles  of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arbon atoms</a:t>
            </a:r>
            <a:endPar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-3</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x 6.023 x10 </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23</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particles  of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xygen atoms</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r>
              <a:rPr lang="en-US" sz="2800" dirty="0" smtClean="0">
                <a:latin typeface="Times New Roman" pitchFamily="18" charset="0"/>
                <a:cs typeface="Times New Roman" pitchFamily="18" charset="0"/>
              </a:rPr>
              <a:t>(iv)Molar mass </a:t>
            </a:r>
            <a:r>
              <a:rPr lang="en-US" sz="2800" b="1" dirty="0" smtClean="0">
                <a:latin typeface="Times New Roman" pitchFamily="18" charset="0"/>
                <a:cs typeface="Times New Roman" pitchFamily="18" charset="0"/>
              </a:rPr>
              <a:t>CaCO</a:t>
            </a:r>
            <a:r>
              <a:rPr lang="en-US" sz="2800" b="1" baseline="-25000" dirty="0" smtClean="0">
                <a:latin typeface="Times New Roman" pitchFamily="18" charset="0"/>
                <a:cs typeface="Times New Roman" pitchFamily="18" charset="0"/>
              </a:rPr>
              <a:t>3</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relative formula mass</a:t>
            </a:r>
          </a:p>
          <a:p>
            <a:r>
              <a:rPr lang="en-US" sz="2800" dirty="0" smtClean="0">
                <a:latin typeface="Times New Roman" pitchFamily="18" charset="0"/>
                <a:cs typeface="Times New Roman" pitchFamily="18" charset="0"/>
              </a:rPr>
              <a:t> =[(40.0+ 12.0 + (16.0 x 3)]g =100.0g.   </a:t>
            </a:r>
          </a:p>
          <a:p>
            <a:r>
              <a:rPr lang="en-US" sz="2800" dirty="0" smtClean="0">
                <a:latin typeface="Times New Roman" pitchFamily="18" charset="0"/>
                <a:cs typeface="Times New Roman" pitchFamily="18" charset="0"/>
              </a:rPr>
              <a:t> 6.023 x10 </a:t>
            </a:r>
            <a:r>
              <a:rPr lang="en-US" sz="2800" baseline="30000" dirty="0" smtClean="0">
                <a:latin typeface="Times New Roman" pitchFamily="18" charset="0"/>
                <a:cs typeface="Times New Roman" pitchFamily="18" charset="0"/>
              </a:rPr>
              <a:t>23</a:t>
            </a:r>
            <a:r>
              <a:rPr lang="en-US" sz="2800" dirty="0" smtClean="0">
                <a:latin typeface="Times New Roman" pitchFamily="18" charset="0"/>
                <a:cs typeface="Times New Roman" pitchFamily="18" charset="0"/>
              </a:rPr>
              <a:t> particles of CaCO</a:t>
            </a:r>
            <a:r>
              <a:rPr lang="en-US" sz="2800" baseline="-25000" dirty="0" smtClean="0">
                <a:latin typeface="Times New Roman" pitchFamily="18" charset="0"/>
                <a:cs typeface="Times New Roman" pitchFamily="18" charset="0"/>
              </a:rPr>
              <a:t>3</a:t>
            </a:r>
            <a:r>
              <a:rPr lang="en-US" sz="2800" dirty="0" smtClean="0">
                <a:latin typeface="Times New Roman" pitchFamily="18" charset="0"/>
                <a:cs typeface="Times New Roman" pitchFamily="18" charset="0"/>
              </a:rPr>
              <a:t> = 1 mole = </a:t>
            </a:r>
            <a:r>
              <a:rPr lang="en-US" sz="2800" b="1" dirty="0" smtClean="0">
                <a:latin typeface="Times New Roman" pitchFamily="18" charset="0"/>
                <a:cs typeface="Times New Roman" pitchFamily="18" charset="0"/>
              </a:rPr>
              <a:t>100.0</a:t>
            </a:r>
            <a:r>
              <a:rPr lang="en-US" sz="2800" dirty="0" smtClean="0">
                <a:latin typeface="Times New Roman" pitchFamily="18" charset="0"/>
                <a:cs typeface="Times New Roman" pitchFamily="18" charset="0"/>
              </a:rPr>
              <a:t>g </a:t>
            </a:r>
          </a:p>
          <a:p>
            <a:r>
              <a:rPr lang="en-US" sz="2800" dirty="0" smtClean="0">
                <a:latin typeface="Times New Roman" pitchFamily="18" charset="0"/>
                <a:cs typeface="Times New Roman" pitchFamily="18" charset="0"/>
              </a:rPr>
              <a:t>6.023 x10 </a:t>
            </a:r>
            <a:r>
              <a:rPr lang="en-US" sz="2800" baseline="30000" dirty="0" smtClean="0">
                <a:latin typeface="Times New Roman" pitchFamily="18" charset="0"/>
                <a:cs typeface="Times New Roman" pitchFamily="18" charset="0"/>
              </a:rPr>
              <a:t>23</a:t>
            </a:r>
            <a:r>
              <a:rPr lang="en-US" sz="2800" dirty="0" smtClean="0">
                <a:latin typeface="Times New Roman" pitchFamily="18" charset="0"/>
                <a:cs typeface="Times New Roman" pitchFamily="18" charset="0"/>
              </a:rPr>
              <a:t> particles of Calcium carbonate(IV)(CaCO</a:t>
            </a:r>
            <a:r>
              <a:rPr lang="en-US" sz="2800" baseline="-25000" dirty="0" smtClean="0">
                <a:latin typeface="Times New Roman" pitchFamily="18" charset="0"/>
                <a:cs typeface="Times New Roman" pitchFamily="18" charset="0"/>
              </a:rPr>
              <a:t>3</a:t>
            </a:r>
            <a:r>
              <a:rPr lang="en-US" sz="2800" dirty="0" smtClean="0">
                <a:latin typeface="Times New Roman" pitchFamily="18" charset="0"/>
                <a:cs typeface="Times New Roman" pitchFamily="18" charset="0"/>
              </a:rPr>
              <a:t>) has:</a:t>
            </a:r>
          </a:p>
          <a:p>
            <a:r>
              <a:rPr lang="en-US" sz="2800" dirty="0" smtClean="0">
                <a:latin typeface="Times New Roman" pitchFamily="18" charset="0"/>
                <a:cs typeface="Times New Roman" pitchFamily="18" charset="0"/>
              </a:rPr>
              <a:t>	- </a:t>
            </a:r>
            <a:r>
              <a:rPr lang="en-US" sz="2800" b="1" dirty="0" smtClean="0">
                <a:latin typeface="Times New Roman" pitchFamily="18" charset="0"/>
                <a:cs typeface="Times New Roman" pitchFamily="18" charset="0"/>
              </a:rPr>
              <a:t>1</a:t>
            </a:r>
            <a:r>
              <a:rPr lang="en-US" sz="2800" dirty="0" smtClean="0">
                <a:latin typeface="Times New Roman" pitchFamily="18" charset="0"/>
                <a:cs typeface="Times New Roman" pitchFamily="18" charset="0"/>
              </a:rPr>
              <a:t> x 6.023 x10 </a:t>
            </a:r>
            <a:r>
              <a:rPr lang="en-US" sz="2800" baseline="30000" dirty="0" smtClean="0">
                <a:latin typeface="Times New Roman" pitchFamily="18" charset="0"/>
                <a:cs typeface="Times New Roman" pitchFamily="18" charset="0"/>
              </a:rPr>
              <a:t>23</a:t>
            </a:r>
            <a:r>
              <a:rPr lang="en-US" sz="2800" dirty="0" smtClean="0">
                <a:latin typeface="Times New Roman" pitchFamily="18" charset="0"/>
                <a:cs typeface="Times New Roman" pitchFamily="18" charset="0"/>
              </a:rPr>
              <a:t> particles  of </a:t>
            </a:r>
            <a:r>
              <a:rPr lang="en-US" sz="2800" b="1" dirty="0" smtClean="0">
                <a:latin typeface="Times New Roman" pitchFamily="18" charset="0"/>
                <a:cs typeface="Times New Roman" pitchFamily="18" charset="0"/>
              </a:rPr>
              <a:t>C</a:t>
            </a:r>
            <a:r>
              <a:rPr lang="en-US" sz="2800" dirty="0" smtClean="0">
                <a:latin typeface="Times New Roman" pitchFamily="18" charset="0"/>
                <a:cs typeface="Times New Roman" pitchFamily="18" charset="0"/>
              </a:rPr>
              <a:t>alcium atoms</a:t>
            </a:r>
          </a:p>
          <a:p>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1</a:t>
            </a:r>
            <a:r>
              <a:rPr lang="en-US" sz="2800" dirty="0" smtClean="0">
                <a:latin typeface="Times New Roman" pitchFamily="18" charset="0"/>
                <a:cs typeface="Times New Roman" pitchFamily="18" charset="0"/>
              </a:rPr>
              <a:t> x 6.023 x10 </a:t>
            </a:r>
            <a:r>
              <a:rPr lang="en-US" sz="2800" baseline="30000" dirty="0" smtClean="0">
                <a:latin typeface="Times New Roman" pitchFamily="18" charset="0"/>
                <a:cs typeface="Times New Roman" pitchFamily="18" charset="0"/>
              </a:rPr>
              <a:t>23</a:t>
            </a:r>
            <a:r>
              <a:rPr lang="en-US" sz="2800" dirty="0" smtClean="0">
                <a:latin typeface="Times New Roman" pitchFamily="18" charset="0"/>
                <a:cs typeface="Times New Roman" pitchFamily="18" charset="0"/>
              </a:rPr>
              <a:t> particles  of </a:t>
            </a:r>
            <a:r>
              <a:rPr lang="en-US" sz="2800" b="1" dirty="0" smtClean="0">
                <a:latin typeface="Times New Roman" pitchFamily="18" charset="0"/>
                <a:cs typeface="Times New Roman" pitchFamily="18" charset="0"/>
              </a:rPr>
              <a:t>C</a:t>
            </a:r>
            <a:r>
              <a:rPr lang="en-US" sz="2800" dirty="0" smtClean="0">
                <a:latin typeface="Times New Roman" pitchFamily="18" charset="0"/>
                <a:cs typeface="Times New Roman" pitchFamily="18" charset="0"/>
              </a:rPr>
              <a:t>arbon atoms</a:t>
            </a:r>
          </a:p>
          <a:p>
            <a:r>
              <a:rPr lang="en-US" sz="2800" b="1" dirty="0" smtClean="0">
                <a:latin typeface="Times New Roman" pitchFamily="18" charset="0"/>
                <a:cs typeface="Times New Roman" pitchFamily="18" charset="0"/>
              </a:rPr>
              <a:t>	 -3</a:t>
            </a:r>
            <a:r>
              <a:rPr lang="en-US" sz="2800" dirty="0" smtClean="0">
                <a:latin typeface="Times New Roman" pitchFamily="18" charset="0"/>
                <a:cs typeface="Times New Roman" pitchFamily="18" charset="0"/>
              </a:rPr>
              <a:t> x 6.023 x10 </a:t>
            </a:r>
            <a:r>
              <a:rPr lang="en-US" sz="2800" baseline="30000" dirty="0" smtClean="0">
                <a:latin typeface="Times New Roman" pitchFamily="18" charset="0"/>
                <a:cs typeface="Times New Roman" pitchFamily="18" charset="0"/>
              </a:rPr>
              <a:t>23</a:t>
            </a:r>
            <a:r>
              <a:rPr lang="en-US" sz="2800" dirty="0" smtClean="0">
                <a:latin typeface="Times New Roman" pitchFamily="18" charset="0"/>
                <a:cs typeface="Times New Roman" pitchFamily="18" charset="0"/>
              </a:rPr>
              <a:t> particles  of </a:t>
            </a:r>
            <a:r>
              <a:rPr lang="en-US" sz="2800" b="1" dirty="0" smtClean="0">
                <a:latin typeface="Times New Roman" pitchFamily="18" charset="0"/>
                <a:cs typeface="Times New Roman" pitchFamily="18" charset="0"/>
              </a:rPr>
              <a:t>O</a:t>
            </a:r>
            <a:r>
              <a:rPr lang="en-US" sz="2800" dirty="0" smtClean="0">
                <a:latin typeface="Times New Roman" pitchFamily="18" charset="0"/>
                <a:cs typeface="Times New Roman" pitchFamily="18" charset="0"/>
              </a:rPr>
              <a:t>xygen atoms</a:t>
            </a:r>
          </a:p>
        </p:txBody>
      </p:sp>
    </p:spTree>
  </p:cSld>
  <p:clrMapOvr>
    <a:masterClrMapping/>
  </p:clrMapOvr>
  <p:transition spd="slow" advClick="0" advTm="10000">
    <p:wipe di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p:cNvSpPr>
            <a:spLocks noChangeArrowheads="1"/>
          </p:cNvSpPr>
          <p:nvPr/>
        </p:nvSpPr>
        <p:spPr bwMode="auto">
          <a:xfrm>
            <a:off x="0" y="0"/>
            <a:ext cx="9144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Sample worked questions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Calculate the average volume of solution B used</a:t>
            </a:r>
            <a:r>
              <a:rPr lang="en-US" sz="2400" dirty="0" smtClean="0">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Average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titre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0"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Titre</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1+Titre 2+Titre 3</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20.0 +20.0 +20.0</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 </a:t>
            </a:r>
            <a:r>
              <a:rPr kumimoji="0" lang="en-US" sz="2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20.0cm3</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		</a:t>
            </a:r>
            <a:r>
              <a:rPr lang="en-US" sz="2400" dirty="0" smtClean="0">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How many moles of:</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)solution A were present in 25cm3 solution.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 of solution A =   </a:t>
            </a:r>
            <a:r>
              <a:rPr kumimoji="0" lang="en-US" sz="2400" b="0"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Molarity</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volume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lvl="0" indent="457200" eaLnBrk="0" fontAlgn="base" hangingPunct="0">
              <a:spcBef>
                <a:spcPct val="0"/>
              </a:spcBef>
              <a:spcAft>
                <a:spcPct val="0"/>
              </a:spcAf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rPr>
              <a:t>     1000</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lang="en-US" sz="2400" dirty="0" smtClean="0">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0.1 x 25</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2.5 x 10</a:t>
            </a:r>
            <a:r>
              <a:rPr kumimoji="0" lang="en-US" sz="2400" b="1" i="0" u="sng"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1000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(ii)solution B were present in the average volume.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Chemical equation: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NaOH</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aq</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HCl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aq</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NaCl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aq</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H</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O(l)</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 ratio 1:1   =&gt;  Moles of A = Moles of B =  </a:t>
            </a:r>
            <a:r>
              <a:rPr kumimoji="0" lang="en-US" sz="2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2.5 x 10</a:t>
            </a:r>
            <a:r>
              <a:rPr kumimoji="0" lang="en-US" sz="2400" b="1" i="0" u="sng"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(iii) solution B in moles per </a:t>
            </a: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litre</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 of B per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litre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 x 1000</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2.5 x 10</a:t>
            </a:r>
            <a:r>
              <a:rPr kumimoji="0" lang="en-US" sz="2400" b="0" i="0" u="sng"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1000</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0.1M</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Volume  		     20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advClick="0" advTm="10000">
    <p:wipe dir="d"/>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Sample Titration Practice 2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Redox</a:t>
            </a: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Titration</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You are provided with:</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Acidified Potassium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manganate</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(VII) solution A</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0.1M of an iron (II)salt  solution B</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indent="45720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8.5g of ammonium iron(II)</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sulphate</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(VI) crystals (NH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lang="en-US" sz="2800" dirty="0" smtClean="0">
                <a:latin typeface="Times New Roman" pitchFamily="18" charset="0"/>
                <a:ea typeface="Times New Roman" pitchFamily="18" charset="0"/>
                <a:cs typeface="Times New Roman" pitchFamily="18" charset="0"/>
              </a:rPr>
              <a:t>SO</a:t>
            </a:r>
            <a:r>
              <a:rPr lang="en-US" sz="2800" baseline="-30000" dirty="0" smtClean="0">
                <a:latin typeface="Times New Roman" pitchFamily="18" charset="0"/>
                <a:ea typeface="Times New Roman" pitchFamily="18" charset="0"/>
                <a:cs typeface="Times New Roman" pitchFamily="18" charset="0"/>
              </a:rPr>
              <a:t>4</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FeSO</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 solid C</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You are required to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)standardize acidified potassium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manganaate</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(VII)</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indent="45720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(ii)determine the value of x in the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formular</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lang="en-US" sz="2800" dirty="0" smtClean="0">
                <a:latin typeface="Times New Roman" pitchFamily="18" charset="0"/>
                <a:ea typeface="Times New Roman" pitchFamily="18" charset="0"/>
                <a:cs typeface="Times New Roman" pitchFamily="18" charset="0"/>
              </a:rPr>
              <a:t>SO</a:t>
            </a:r>
            <a:r>
              <a:rPr lang="en-US" sz="2800" baseline="-30000" dirty="0" smtClean="0">
                <a:latin typeface="Times New Roman" pitchFamily="18" charset="0"/>
                <a:ea typeface="Times New Roman" pitchFamily="18" charset="0"/>
                <a:cs typeface="Times New Roman" pitchFamily="18" charset="0"/>
              </a:rPr>
              <a:t>4</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FeSO</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Procedure 1</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Fill the burette with solution A. Pipette 25.0cm3 of solution B into a conical flask. Titrate solution A with solution B until a pink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colour</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just appears. Record your results to complete  table 1.</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ransition spd="slow" advClick="0" advTm="10000">
    <p:wipe dir="d"/>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609600"/>
          <a:ext cx="8839200" cy="1463040"/>
        </p:xfrm>
        <a:graphic>
          <a:graphicData uri="http://schemas.openxmlformats.org/drawingml/2006/table">
            <a:tbl>
              <a:tblPr/>
              <a:tblGrid>
                <a:gridCol w="4585749"/>
                <a:gridCol w="1495354"/>
                <a:gridCol w="1329204"/>
                <a:gridCol w="1428893"/>
              </a:tblGrid>
              <a:tr h="346710">
                <a:tc>
                  <a:txBody>
                    <a:bodyPr/>
                    <a:lstStyle/>
                    <a:p>
                      <a:pPr marL="0" marR="0">
                        <a:spcBef>
                          <a:spcPts val="0"/>
                        </a:spcBef>
                        <a:spcAft>
                          <a:spcPts val="0"/>
                        </a:spcAft>
                      </a:pPr>
                      <a:r>
                        <a:rPr lang="en-US" sz="2400" dirty="0" smtClean="0">
                          <a:latin typeface="Times New Roman"/>
                          <a:ea typeface="Times New Roman"/>
                          <a:cs typeface="Times New Roman"/>
                        </a:rPr>
                        <a:t>  Titration </a:t>
                      </a:r>
                      <a:r>
                        <a:rPr lang="en-US" sz="2400" dirty="0">
                          <a:latin typeface="Times New Roman"/>
                          <a:ea typeface="Times New Roman"/>
                          <a:cs typeface="Times New Roman"/>
                        </a:rPr>
                        <a:t>number</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      1</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       2</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      3</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710">
                <a:tc>
                  <a:txBody>
                    <a:bodyPr/>
                    <a:lstStyle/>
                    <a:p>
                      <a:pPr marL="0" marR="0">
                        <a:spcBef>
                          <a:spcPts val="0"/>
                        </a:spcBef>
                        <a:spcAft>
                          <a:spcPts val="0"/>
                        </a:spcAft>
                      </a:pPr>
                      <a:r>
                        <a:rPr lang="en-US" sz="2400" dirty="0" smtClean="0">
                          <a:latin typeface="Times New Roman"/>
                          <a:ea typeface="Times New Roman"/>
                          <a:cs typeface="Times New Roman"/>
                        </a:rPr>
                        <a:t>  Final </a:t>
                      </a:r>
                      <a:r>
                        <a:rPr lang="en-US" sz="2400" dirty="0">
                          <a:latin typeface="Times New Roman"/>
                          <a:ea typeface="Times New Roman"/>
                          <a:cs typeface="Times New Roman"/>
                        </a:rPr>
                        <a:t>burette reading (cm3)</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    20.0</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     20.0</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    20.0</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710">
                <a:tc>
                  <a:txBody>
                    <a:bodyPr/>
                    <a:lstStyle/>
                    <a:p>
                      <a:pPr marL="0" marR="0">
                        <a:spcBef>
                          <a:spcPts val="0"/>
                        </a:spcBef>
                        <a:spcAft>
                          <a:spcPts val="0"/>
                        </a:spcAft>
                      </a:pPr>
                      <a:r>
                        <a:rPr lang="en-US" sz="2400" dirty="0" smtClean="0">
                          <a:latin typeface="Times New Roman"/>
                          <a:ea typeface="Times New Roman"/>
                          <a:cs typeface="Times New Roman"/>
                        </a:rPr>
                        <a:t>  Initial </a:t>
                      </a:r>
                      <a:r>
                        <a:rPr lang="en-US" sz="2400" dirty="0">
                          <a:latin typeface="Times New Roman"/>
                          <a:ea typeface="Times New Roman"/>
                          <a:cs typeface="Times New Roman"/>
                        </a:rPr>
                        <a:t>burette reading (cm3)</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      0.0</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      0.0</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a:latin typeface="Times New Roman"/>
                          <a:ea typeface="Times New Roman"/>
                          <a:cs typeface="Times New Roman"/>
                        </a:rPr>
                        <a:t>     0.0</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710">
                <a:tc>
                  <a:txBody>
                    <a:bodyPr/>
                    <a:lstStyle/>
                    <a:p>
                      <a:pPr marL="0" marR="0">
                        <a:spcBef>
                          <a:spcPts val="0"/>
                        </a:spcBef>
                        <a:spcAft>
                          <a:spcPts val="0"/>
                        </a:spcAft>
                      </a:pPr>
                      <a:r>
                        <a:rPr lang="en-US" sz="2400" dirty="0" smtClean="0">
                          <a:latin typeface="Times New Roman"/>
                          <a:ea typeface="Times New Roman"/>
                          <a:cs typeface="Times New Roman"/>
                        </a:rPr>
                        <a:t>  Volume </a:t>
                      </a:r>
                      <a:r>
                        <a:rPr lang="en-US" sz="2400" dirty="0">
                          <a:latin typeface="Times New Roman"/>
                          <a:ea typeface="Times New Roman"/>
                          <a:cs typeface="Times New Roman"/>
                        </a:rPr>
                        <a:t>of solution A used(cm3)</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     20.0</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     20.0</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latin typeface="Times New Roman"/>
                          <a:ea typeface="Times New Roman"/>
                          <a:cs typeface="Times New Roman"/>
                        </a:rPr>
                        <a:t>    20.0</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6801" name="Rectangle 1"/>
          <p:cNvSpPr>
            <a:spLocks noChangeArrowheads="1"/>
          </p:cNvSpPr>
          <p:nvPr/>
        </p:nvSpPr>
        <p:spPr bwMode="auto">
          <a:xfrm>
            <a:off x="0" y="0"/>
            <a:ext cx="3671711"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Table 1:</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Sample results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76802" name="Rectangle 2"/>
          <p:cNvSpPr>
            <a:spLocks noChangeArrowheads="1"/>
          </p:cNvSpPr>
          <p:nvPr/>
        </p:nvSpPr>
        <p:spPr bwMode="auto">
          <a:xfrm>
            <a:off x="0" y="1752600"/>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Sample worked questions</a:t>
            </a:r>
            <a:endParaRPr kumimoji="0" lang="en-US" sz="2800" b="1" i="0" u="none" strike="noStrike" cap="none" normalizeH="0" baseline="0" dirty="0" smtClean="0">
              <a:ln>
                <a:noFill/>
              </a:ln>
              <a:solidFill>
                <a:srgbClr val="FF0000"/>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Calculate the average volume of solution A used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Average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titre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0"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Titre</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 + </a:t>
            </a:r>
            <a:r>
              <a:rPr kumimoji="0" lang="en-US" sz="2400" b="0"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Titre</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 +</a:t>
            </a:r>
            <a:r>
              <a:rPr kumimoji="0" lang="en-US" sz="2400" b="0"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Titre</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a:t>
            </a:r>
          </a:p>
          <a:p>
            <a:pPr lvl="0" indent="457200" eaLnBrk="0" fontAlgn="base" hangingPunct="0">
              <a:spcBef>
                <a:spcPct val="0"/>
              </a:spcBef>
              <a:spcAft>
                <a:spcPct val="0"/>
              </a:spcAft>
            </a:pPr>
            <a:r>
              <a:rPr lang="en-US" sz="2400" dirty="0" smtClean="0">
                <a:latin typeface="Times New Roman" pitchFamily="18" charset="0"/>
                <a:ea typeface="Times New Roman" pitchFamily="18" charset="0"/>
                <a:cs typeface="Times New Roman" pitchFamily="18" charset="0"/>
              </a:rPr>
              <a:t>				 3</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lang="en-US" sz="2400" dirty="0" smtClean="0">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20.0 +20.0 +20.0</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   </a:t>
            </a:r>
            <a:r>
              <a:rPr kumimoji="0" lang="en-US" sz="2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20.0cm3</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How many moles of:</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)solution B were present in 25cm3 solution.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Moles of solution A =   </a:t>
            </a:r>
            <a:r>
              <a:rPr kumimoji="0" lang="en-US" sz="2400" b="0"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Molarity</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 volume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lvl="0" indent="457200" eaLnBrk="0" fontAlgn="base" hangingPunct="0">
              <a:spcBef>
                <a:spcPct val="0"/>
              </a:spcBef>
              <a:spcAft>
                <a:spcPct val="0"/>
              </a:spcAf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rPr>
              <a:t>     1000</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lang="en-US" sz="2400" dirty="0" smtClean="0">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0.1 x 25</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2.5 x 10</a:t>
            </a:r>
            <a:r>
              <a:rPr kumimoji="0" lang="en-US" sz="2400" b="1" i="0" u="sng"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moles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1000</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advClick="0" advTm="10000">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24754"/>
          </a:xfrm>
          <a:prstGeom prst="rect">
            <a:avLst/>
          </a:prstGeom>
        </p:spPr>
        <p:txBody>
          <a:bodyPr wrap="square">
            <a:spAutoFit/>
          </a:bodyPr>
          <a:lstStyle/>
          <a:p>
            <a:r>
              <a:rPr lang="en-US" dirty="0" smtClean="0"/>
              <a:t>	</a:t>
            </a:r>
            <a:r>
              <a:rPr lang="en-US" sz="2800" dirty="0" smtClean="0">
                <a:latin typeface="Times New Roman" pitchFamily="18" charset="0"/>
                <a:cs typeface="Times New Roman" pitchFamily="18" charset="0"/>
              </a:rPr>
              <a:t>(v)Molar mass </a:t>
            </a:r>
            <a:r>
              <a:rPr lang="en-US" sz="2800" b="1" dirty="0" smtClean="0">
                <a:latin typeface="Times New Roman" pitchFamily="18" charset="0"/>
                <a:cs typeface="Times New Roman" pitchFamily="18" charset="0"/>
              </a:rPr>
              <a:t>Water(H</a:t>
            </a:r>
            <a:r>
              <a:rPr lang="en-US" sz="2800" b="1" baseline="-25000" dirty="0" smtClean="0">
                <a:latin typeface="Times New Roman" pitchFamily="18" charset="0"/>
                <a:cs typeface="Times New Roman" pitchFamily="18" charset="0"/>
              </a:rPr>
              <a:t>2</a:t>
            </a:r>
            <a:r>
              <a:rPr lang="en-US" sz="2800" b="1" dirty="0" smtClean="0">
                <a:latin typeface="Times New Roman" pitchFamily="18" charset="0"/>
                <a:cs typeface="Times New Roman" pitchFamily="18" charset="0"/>
              </a:rPr>
              <a:t>O) </a:t>
            </a:r>
            <a:r>
              <a:rPr lang="en-US" sz="2800" dirty="0" smtClean="0">
                <a:latin typeface="Times New Roman" pitchFamily="18" charset="0"/>
                <a:cs typeface="Times New Roman" pitchFamily="18" charset="0"/>
              </a:rPr>
              <a:t>= relative </a:t>
            </a:r>
            <a:r>
              <a:rPr lang="en-US" sz="2800" dirty="0" err="1" smtClean="0">
                <a:latin typeface="Times New Roman" pitchFamily="18" charset="0"/>
                <a:cs typeface="Times New Roman" pitchFamily="18" charset="0"/>
              </a:rPr>
              <a:t>formular</a:t>
            </a:r>
            <a:r>
              <a:rPr lang="en-US" sz="2800" dirty="0" smtClean="0">
                <a:latin typeface="Times New Roman" pitchFamily="18" charset="0"/>
                <a:cs typeface="Times New Roman" pitchFamily="18" charset="0"/>
              </a:rPr>
              <a:t> mass</a:t>
            </a:r>
          </a:p>
          <a:p>
            <a:r>
              <a:rPr lang="en-US" sz="2800" dirty="0" smtClean="0">
                <a:latin typeface="Times New Roman" pitchFamily="18" charset="0"/>
                <a:cs typeface="Times New Roman" pitchFamily="18" charset="0"/>
              </a:rPr>
              <a:t> 	 =[(2 x 1.0 )+ 16.0 ]g =18.0g</a:t>
            </a:r>
          </a:p>
          <a:p>
            <a:r>
              <a:rPr lang="en-US" sz="2800" dirty="0" smtClean="0">
                <a:latin typeface="Times New Roman" pitchFamily="18" charset="0"/>
                <a:cs typeface="Times New Roman" pitchFamily="18" charset="0"/>
              </a:rPr>
              <a:t>	6.023 x10 </a:t>
            </a:r>
            <a:r>
              <a:rPr lang="en-US" sz="2800" baseline="30000" dirty="0" smtClean="0">
                <a:latin typeface="Times New Roman" pitchFamily="18" charset="0"/>
                <a:cs typeface="Times New Roman" pitchFamily="18" charset="0"/>
              </a:rPr>
              <a:t>23</a:t>
            </a:r>
            <a:r>
              <a:rPr lang="en-US" sz="2800" dirty="0" smtClean="0">
                <a:latin typeface="Times New Roman" pitchFamily="18" charset="0"/>
                <a:cs typeface="Times New Roman" pitchFamily="18" charset="0"/>
              </a:rPr>
              <a:t> particles of Water(H</a:t>
            </a:r>
            <a:r>
              <a:rPr lang="en-US" sz="2800" baseline="-25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O) = 1 mole = </a:t>
            </a:r>
            <a:r>
              <a:rPr lang="en-US" sz="2800" b="1" dirty="0" smtClean="0">
                <a:latin typeface="Times New Roman" pitchFamily="18" charset="0"/>
                <a:cs typeface="Times New Roman" pitchFamily="18" charset="0"/>
              </a:rPr>
              <a:t>18.0</a:t>
            </a:r>
            <a:r>
              <a:rPr lang="en-US" sz="2800" dirty="0" smtClean="0">
                <a:latin typeface="Times New Roman" pitchFamily="18" charset="0"/>
                <a:cs typeface="Times New Roman" pitchFamily="18" charset="0"/>
              </a:rPr>
              <a:t>g </a:t>
            </a:r>
          </a:p>
          <a:p>
            <a:r>
              <a:rPr lang="en-US" sz="2800" dirty="0" smtClean="0">
                <a:latin typeface="Times New Roman" pitchFamily="18" charset="0"/>
                <a:cs typeface="Times New Roman" pitchFamily="18" charset="0"/>
              </a:rPr>
              <a:t>	6.023 x10 </a:t>
            </a:r>
            <a:r>
              <a:rPr lang="en-US" sz="2800" baseline="30000" dirty="0" smtClean="0">
                <a:latin typeface="Times New Roman" pitchFamily="18" charset="0"/>
                <a:cs typeface="Times New Roman" pitchFamily="18" charset="0"/>
              </a:rPr>
              <a:t>23</a:t>
            </a:r>
            <a:r>
              <a:rPr lang="en-US" sz="2800" dirty="0" smtClean="0">
                <a:latin typeface="Times New Roman" pitchFamily="18" charset="0"/>
                <a:cs typeface="Times New Roman" pitchFamily="18" charset="0"/>
              </a:rPr>
              <a:t> particles of Water(H</a:t>
            </a:r>
            <a:r>
              <a:rPr lang="en-US" sz="2800" baseline="-25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O) has:</a:t>
            </a:r>
          </a:p>
          <a:p>
            <a:r>
              <a:rPr lang="en-US" sz="2800" dirty="0" smtClean="0">
                <a:latin typeface="Times New Roman" pitchFamily="18" charset="0"/>
                <a:cs typeface="Times New Roman" pitchFamily="18" charset="0"/>
              </a:rPr>
              <a:t>	- </a:t>
            </a:r>
            <a:r>
              <a:rPr lang="en-US" sz="2800" b="1"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 x 6.023 x10 </a:t>
            </a:r>
            <a:r>
              <a:rPr lang="en-US" sz="2800" baseline="30000" dirty="0" smtClean="0">
                <a:latin typeface="Times New Roman" pitchFamily="18" charset="0"/>
                <a:cs typeface="Times New Roman" pitchFamily="18" charset="0"/>
              </a:rPr>
              <a:t>23</a:t>
            </a:r>
            <a:r>
              <a:rPr lang="en-US" sz="2800" dirty="0" smtClean="0">
                <a:latin typeface="Times New Roman" pitchFamily="18" charset="0"/>
                <a:cs typeface="Times New Roman" pitchFamily="18" charset="0"/>
              </a:rPr>
              <a:t> particles  of Hydrogen atoms</a:t>
            </a:r>
          </a:p>
          <a:p>
            <a:r>
              <a:rPr lang="en-US" sz="2800" b="1" dirty="0" smtClean="0">
                <a:latin typeface="Times New Roman" pitchFamily="18" charset="0"/>
                <a:cs typeface="Times New Roman" pitchFamily="18" charset="0"/>
              </a:rPr>
              <a:t> 	-2</a:t>
            </a:r>
            <a:r>
              <a:rPr lang="en-US" sz="2800" dirty="0" smtClean="0">
                <a:latin typeface="Times New Roman" pitchFamily="18" charset="0"/>
                <a:cs typeface="Times New Roman" pitchFamily="18" charset="0"/>
              </a:rPr>
              <a:t> x 6.023 x10 </a:t>
            </a:r>
            <a:r>
              <a:rPr lang="en-US" sz="2800" baseline="30000" dirty="0" smtClean="0">
                <a:latin typeface="Times New Roman" pitchFamily="18" charset="0"/>
                <a:cs typeface="Times New Roman" pitchFamily="18" charset="0"/>
              </a:rPr>
              <a:t>23</a:t>
            </a:r>
            <a:r>
              <a:rPr lang="en-US" sz="2800" dirty="0" smtClean="0">
                <a:latin typeface="Times New Roman" pitchFamily="18" charset="0"/>
                <a:cs typeface="Times New Roman" pitchFamily="18" charset="0"/>
              </a:rPr>
              <a:t> particles  of </a:t>
            </a:r>
            <a:r>
              <a:rPr lang="en-US" sz="2800" b="1" dirty="0" smtClean="0">
                <a:latin typeface="Times New Roman" pitchFamily="18" charset="0"/>
                <a:cs typeface="Times New Roman" pitchFamily="18" charset="0"/>
              </a:rPr>
              <a:t>O</a:t>
            </a:r>
            <a:r>
              <a:rPr lang="en-US" sz="2800" dirty="0" smtClean="0">
                <a:latin typeface="Times New Roman" pitchFamily="18" charset="0"/>
                <a:cs typeface="Times New Roman" pitchFamily="18" charset="0"/>
              </a:rPr>
              <a:t>xygen atoms</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(vi)Molar mass </a:t>
            </a:r>
            <a:r>
              <a:rPr lang="en-US" sz="2800" b="1" dirty="0" smtClean="0">
                <a:latin typeface="Times New Roman" pitchFamily="18" charset="0"/>
                <a:cs typeface="Times New Roman" pitchFamily="18" charset="0"/>
              </a:rPr>
              <a:t>Nitric(V)</a:t>
            </a:r>
            <a:r>
              <a:rPr lang="en-US" sz="2800" dirty="0" smtClean="0">
                <a:latin typeface="Times New Roman" pitchFamily="18" charset="0"/>
                <a:cs typeface="Times New Roman" pitchFamily="18" charset="0"/>
              </a:rPr>
              <a:t>acid</a:t>
            </a:r>
            <a:r>
              <a:rPr lang="en-US" sz="2800" b="1" dirty="0" smtClean="0">
                <a:latin typeface="Times New Roman" pitchFamily="18" charset="0"/>
                <a:cs typeface="Times New Roman" pitchFamily="18" charset="0"/>
              </a:rPr>
              <a:t>(HNO</a:t>
            </a:r>
            <a:r>
              <a:rPr lang="en-US" sz="2800" b="1" baseline="-25000" dirty="0" smtClean="0">
                <a:latin typeface="Times New Roman" pitchFamily="18" charset="0"/>
                <a:cs typeface="Times New Roman" pitchFamily="18" charset="0"/>
              </a:rPr>
              <a:t>3</a:t>
            </a:r>
            <a:r>
              <a:rPr lang="en-US" sz="2800" b="1"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relative </a:t>
            </a:r>
            <a:r>
              <a:rPr lang="en-US" sz="2800" dirty="0" err="1" smtClean="0">
                <a:latin typeface="Times New Roman" pitchFamily="18" charset="0"/>
                <a:cs typeface="Times New Roman" pitchFamily="18" charset="0"/>
              </a:rPr>
              <a:t>formular</a:t>
            </a:r>
            <a:r>
              <a:rPr lang="en-US" sz="2800" dirty="0" smtClean="0">
                <a:latin typeface="Times New Roman" pitchFamily="18" charset="0"/>
                <a:cs typeface="Times New Roman" pitchFamily="18" charset="0"/>
              </a:rPr>
              <a:t> mass</a:t>
            </a:r>
          </a:p>
          <a:p>
            <a:r>
              <a:rPr lang="en-US" sz="2800" dirty="0" smtClean="0">
                <a:latin typeface="Times New Roman" pitchFamily="18" charset="0"/>
                <a:cs typeface="Times New Roman" pitchFamily="18" charset="0"/>
              </a:rPr>
              <a:t> 	 =[(2 x 1.0 )+ 14.0 + (3 x16.0) ]g =63.0g</a:t>
            </a:r>
          </a:p>
          <a:p>
            <a:r>
              <a:rPr lang="en-US" sz="2800" dirty="0" smtClean="0">
                <a:latin typeface="Times New Roman" pitchFamily="18" charset="0"/>
                <a:cs typeface="Times New Roman" pitchFamily="18" charset="0"/>
              </a:rPr>
              <a:t>	6.023 x10 </a:t>
            </a:r>
            <a:r>
              <a:rPr lang="en-US" sz="2800" baseline="30000" dirty="0" smtClean="0">
                <a:latin typeface="Times New Roman" pitchFamily="18" charset="0"/>
                <a:cs typeface="Times New Roman" pitchFamily="18" charset="0"/>
              </a:rPr>
              <a:t>23</a:t>
            </a:r>
            <a:r>
              <a:rPr lang="en-US" sz="2800" dirty="0" smtClean="0">
                <a:latin typeface="Times New Roman" pitchFamily="18" charset="0"/>
                <a:cs typeface="Times New Roman" pitchFamily="18" charset="0"/>
              </a:rPr>
              <a:t> particles of </a:t>
            </a:r>
            <a:r>
              <a:rPr lang="en-US" sz="2800" b="1" dirty="0" smtClean="0">
                <a:latin typeface="Times New Roman" pitchFamily="18" charset="0"/>
                <a:cs typeface="Times New Roman" pitchFamily="18" charset="0"/>
              </a:rPr>
              <a:t>HNO</a:t>
            </a:r>
            <a:r>
              <a:rPr lang="en-US" sz="2800" b="1" baseline="-25000" dirty="0" smtClean="0">
                <a:latin typeface="Times New Roman" pitchFamily="18" charset="0"/>
                <a:cs typeface="Times New Roman" pitchFamily="18" charset="0"/>
              </a:rPr>
              <a:t>3</a:t>
            </a:r>
            <a:r>
              <a:rPr lang="en-US" sz="2800" dirty="0" smtClean="0">
                <a:latin typeface="Times New Roman" pitchFamily="18" charset="0"/>
                <a:cs typeface="Times New Roman" pitchFamily="18" charset="0"/>
              </a:rPr>
              <a:t> = 1 mole = </a:t>
            </a:r>
            <a:r>
              <a:rPr lang="en-US" sz="2800" b="1" dirty="0" smtClean="0">
                <a:latin typeface="Times New Roman" pitchFamily="18" charset="0"/>
                <a:cs typeface="Times New Roman" pitchFamily="18" charset="0"/>
              </a:rPr>
              <a:t>63.0</a:t>
            </a:r>
            <a:r>
              <a:rPr lang="en-US" sz="2800" dirty="0" smtClean="0">
                <a:latin typeface="Times New Roman" pitchFamily="18" charset="0"/>
                <a:cs typeface="Times New Roman" pitchFamily="18" charset="0"/>
              </a:rPr>
              <a:t>g </a:t>
            </a:r>
          </a:p>
          <a:p>
            <a:r>
              <a:rPr lang="en-US" sz="2800" dirty="0" smtClean="0">
                <a:latin typeface="Times New Roman" pitchFamily="18" charset="0"/>
                <a:cs typeface="Times New Roman" pitchFamily="18" charset="0"/>
              </a:rPr>
              <a:t>	6.023 x10 </a:t>
            </a:r>
            <a:r>
              <a:rPr lang="en-US" sz="2800" baseline="30000" dirty="0" smtClean="0">
                <a:latin typeface="Times New Roman" pitchFamily="18" charset="0"/>
                <a:cs typeface="Times New Roman" pitchFamily="18" charset="0"/>
              </a:rPr>
              <a:t>23</a:t>
            </a:r>
            <a:r>
              <a:rPr lang="en-US" sz="2800" dirty="0" smtClean="0">
                <a:latin typeface="Times New Roman" pitchFamily="18" charset="0"/>
                <a:cs typeface="Times New Roman" pitchFamily="18" charset="0"/>
              </a:rPr>
              <a:t> particles of nitric(V)acid(HNO</a:t>
            </a:r>
            <a:r>
              <a:rPr lang="en-US" sz="2800" baseline="-25000" dirty="0" smtClean="0">
                <a:latin typeface="Times New Roman" pitchFamily="18" charset="0"/>
                <a:cs typeface="Times New Roman" pitchFamily="18" charset="0"/>
              </a:rPr>
              <a:t>3</a:t>
            </a:r>
            <a:r>
              <a:rPr lang="en-US" sz="2800" dirty="0" smtClean="0">
                <a:latin typeface="Times New Roman" pitchFamily="18" charset="0"/>
                <a:cs typeface="Times New Roman" pitchFamily="18" charset="0"/>
              </a:rPr>
              <a:t>) has:</a:t>
            </a:r>
          </a:p>
          <a:p>
            <a:r>
              <a:rPr lang="en-US" sz="2800" dirty="0" smtClean="0">
                <a:latin typeface="Times New Roman" pitchFamily="18" charset="0"/>
                <a:cs typeface="Times New Roman" pitchFamily="18" charset="0"/>
              </a:rPr>
              <a:t>	- </a:t>
            </a:r>
            <a:r>
              <a:rPr lang="en-US" sz="2800" b="1" dirty="0" smtClean="0">
                <a:latin typeface="Times New Roman" pitchFamily="18" charset="0"/>
                <a:cs typeface="Times New Roman" pitchFamily="18" charset="0"/>
              </a:rPr>
              <a:t>1</a:t>
            </a:r>
            <a:r>
              <a:rPr lang="en-US" sz="2800" dirty="0" smtClean="0">
                <a:latin typeface="Times New Roman" pitchFamily="18" charset="0"/>
                <a:cs typeface="Times New Roman" pitchFamily="18" charset="0"/>
              </a:rPr>
              <a:t> x 6.023 x10 </a:t>
            </a:r>
            <a:r>
              <a:rPr lang="en-US" sz="2800" baseline="30000" dirty="0" smtClean="0">
                <a:latin typeface="Times New Roman" pitchFamily="18" charset="0"/>
                <a:cs typeface="Times New Roman" pitchFamily="18" charset="0"/>
              </a:rPr>
              <a:t>23</a:t>
            </a:r>
            <a:r>
              <a:rPr lang="en-US" sz="2800" dirty="0" smtClean="0">
                <a:latin typeface="Times New Roman" pitchFamily="18" charset="0"/>
                <a:cs typeface="Times New Roman" pitchFamily="18" charset="0"/>
              </a:rPr>
              <a:t> particles  of Hydrogen atoms</a:t>
            </a:r>
          </a:p>
          <a:p>
            <a:r>
              <a:rPr lang="en-US" sz="2800" b="1" dirty="0" smtClean="0">
                <a:latin typeface="Times New Roman" pitchFamily="18" charset="0"/>
                <a:cs typeface="Times New Roman" pitchFamily="18" charset="0"/>
              </a:rPr>
              <a:t> 	-1</a:t>
            </a:r>
            <a:r>
              <a:rPr lang="en-US" sz="2800" dirty="0" smtClean="0">
                <a:latin typeface="Times New Roman" pitchFamily="18" charset="0"/>
                <a:cs typeface="Times New Roman" pitchFamily="18" charset="0"/>
              </a:rPr>
              <a:t> x 6.023 x10 </a:t>
            </a:r>
            <a:r>
              <a:rPr lang="en-US" sz="2800" baseline="30000" dirty="0" smtClean="0">
                <a:latin typeface="Times New Roman" pitchFamily="18" charset="0"/>
                <a:cs typeface="Times New Roman" pitchFamily="18" charset="0"/>
              </a:rPr>
              <a:t>23</a:t>
            </a:r>
            <a:r>
              <a:rPr lang="en-US" sz="2800" dirty="0" smtClean="0">
                <a:latin typeface="Times New Roman" pitchFamily="18" charset="0"/>
                <a:cs typeface="Times New Roman" pitchFamily="18" charset="0"/>
              </a:rPr>
              <a:t> particles  of </a:t>
            </a:r>
            <a:r>
              <a:rPr lang="en-US" sz="2800" b="1" dirty="0" smtClean="0">
                <a:latin typeface="Times New Roman" pitchFamily="18" charset="0"/>
                <a:cs typeface="Times New Roman" pitchFamily="18" charset="0"/>
              </a:rPr>
              <a:t>N</a:t>
            </a:r>
            <a:r>
              <a:rPr lang="en-US" sz="2800" dirty="0" smtClean="0">
                <a:latin typeface="Times New Roman" pitchFamily="18" charset="0"/>
                <a:cs typeface="Times New Roman" pitchFamily="18" charset="0"/>
              </a:rPr>
              <a:t>itrogen atoms</a:t>
            </a:r>
          </a:p>
          <a:p>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 -3</a:t>
            </a:r>
            <a:r>
              <a:rPr lang="en-US" sz="2800" dirty="0" smtClean="0">
                <a:latin typeface="Times New Roman" pitchFamily="18" charset="0"/>
                <a:cs typeface="Times New Roman" pitchFamily="18" charset="0"/>
              </a:rPr>
              <a:t> x 6.023 x10 </a:t>
            </a:r>
            <a:r>
              <a:rPr lang="en-US" sz="2800" baseline="30000" dirty="0" smtClean="0">
                <a:latin typeface="Times New Roman" pitchFamily="18" charset="0"/>
                <a:cs typeface="Times New Roman" pitchFamily="18" charset="0"/>
              </a:rPr>
              <a:t>23</a:t>
            </a:r>
            <a:r>
              <a:rPr lang="en-US" sz="2800" dirty="0" smtClean="0">
                <a:latin typeface="Times New Roman" pitchFamily="18" charset="0"/>
                <a:cs typeface="Times New Roman" pitchFamily="18" charset="0"/>
              </a:rPr>
              <a:t> particles  of </a:t>
            </a:r>
            <a:r>
              <a:rPr lang="en-US" sz="2800" b="1" dirty="0" smtClean="0">
                <a:latin typeface="Times New Roman" pitchFamily="18" charset="0"/>
                <a:cs typeface="Times New Roman" pitchFamily="18" charset="0"/>
              </a:rPr>
              <a:t>O</a:t>
            </a:r>
            <a:r>
              <a:rPr lang="en-US" sz="2800" dirty="0" smtClean="0">
                <a:latin typeface="Times New Roman" pitchFamily="18" charset="0"/>
                <a:cs typeface="Times New Roman" pitchFamily="18" charset="0"/>
              </a:rPr>
              <a:t>xygen atoms</a:t>
            </a:r>
            <a:endParaRPr lang="en-US" dirty="0" smtClean="0">
              <a:latin typeface="Arial" pitchFamily="34" charset="0"/>
              <a:cs typeface="Arial" pitchFamily="34" charset="0"/>
            </a:endParaRPr>
          </a:p>
        </p:txBody>
      </p:sp>
    </p:spTree>
  </p:cSld>
  <p:clrMapOvr>
    <a:masterClrMapping/>
  </p:clrMapOvr>
  <p:transition spd="slow" advClick="0" advTm="10000">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152400" y="0"/>
            <a:ext cx="8991600" cy="64017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Practice</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Calculate</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number of moles present in:</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)0.23 g of Sodium atoms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Molar mass of Sodium atoms = 23g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Moles =  </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mass in gram</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 &gt; </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0.23g</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0.01moles/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lvl="0" indent="45720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Molar mass	</a:t>
            </a:r>
            <a:r>
              <a:rPr lang="en-US" sz="2800" dirty="0" smtClean="0">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23</a:t>
            </a:r>
            <a:r>
              <a:rPr lang="en-US" sz="2800" dirty="0" smtClean="0">
                <a:latin typeface="Times New Roman" pitchFamily="18" charset="0"/>
                <a:ea typeface="Calibri" pitchFamily="34" charset="0"/>
                <a:cs typeface="Times New Roman" pitchFamily="18" charset="0"/>
              </a:rPr>
              <a:t>   </a:t>
            </a:r>
            <a:r>
              <a:rPr lang="en-US" sz="2800" b="1" dirty="0" smtClean="0">
                <a:latin typeface="Times New Roman" pitchFamily="18" charset="0"/>
                <a:ea typeface="Calibri" pitchFamily="34" charset="0"/>
                <a:cs typeface="Times New Roman" pitchFamily="18" charset="0"/>
              </a:rPr>
              <a:t>        1.0</a:t>
            </a:r>
            <a:r>
              <a:rPr kumimoji="0" lang="en-US" sz="28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x</a:t>
            </a:r>
            <a:r>
              <a:rPr lang="en-US" sz="2800" b="1" dirty="0" smtClean="0">
                <a:latin typeface="Times New Roman" pitchFamily="18" charset="0"/>
                <a:ea typeface="Calibri" pitchFamily="34" charset="0"/>
                <a:cs typeface="Times New Roman" pitchFamily="18" charset="0"/>
              </a:rPr>
              <a:t> 10</a:t>
            </a:r>
            <a:r>
              <a:rPr lang="en-US" sz="2800" b="1" baseline="30000" dirty="0" smtClean="0">
                <a:latin typeface="Times New Roman" pitchFamily="18" charset="0"/>
                <a:ea typeface="Calibri" pitchFamily="34" charset="0"/>
                <a:cs typeface="Times New Roman" pitchFamily="18" charset="0"/>
              </a:rPr>
              <a:t>-2</a:t>
            </a:r>
            <a:r>
              <a:rPr kumimoji="0" lang="en-US" sz="28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lang="en-US" sz="2800" b="1" dirty="0" smtClean="0">
                <a:latin typeface="Times New Roman" pitchFamily="18" charset="0"/>
                <a:ea typeface="Calibri" pitchFamily="34" charset="0"/>
                <a:cs typeface="Times New Roman" pitchFamily="18" charset="0"/>
              </a:rPr>
              <a:t>moles</a:t>
            </a:r>
          </a:p>
          <a:p>
            <a:pPr lvl="0" indent="457200" eaLnBrk="0" fontAlgn="base" hangingPunct="0">
              <a:spcBef>
                <a:spcPct val="0"/>
              </a:spcBef>
              <a:spcAft>
                <a:spcPct val="0"/>
              </a:spcAft>
            </a:pP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(ii) 0.23 g of Chlorine atoms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Molar mass of Chlorine atoms  = 35.5 g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Moles =  </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mass in gram</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 &gt; </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0.23g</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0.0065moles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lvl="0" indent="45720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Molar mass	</a:t>
            </a:r>
            <a:r>
              <a:rPr lang="en-US" sz="2800" dirty="0" smtClean="0">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35.5</a:t>
            </a:r>
            <a:r>
              <a:rPr lang="en-US" sz="2800" b="1" dirty="0" smtClean="0">
                <a:latin typeface="Times New Roman" pitchFamily="18" charset="0"/>
                <a:ea typeface="Calibri" pitchFamily="34" charset="0"/>
                <a:cs typeface="Times New Roman" pitchFamily="18" charset="0"/>
              </a:rPr>
              <a:t>      6.5 x 10</a:t>
            </a:r>
            <a:r>
              <a:rPr lang="en-US" sz="2800" b="1" baseline="30000" dirty="0" smtClean="0">
                <a:latin typeface="Times New Roman" pitchFamily="18" charset="0"/>
                <a:ea typeface="Calibri" pitchFamily="34" charset="0"/>
                <a:cs typeface="Times New Roman" pitchFamily="18" charset="0"/>
              </a:rPr>
              <a:t>-3</a:t>
            </a:r>
            <a:r>
              <a:rPr lang="en-US" sz="2800" b="1" dirty="0" smtClean="0">
                <a:latin typeface="Times New Roman" pitchFamily="18" charset="0"/>
                <a:ea typeface="Calibri" pitchFamily="34" charset="0"/>
                <a:cs typeface="Times New Roman" pitchFamily="18" charset="0"/>
              </a:rPr>
              <a:t> moles</a:t>
            </a:r>
          </a:p>
          <a:p>
            <a:pPr lvl="0" indent="457200" eaLnBrk="0" fontAlgn="base" hangingPunct="0">
              <a:spcBef>
                <a:spcPct val="0"/>
              </a:spcBef>
              <a:spcAft>
                <a:spcPct val="0"/>
              </a:spcAft>
            </a:pP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(iii) 0.23 g of Chlorine molecules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Molar mass of Chlorine molecules  =( 35.5 x 2) =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71.0</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Moles =  </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mass in gram</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 &gt; </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0.23g</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0.0032moles /</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Molar mass	</a:t>
            </a:r>
            <a:r>
              <a:rPr lang="en-US" sz="2800" dirty="0" smtClean="0">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71</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advClick="0" advTm="10000">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0"/>
            <a:ext cx="9144000" cy="64017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(iv)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0.23 g of</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dilute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sulphuric</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(VI)acid</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Molar mass of</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4</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[(2 x 1) + 32 + (4 x16)] =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98.0</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r>
              <a:rPr lang="en-US" sz="2800" dirty="0" smtClean="0">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Moles =</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mass in gram</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 &gt; </a:t>
            </a:r>
            <a:r>
              <a:rPr kumimoji="0" lang="en-US"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0.23g</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0.0023moles /</a:t>
            </a:r>
          </a:p>
          <a:p>
            <a:pPr indent="45720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Molar mass	       98</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a:t>
            </a:r>
            <a:r>
              <a:rPr lang="en-US" sz="2800" b="1" dirty="0" smtClean="0">
                <a:latin typeface="Times New Roman" pitchFamily="18" charset="0"/>
                <a:ea typeface="Calibri" pitchFamily="34" charset="0"/>
                <a:cs typeface="Times New Roman" pitchFamily="18" charset="0"/>
              </a:rPr>
              <a:t>2.3 x 10</a:t>
            </a:r>
            <a:r>
              <a:rPr lang="en-US" sz="2800" b="1" baseline="30000" dirty="0" smtClean="0">
                <a:latin typeface="Times New Roman" pitchFamily="18" charset="0"/>
                <a:ea typeface="Calibri" pitchFamily="34" charset="0"/>
                <a:cs typeface="Times New Roman" pitchFamily="18" charset="0"/>
              </a:rPr>
              <a:t>-3</a:t>
            </a:r>
            <a:r>
              <a:rPr lang="en-US" sz="2800" b="1" dirty="0" smtClean="0">
                <a:latin typeface="Times New Roman" pitchFamily="18" charset="0"/>
                <a:ea typeface="Calibri" pitchFamily="34" charset="0"/>
                <a:cs typeface="Times New Roman" pitchFamily="18" charset="0"/>
              </a:rPr>
              <a:t> moles</a:t>
            </a:r>
          </a:p>
          <a:p>
            <a:pPr indent="457200" eaLnBrk="0" fontAlgn="base" hangingPunct="0">
              <a:spcBef>
                <a:spcPct val="0"/>
              </a:spcBef>
              <a:spcAft>
                <a:spcPct val="0"/>
              </a:spcAft>
            </a:pPr>
            <a:endParaRPr lang="en-US" sz="900" b="1" dirty="0" smtClean="0">
              <a:latin typeface="Times New Roman" pitchFamily="18" charset="0"/>
              <a:ea typeface="Calibri" pitchFamily="34" charset="0"/>
              <a:cs typeface="Times New Roman" pitchFamily="18" charset="0"/>
            </a:endParaRPr>
          </a:p>
          <a:p>
            <a:pPr lvl="0" indent="457200" fontAlgn="base">
              <a:spcBef>
                <a:spcPct val="0"/>
              </a:spcBef>
              <a:spcAft>
                <a:spcPct val="0"/>
              </a:spcAft>
            </a:pPr>
            <a:r>
              <a:rPr lang="en-US" sz="2800" dirty="0" smtClean="0">
                <a:latin typeface="Times New Roman" pitchFamily="18" charset="0"/>
                <a:ea typeface="Times New Roman" pitchFamily="18" charset="0"/>
                <a:cs typeface="Times New Roman" pitchFamily="18" charset="0"/>
              </a:rPr>
              <a:t>(v) </a:t>
            </a:r>
            <a:r>
              <a:rPr lang="en-US" sz="2800" dirty="0" smtClean="0">
                <a:latin typeface="Times New Roman" pitchFamily="18" charset="0"/>
                <a:ea typeface="Calibri" pitchFamily="34" charset="0"/>
                <a:cs typeface="Times New Roman" pitchFamily="18" charset="0"/>
              </a:rPr>
              <a:t>0.23 g of</a:t>
            </a:r>
            <a:r>
              <a:rPr lang="en-US" sz="2800" dirty="0" smtClean="0">
                <a:latin typeface="Times New Roman" pitchFamily="18" charset="0"/>
                <a:ea typeface="Times New Roman" pitchFamily="18" charset="0"/>
                <a:cs typeface="Times New Roman" pitchFamily="18" charset="0"/>
              </a:rPr>
              <a:t> sodium carbonate(IV)</a:t>
            </a:r>
            <a:endParaRPr lang="en-US" sz="2800" dirty="0" smtClean="0">
              <a:latin typeface="Times New Roman" pitchFamily="18" charset="0"/>
              <a:cs typeface="Times New Roman" pitchFamily="18" charset="0"/>
            </a:endParaRPr>
          </a:p>
          <a:p>
            <a:pPr lvl="0" indent="457200"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Molar mass of</a:t>
            </a:r>
            <a:r>
              <a:rPr lang="en-US" sz="2800" dirty="0" smtClean="0">
                <a:latin typeface="Times New Roman" pitchFamily="18" charset="0"/>
                <a:ea typeface="Times New Roman" pitchFamily="18" charset="0"/>
                <a:cs typeface="Times New Roman" pitchFamily="18" charset="0"/>
              </a:rPr>
              <a:t> Na</a:t>
            </a:r>
            <a:r>
              <a:rPr lang="en-US" sz="2800" baseline="-30000" dirty="0" smtClean="0">
                <a:latin typeface="Times New Roman" pitchFamily="18" charset="0"/>
                <a:ea typeface="Times New Roman" pitchFamily="18" charset="0"/>
                <a:cs typeface="Times New Roman" pitchFamily="18" charset="0"/>
              </a:rPr>
              <a:t>2</a:t>
            </a:r>
            <a:r>
              <a:rPr lang="en-US" sz="2800" dirty="0" smtClean="0">
                <a:latin typeface="Times New Roman" pitchFamily="18" charset="0"/>
                <a:ea typeface="Times New Roman" pitchFamily="18" charset="0"/>
                <a:cs typeface="Times New Roman" pitchFamily="18" charset="0"/>
              </a:rPr>
              <a:t>CO</a:t>
            </a:r>
            <a:r>
              <a:rPr lang="en-US" sz="2800" baseline="-30000" dirty="0" smtClean="0">
                <a:latin typeface="Times New Roman" pitchFamily="18" charset="0"/>
                <a:ea typeface="Times New Roman" pitchFamily="18" charset="0"/>
                <a:cs typeface="Times New Roman" pitchFamily="18" charset="0"/>
              </a:rPr>
              <a:t>3</a:t>
            </a:r>
            <a:r>
              <a:rPr lang="en-US" sz="2800" dirty="0" smtClean="0">
                <a:latin typeface="Times New Roman" pitchFamily="18" charset="0"/>
                <a:ea typeface="Times New Roman" pitchFamily="18" charset="0"/>
                <a:cs typeface="Times New Roman" pitchFamily="18" charset="0"/>
              </a:rPr>
              <a:t>= [(2 x 23) + 12 + (3 x16)] = </a:t>
            </a:r>
            <a:r>
              <a:rPr lang="en-US" sz="2800" b="1" dirty="0" smtClean="0">
                <a:latin typeface="Times New Roman" pitchFamily="18" charset="0"/>
                <a:ea typeface="Times New Roman" pitchFamily="18" charset="0"/>
                <a:cs typeface="Times New Roman" pitchFamily="18" charset="0"/>
              </a:rPr>
              <a:t>106.0</a:t>
            </a:r>
            <a:r>
              <a:rPr lang="en-US" sz="2800" dirty="0" smtClean="0">
                <a:latin typeface="Times New Roman" pitchFamily="18" charset="0"/>
                <a:ea typeface="Times New Roman" pitchFamily="18" charset="0"/>
                <a:cs typeface="Times New Roman" pitchFamily="18" charset="0"/>
              </a:rPr>
              <a:t>g        	</a:t>
            </a:r>
            <a:r>
              <a:rPr lang="en-US" sz="2800" dirty="0" smtClean="0">
                <a:latin typeface="Times New Roman" pitchFamily="18" charset="0"/>
                <a:ea typeface="Calibri" pitchFamily="34" charset="0"/>
                <a:cs typeface="Times New Roman" pitchFamily="18" charset="0"/>
              </a:rPr>
              <a:t>Moles =</a:t>
            </a:r>
            <a:r>
              <a:rPr lang="en-US" sz="2800" u="sng" dirty="0" smtClean="0">
                <a:latin typeface="Times New Roman" pitchFamily="18" charset="0"/>
                <a:ea typeface="Calibri" pitchFamily="34" charset="0"/>
                <a:cs typeface="Times New Roman" pitchFamily="18" charset="0"/>
              </a:rPr>
              <a:t> mass in gram</a:t>
            </a:r>
            <a:r>
              <a:rPr lang="en-US" sz="2800" dirty="0" smtClean="0">
                <a:latin typeface="Times New Roman" pitchFamily="18" charset="0"/>
                <a:ea typeface="Calibri" pitchFamily="34" charset="0"/>
                <a:cs typeface="Times New Roman" pitchFamily="18" charset="0"/>
              </a:rPr>
              <a:t>s = &gt; </a:t>
            </a:r>
            <a:r>
              <a:rPr lang="en-US" sz="2800" u="sng" dirty="0" smtClean="0">
                <a:latin typeface="Times New Roman" pitchFamily="18" charset="0"/>
                <a:ea typeface="Calibri" pitchFamily="34" charset="0"/>
                <a:cs typeface="Times New Roman" pitchFamily="18" charset="0"/>
              </a:rPr>
              <a:t> 0.23g</a:t>
            </a:r>
            <a:r>
              <a:rPr lang="en-US" sz="2800" dirty="0" smtClean="0">
                <a:latin typeface="Times New Roman" pitchFamily="18" charset="0"/>
                <a:ea typeface="Calibri" pitchFamily="34" charset="0"/>
                <a:cs typeface="Times New Roman" pitchFamily="18" charset="0"/>
              </a:rPr>
              <a:t>   = </a:t>
            </a:r>
            <a:r>
              <a:rPr lang="en-US" sz="2800" b="1" dirty="0" smtClean="0">
                <a:latin typeface="Times New Roman" pitchFamily="18" charset="0"/>
                <a:ea typeface="Calibri" pitchFamily="34" charset="0"/>
                <a:cs typeface="Times New Roman" pitchFamily="18" charset="0"/>
              </a:rPr>
              <a:t>0.0022moles /</a:t>
            </a:r>
          </a:p>
          <a:p>
            <a:pPr indent="457200"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	              Molar mass	     106</a:t>
            </a:r>
            <a:r>
              <a:rPr lang="en-US" sz="2800" dirty="0" smtClean="0">
                <a:latin typeface="Times New Roman" pitchFamily="18" charset="0"/>
                <a:cs typeface="Times New Roman" pitchFamily="18" charset="0"/>
              </a:rPr>
              <a:t>          </a:t>
            </a:r>
            <a:r>
              <a:rPr lang="en-US" sz="2800" b="1" dirty="0" smtClean="0">
                <a:latin typeface="Times New Roman" pitchFamily="18" charset="0"/>
                <a:ea typeface="Calibri" pitchFamily="34" charset="0"/>
                <a:cs typeface="Times New Roman" pitchFamily="18" charset="0"/>
              </a:rPr>
              <a:t>2.2 x 10</a:t>
            </a:r>
            <a:r>
              <a:rPr lang="en-US" sz="2800" b="1" baseline="30000" dirty="0" smtClean="0">
                <a:latin typeface="Times New Roman" pitchFamily="18" charset="0"/>
                <a:ea typeface="Calibri" pitchFamily="34" charset="0"/>
                <a:cs typeface="Times New Roman" pitchFamily="18" charset="0"/>
              </a:rPr>
              <a:t>-3</a:t>
            </a:r>
            <a:r>
              <a:rPr lang="en-US" sz="2800" b="1" dirty="0" smtClean="0">
                <a:latin typeface="Times New Roman" pitchFamily="18" charset="0"/>
                <a:ea typeface="Calibri" pitchFamily="34" charset="0"/>
                <a:cs typeface="Times New Roman" pitchFamily="18" charset="0"/>
              </a:rPr>
              <a:t> moles</a:t>
            </a:r>
          </a:p>
          <a:p>
            <a:pPr indent="457200" eaLnBrk="0" fontAlgn="base" hangingPunct="0">
              <a:spcBef>
                <a:spcPct val="0"/>
              </a:spcBef>
              <a:spcAft>
                <a:spcPct val="0"/>
              </a:spcAft>
            </a:pPr>
            <a:endParaRPr lang="en-US" sz="900" b="1" dirty="0" smtClean="0">
              <a:latin typeface="Times New Roman" pitchFamily="18" charset="0"/>
              <a:ea typeface="Calibri" pitchFamily="34" charset="0"/>
              <a:cs typeface="Times New Roman" pitchFamily="18" charset="0"/>
            </a:endParaRPr>
          </a:p>
          <a:p>
            <a:pPr lvl="0" indent="457200" fontAlgn="base">
              <a:spcBef>
                <a:spcPct val="0"/>
              </a:spcBef>
              <a:spcAft>
                <a:spcPct val="0"/>
              </a:spcAft>
            </a:pPr>
            <a:r>
              <a:rPr lang="en-US" sz="2800" dirty="0" smtClean="0">
                <a:latin typeface="Times New Roman" pitchFamily="18" charset="0"/>
                <a:ea typeface="Times New Roman" pitchFamily="18" charset="0"/>
                <a:cs typeface="Times New Roman" pitchFamily="18" charset="0"/>
              </a:rPr>
              <a:t>(vi) </a:t>
            </a:r>
            <a:r>
              <a:rPr lang="en-US" sz="2800" dirty="0" smtClean="0">
                <a:latin typeface="Times New Roman" pitchFamily="18" charset="0"/>
                <a:ea typeface="Calibri" pitchFamily="34" charset="0"/>
                <a:cs typeface="Times New Roman" pitchFamily="18" charset="0"/>
              </a:rPr>
              <a:t>0.23 g of</a:t>
            </a:r>
            <a:r>
              <a:rPr lang="en-US" sz="2800" dirty="0" smtClean="0">
                <a:latin typeface="Times New Roman" pitchFamily="18" charset="0"/>
                <a:ea typeface="Times New Roman" pitchFamily="18" charset="0"/>
                <a:cs typeface="Times New Roman" pitchFamily="18" charset="0"/>
              </a:rPr>
              <a:t> sodium carbonate(IV)</a:t>
            </a:r>
            <a:r>
              <a:rPr lang="en-US" sz="2800" dirty="0" err="1" smtClean="0">
                <a:latin typeface="Times New Roman" pitchFamily="18" charset="0"/>
                <a:ea typeface="Times New Roman" pitchFamily="18" charset="0"/>
                <a:cs typeface="Times New Roman" pitchFamily="18" charset="0"/>
              </a:rPr>
              <a:t>decahydrate</a:t>
            </a:r>
            <a:endParaRPr lang="en-US" sz="2800" dirty="0" smtClean="0">
              <a:latin typeface="Times New Roman" pitchFamily="18" charset="0"/>
              <a:cs typeface="Times New Roman" pitchFamily="18" charset="0"/>
            </a:endParaRPr>
          </a:p>
          <a:p>
            <a:pPr lvl="0" indent="457200"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Molar mass of</a:t>
            </a:r>
            <a:r>
              <a:rPr lang="en-US" sz="2800" dirty="0" smtClean="0">
                <a:latin typeface="Times New Roman" pitchFamily="18" charset="0"/>
                <a:ea typeface="Times New Roman" pitchFamily="18" charset="0"/>
                <a:cs typeface="Times New Roman" pitchFamily="18" charset="0"/>
              </a:rPr>
              <a:t> Na</a:t>
            </a:r>
            <a:r>
              <a:rPr lang="en-US" sz="2800" baseline="-30000" dirty="0" smtClean="0">
                <a:latin typeface="Times New Roman" pitchFamily="18" charset="0"/>
                <a:ea typeface="Times New Roman" pitchFamily="18" charset="0"/>
                <a:cs typeface="Times New Roman" pitchFamily="18" charset="0"/>
              </a:rPr>
              <a:t>2</a:t>
            </a:r>
            <a:r>
              <a:rPr lang="en-US" sz="2800" dirty="0" smtClean="0">
                <a:latin typeface="Times New Roman" pitchFamily="18" charset="0"/>
                <a:ea typeface="Times New Roman" pitchFamily="18" charset="0"/>
                <a:cs typeface="Times New Roman" pitchFamily="18" charset="0"/>
              </a:rPr>
              <a:t>CO</a:t>
            </a:r>
            <a:r>
              <a:rPr lang="en-US" sz="2800" baseline="-30000" dirty="0" smtClean="0">
                <a:latin typeface="Times New Roman" pitchFamily="18" charset="0"/>
                <a:ea typeface="Times New Roman" pitchFamily="18" charset="0"/>
                <a:cs typeface="Times New Roman" pitchFamily="18" charset="0"/>
              </a:rPr>
              <a:t>3</a:t>
            </a:r>
            <a:r>
              <a:rPr lang="en-US" sz="2800" dirty="0" smtClean="0">
                <a:latin typeface="Times New Roman" pitchFamily="18" charset="0"/>
                <a:ea typeface="Times New Roman" pitchFamily="18" charset="0"/>
                <a:cs typeface="Times New Roman" pitchFamily="18" charset="0"/>
              </a:rPr>
              <a:t>.10H</a:t>
            </a:r>
            <a:r>
              <a:rPr lang="en-US" sz="2800" baseline="-30000" dirty="0" smtClean="0">
                <a:latin typeface="Times New Roman" pitchFamily="18" charset="0"/>
                <a:ea typeface="Times New Roman" pitchFamily="18" charset="0"/>
                <a:cs typeface="Times New Roman" pitchFamily="18" charset="0"/>
              </a:rPr>
              <a:t>2</a:t>
            </a:r>
            <a:r>
              <a:rPr lang="en-US" sz="2800" dirty="0" smtClean="0">
                <a:latin typeface="Times New Roman" pitchFamily="18" charset="0"/>
                <a:ea typeface="Times New Roman" pitchFamily="18" charset="0"/>
                <a:cs typeface="Times New Roman" pitchFamily="18" charset="0"/>
              </a:rPr>
              <a:t> O=</a:t>
            </a:r>
          </a:p>
          <a:p>
            <a:pPr lvl="0" indent="457200" eaLnBrk="0" fontAlgn="base" hangingPunct="0">
              <a:spcBef>
                <a:spcPct val="0"/>
              </a:spcBef>
              <a:spcAft>
                <a:spcPct val="0"/>
              </a:spcAft>
            </a:pPr>
            <a:r>
              <a:rPr lang="en-US" sz="2800" dirty="0" smtClean="0">
                <a:latin typeface="Times New Roman" pitchFamily="18" charset="0"/>
                <a:ea typeface="Times New Roman" pitchFamily="18" charset="0"/>
                <a:cs typeface="Times New Roman" pitchFamily="18" charset="0"/>
              </a:rPr>
              <a:t> [(2 x 23) + 12 + (3 x16) + (10 x 1.0) + (10 x 16)] = </a:t>
            </a:r>
            <a:r>
              <a:rPr lang="en-US" sz="2800" b="1" dirty="0" smtClean="0">
                <a:latin typeface="Times New Roman" pitchFamily="18" charset="0"/>
                <a:ea typeface="Times New Roman" pitchFamily="18" charset="0"/>
                <a:cs typeface="Times New Roman" pitchFamily="18" charset="0"/>
              </a:rPr>
              <a:t>276.0</a:t>
            </a:r>
            <a:r>
              <a:rPr lang="en-US" sz="2800" dirty="0" smtClean="0">
                <a:latin typeface="Times New Roman" pitchFamily="18" charset="0"/>
                <a:ea typeface="Times New Roman" pitchFamily="18" charset="0"/>
                <a:cs typeface="Times New Roman" pitchFamily="18" charset="0"/>
              </a:rPr>
              <a:t>g        	</a:t>
            </a:r>
            <a:r>
              <a:rPr lang="en-US" sz="2800" dirty="0" smtClean="0">
                <a:latin typeface="Times New Roman" pitchFamily="18" charset="0"/>
                <a:ea typeface="Calibri" pitchFamily="34" charset="0"/>
                <a:cs typeface="Times New Roman" pitchFamily="18" charset="0"/>
              </a:rPr>
              <a:t>Moles =</a:t>
            </a:r>
            <a:r>
              <a:rPr lang="en-US" sz="2800" u="sng" dirty="0" smtClean="0">
                <a:latin typeface="Times New Roman" pitchFamily="18" charset="0"/>
                <a:ea typeface="Calibri" pitchFamily="34" charset="0"/>
                <a:cs typeface="Times New Roman" pitchFamily="18" charset="0"/>
              </a:rPr>
              <a:t> mass in gram</a:t>
            </a:r>
            <a:r>
              <a:rPr lang="en-US" sz="2800" dirty="0" smtClean="0">
                <a:latin typeface="Times New Roman" pitchFamily="18" charset="0"/>
                <a:ea typeface="Calibri" pitchFamily="34" charset="0"/>
                <a:cs typeface="Times New Roman" pitchFamily="18" charset="0"/>
              </a:rPr>
              <a:t>s = &gt; </a:t>
            </a:r>
            <a:r>
              <a:rPr lang="en-US" sz="2800" u="sng" dirty="0" smtClean="0">
                <a:latin typeface="Times New Roman" pitchFamily="18" charset="0"/>
                <a:ea typeface="Calibri" pitchFamily="34" charset="0"/>
                <a:cs typeface="Times New Roman" pitchFamily="18" charset="0"/>
              </a:rPr>
              <a:t> 0.23g</a:t>
            </a:r>
            <a:r>
              <a:rPr lang="en-US" sz="2800" dirty="0" smtClean="0">
                <a:latin typeface="Times New Roman" pitchFamily="18" charset="0"/>
                <a:ea typeface="Calibri" pitchFamily="34" charset="0"/>
                <a:cs typeface="Times New Roman" pitchFamily="18" charset="0"/>
              </a:rPr>
              <a:t>   = </a:t>
            </a:r>
            <a:r>
              <a:rPr lang="en-US" sz="2800" b="1" dirty="0" smtClean="0">
                <a:latin typeface="Times New Roman" pitchFamily="18" charset="0"/>
                <a:ea typeface="Calibri" pitchFamily="34" charset="0"/>
                <a:cs typeface="Times New Roman" pitchFamily="18" charset="0"/>
              </a:rPr>
              <a:t>0.00083moles /</a:t>
            </a:r>
          </a:p>
          <a:p>
            <a:pPr indent="457200"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	            Molar mass	          276</a:t>
            </a: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8</a:t>
            </a:r>
            <a:r>
              <a:rPr lang="en-US" sz="2800" b="1" dirty="0" smtClean="0">
                <a:latin typeface="Times New Roman" pitchFamily="18" charset="0"/>
                <a:ea typeface="Calibri" pitchFamily="34" charset="0"/>
                <a:cs typeface="Times New Roman" pitchFamily="18" charset="0"/>
              </a:rPr>
              <a:t>.3 x 10</a:t>
            </a:r>
            <a:r>
              <a:rPr lang="en-US" sz="2800" b="1" baseline="30000" dirty="0" smtClean="0">
                <a:latin typeface="Times New Roman" pitchFamily="18" charset="0"/>
                <a:ea typeface="Calibri" pitchFamily="34" charset="0"/>
                <a:cs typeface="Times New Roman" pitchFamily="18" charset="0"/>
              </a:rPr>
              <a:t>-4</a:t>
            </a:r>
            <a:r>
              <a:rPr lang="en-US" sz="2800" b="1" dirty="0" smtClean="0">
                <a:latin typeface="Times New Roman" pitchFamily="18" charset="0"/>
                <a:ea typeface="Calibri" pitchFamily="34" charset="0"/>
                <a:cs typeface="Times New Roman" pitchFamily="18" charset="0"/>
              </a:rPr>
              <a:t> moles</a:t>
            </a:r>
            <a:endParaRPr lang="en-US" sz="2800" dirty="0" smtClean="0">
              <a:latin typeface="Times New Roman" pitchFamily="18"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spd="slow" advClick="0" advTm="10000">
    <p:wipe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1425</TotalTime>
  <Words>3292</Words>
  <Application>Microsoft Office PowerPoint</Application>
  <PresentationFormat>On-screen Show (4:3)</PresentationFormat>
  <Paragraphs>956</Paragraphs>
  <Slides>62</Slides>
  <Notes>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Julius G Thungu</dc:creator>
  <cp:lastModifiedBy>MANYAM FRANCHISE</cp:lastModifiedBy>
  <cp:revision>68</cp:revision>
  <dcterms:created xsi:type="dcterms:W3CDTF">2012-10-19T16:05:24Z</dcterms:created>
  <dcterms:modified xsi:type="dcterms:W3CDTF">2016-08-18T17:19:37Z</dcterms:modified>
</cp:coreProperties>
</file>