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1"/>
  </p:notesMasterIdLst>
  <p:handoutMasterIdLst>
    <p:handoutMasterId r:id="rId122"/>
  </p:handoutMasterIdLst>
  <p:sldIdLst>
    <p:sldId id="258" r:id="rId2"/>
    <p:sldId id="384" r:id="rId3"/>
    <p:sldId id="259" r:id="rId4"/>
    <p:sldId id="260" r:id="rId5"/>
    <p:sldId id="261" r:id="rId6"/>
    <p:sldId id="262" r:id="rId7"/>
    <p:sldId id="263" r:id="rId8"/>
    <p:sldId id="367" r:id="rId9"/>
    <p:sldId id="264" r:id="rId10"/>
    <p:sldId id="368" r:id="rId11"/>
    <p:sldId id="265" r:id="rId12"/>
    <p:sldId id="267" r:id="rId13"/>
    <p:sldId id="268" r:id="rId14"/>
    <p:sldId id="392" r:id="rId15"/>
    <p:sldId id="393" r:id="rId16"/>
    <p:sldId id="394" r:id="rId17"/>
    <p:sldId id="389" r:id="rId18"/>
    <p:sldId id="269" r:id="rId19"/>
    <p:sldId id="270" r:id="rId20"/>
    <p:sldId id="371" r:id="rId21"/>
    <p:sldId id="274" r:id="rId22"/>
    <p:sldId id="369" r:id="rId23"/>
    <p:sldId id="271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357" r:id="rId43"/>
    <p:sldId id="294" r:id="rId44"/>
    <p:sldId id="295" r:id="rId45"/>
    <p:sldId id="296" r:id="rId46"/>
    <p:sldId id="297" r:id="rId47"/>
    <p:sldId id="358" r:id="rId48"/>
    <p:sldId id="298" r:id="rId49"/>
    <p:sldId id="299" r:id="rId50"/>
    <p:sldId id="300" r:id="rId51"/>
    <p:sldId id="301" r:id="rId52"/>
    <p:sldId id="304" r:id="rId53"/>
    <p:sldId id="302" r:id="rId54"/>
    <p:sldId id="303" r:id="rId55"/>
    <p:sldId id="307" r:id="rId56"/>
    <p:sldId id="374" r:id="rId57"/>
    <p:sldId id="372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75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5" r:id="rId75"/>
    <p:sldId id="326" r:id="rId76"/>
    <p:sldId id="327" r:id="rId77"/>
    <p:sldId id="328" r:id="rId78"/>
    <p:sldId id="329" r:id="rId79"/>
    <p:sldId id="272" r:id="rId80"/>
    <p:sldId id="330" r:id="rId81"/>
    <p:sldId id="379" r:id="rId82"/>
    <p:sldId id="334" r:id="rId83"/>
    <p:sldId id="333" r:id="rId84"/>
    <p:sldId id="385" r:id="rId85"/>
    <p:sldId id="335" r:id="rId86"/>
    <p:sldId id="336" r:id="rId87"/>
    <p:sldId id="337" r:id="rId88"/>
    <p:sldId id="338" r:id="rId89"/>
    <p:sldId id="339" r:id="rId90"/>
    <p:sldId id="340" r:id="rId91"/>
    <p:sldId id="380" r:id="rId92"/>
    <p:sldId id="341" r:id="rId93"/>
    <p:sldId id="342" r:id="rId94"/>
    <p:sldId id="381" r:id="rId95"/>
    <p:sldId id="343" r:id="rId96"/>
    <p:sldId id="378" r:id="rId97"/>
    <p:sldId id="345" r:id="rId98"/>
    <p:sldId id="346" r:id="rId99"/>
    <p:sldId id="347" r:id="rId100"/>
    <p:sldId id="348" r:id="rId101"/>
    <p:sldId id="349" r:id="rId102"/>
    <p:sldId id="350" r:id="rId103"/>
    <p:sldId id="351" r:id="rId104"/>
    <p:sldId id="352" r:id="rId105"/>
    <p:sldId id="353" r:id="rId106"/>
    <p:sldId id="354" r:id="rId107"/>
    <p:sldId id="355" r:id="rId108"/>
    <p:sldId id="356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76" r:id="rId118"/>
    <p:sldId id="377" r:id="rId119"/>
    <p:sldId id="386" r:id="rId1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77A3-9C89-45C8-AB34-1C624327719E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A09AB-EC29-4B16-8A85-694C073870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2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86FF-1DC2-4BCB-ADC2-329FE18A1B2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77F12-F7FB-48E5-8D50-ABC766CF8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1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6FB9E-0E72-40CE-A199-1E4803B9DDD9}" type="datetime1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51C74-7042-445C-BE66-8E4E4986F4D0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21B73-9B7E-4A8B-84AF-4AEA3ECBFE64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E217F-248D-434D-A8AD-7E6B8830A934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EA44C-529A-42F4-B5BA-73D7A4E19C77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27C98C-5525-42DC-9D1A-908BA919A347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00F2F-40FE-4011-9DE3-F90D87213BC2}" type="datetime1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C5E3-AFAF-4AC2-826D-2514ECB88227}" type="datetime1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93B36-F32B-4E96-85ED-9202B96649AA}" type="datetime1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F058-8523-44A2-A081-B748151DC90D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D9A18-5AD3-4A9B-9AB1-10463F498444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 advClick="0" advTm="1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35A602-FD94-4085-AD62-9F6388B682C1}" type="datetime1">
              <a:rPr lang="en-US" smtClean="0"/>
              <a:t>8/18/2016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E347F9-FE16-477C-AB84-A6DCFB26A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15000">
    <p:wedge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381000" y="0"/>
            <a:ext cx="8382000" cy="6477000"/>
            <a:chOff x="101" y="233"/>
            <a:chExt cx="11823" cy="15201"/>
          </a:xfrm>
        </p:grpSpPr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101" y="233"/>
              <a:ext cx="11823" cy="15201"/>
              <a:chOff x="106" y="233"/>
              <a:chExt cx="11815" cy="15198"/>
            </a:xfrm>
          </p:grpSpPr>
          <p:sp>
            <p:nvSpPr>
              <p:cNvPr id="1046" name="Rectangle 22" descr="Zig zag"/>
              <p:cNvSpPr>
                <a:spLocks noChangeArrowheads="1"/>
              </p:cNvSpPr>
              <p:nvPr/>
            </p:nvSpPr>
            <p:spPr bwMode="auto">
              <a:xfrm>
                <a:off x="106" y="233"/>
                <a:ext cx="11815" cy="15198"/>
              </a:xfrm>
              <a:prstGeom prst="rect">
                <a:avLst/>
              </a:prstGeom>
              <a:pattFill prst="zigZag">
                <a:fgClr>
                  <a:srgbClr val="8C8C8C"/>
                </a:fgClr>
                <a:bgClr>
                  <a:srgbClr val="BFBFBF"/>
                </a:bgClr>
              </a:patt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3446" y="406"/>
                <a:ext cx="8475" cy="15025"/>
              </a:xfrm>
              <a:prstGeom prst="rect">
                <a:avLst/>
              </a:prstGeom>
              <a:solidFill>
                <a:srgbClr val="737373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228600" tIns="1371600" rIns="4572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0" i="0" u="none" strike="noStrike" cap="none" normalizeH="0" baseline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The rate of reaction and </a:t>
                </a:r>
                <a:r>
                  <a:rPr kumimoji="0" lang="en-US" sz="6000" b="0" i="0" u="none" strike="noStrike" cap="none" normalizeH="0" baseline="0" dirty="0" err="1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Equilibria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Bernard MT Condensed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Comprehensive tutorial notes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00B0F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4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POWERPOINT</a:t>
                </a:r>
                <a:r>
                  <a:rPr kumimoji="0" lang="en-US" sz="4400" b="0" i="0" u="none" strike="noStrike" cap="none" normalizeH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 VERSION</a:t>
                </a:r>
                <a:endPara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Bernard MT Condensed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321" y="3424"/>
                <a:ext cx="3125" cy="6069"/>
                <a:chOff x="654" y="3599"/>
                <a:chExt cx="2880" cy="5760"/>
              </a:xfrm>
            </p:grpSpPr>
            <p:sp>
              <p:nvSpPr>
                <p:cNvPr id="1049" name="Rectangle 25"/>
                <p:cNvSpPr>
                  <a:spLocks noChangeArrowheads="1"/>
                </p:cNvSpPr>
                <p:nvPr/>
              </p:nvSpPr>
              <p:spPr bwMode="auto">
                <a:xfrm flipH="1">
                  <a:off x="209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/>
              </p:nvSpPr>
              <p:spPr bwMode="auto">
                <a:xfrm flipH="1">
                  <a:off x="209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/>
              </p:nvSpPr>
              <p:spPr bwMode="auto">
                <a:xfrm flipH="1">
                  <a:off x="65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/>
              </p:nvSpPr>
              <p:spPr bwMode="auto">
                <a:xfrm flipH="1">
                  <a:off x="654" y="359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/>
              </p:nvSpPr>
              <p:spPr bwMode="auto">
                <a:xfrm flipH="1">
                  <a:off x="65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/>
              </p:nvSpPr>
              <p:spPr bwMode="auto">
                <a:xfrm flipH="1">
                  <a:off x="2094" y="791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 flipH="1">
                <a:off x="2690" y="406"/>
                <a:ext cx="1563" cy="1518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6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2012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 flipH="1" flipV="1">
              <a:off x="10833" y="14380"/>
              <a:ext cx="782" cy="760"/>
              <a:chOff x="8754" y="11945"/>
              <a:chExt cx="2880" cy="2859"/>
            </a:xfrm>
          </p:grpSpPr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 flipH="1">
                <a:off x="10194" y="11945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 flipH="1">
                <a:off x="10194" y="13364"/>
                <a:ext cx="1440" cy="1440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 flipH="1">
                <a:off x="8754" y="13364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Bond breaking/weakening is an endothermic process that require an energy input.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higher the bond energy the slower the reaction to </a:t>
            </a:r>
            <a:r>
              <a:rPr lang="en-US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start of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Activation energy does not influence whether a reaction is exothermic or endothermic.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38100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(c)Dynamic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equilibria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reversible reactions in a closed system: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at the beginning;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-the reactants are decreasing in concentration with time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-the products are increasing in concentration with time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(ii) after some time a point is reached when as the reactants are forming products the products are forming reactants.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is called equilibrium.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2362200" y="1219200"/>
            <a:ext cx="4419600" cy="717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Reactants concentration decreases to form products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267200" y="1828800"/>
            <a:ext cx="4114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Equilibrium  established /rate of formation of products equal to rate of formation of reactants.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419600" y="4114800"/>
            <a:ext cx="411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Products concentration increases from time=0.0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191000" y="586740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progress/path/coordinate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04800" y="2209800"/>
            <a:ext cx="167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 dm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-76200" y="3505200"/>
            <a:ext cx="44958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09800" y="5715000"/>
            <a:ext cx="62484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3352800"/>
            <a:ext cx="35052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33600" y="1752600"/>
            <a:ext cx="2057400" cy="16002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981200" y="3581400"/>
            <a:ext cx="2438400" cy="19812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6502" idx="1"/>
          </p:cNvCxnSpPr>
          <p:nvPr/>
        </p:nvCxnSpPr>
        <p:spPr>
          <a:xfrm rot="10800000">
            <a:off x="3505200" y="4343401"/>
            <a:ext cx="914400" cy="12534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895600" y="2133600"/>
            <a:ext cx="533400" cy="76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867400" y="3124200"/>
            <a:ext cx="4572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" y="2286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Sketch showing the changes in concentration of reactants and products in a closed system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4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4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4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06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4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5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25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75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25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500"/>
                            </p:stCondLst>
                            <p:childTnLst>
                              <p:par>
                                <p:cTn id="6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/>
      <p:bldP spid="106503" grpId="0"/>
      <p:bldP spid="10650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a system in equilibrium: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 reaction from left to right (reactants to products) is called forward reaction.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(ii) a reaction from right to left (products to reactants) is called backward reaction.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(iii)a reaction in which the rate of forward reaction is equal to the rate of backward reaction is called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dynamic equilibrium.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dynamic equilibrium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therefore a balance of the rate of formation of products and reactants.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balance continues until the reactants or products are disturbed/changed/ altered.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influence of different factors on a dynamic equilibrium was first investigated from 1850-1936 by the French Chemist Louis Henry 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Chatellier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 findings were called 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Chatelliers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Principle which states that: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a stress is applied to a system in dynamic equilibrium, the system readjust/shift/move/behave so as to remove/reduce/counteract the stress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Chatelliers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Principle is applied in determining the effect/influence of several factors on systems in dynamic equilibrium.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following are the main factors that influence/alter/affect systems in dynamic equilibrium: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(a)Concentration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(b)Temperature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(c)Pressure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(d)Catalyst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04800" y="302359"/>
            <a:ext cx="8610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(a)Influence of concentration on dynamic equilibrium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increase/decrease in concentration of reactants/products at equilibrium is a stress.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Le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Chatelliers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principle the system readjust so as to remove/add the excess/reduced concentration.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of influence of concentration on dynamic equilibrium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)Chromate(VI)/CrO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in solution are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Dichromate(VI)/Cr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in solution are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two solutions exist in equilibrium as in the equation: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2H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 2CrO</a:t>
            </a:r>
            <a:r>
              <a:rPr lang="en-US" sz="2800" baseline="-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	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lang="en-US" sz="2800" baseline="-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baseline="-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2800" baseline="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H</a:t>
            </a:r>
            <a:r>
              <a:rPr lang="en-US" sz="2800" baseline="-300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lang="en-US" sz="2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(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	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If an acid/H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added to the equilibrium mixture a stress is created on the reactant side where there is already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equilibrium shift forward to the right to remove/reduce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added.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 mixture becomes More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formed in the solution mixture make it to be more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colour.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If a base/OH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added to the equilibrium mixture a stress is created on the reactant side on the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ions.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react with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to form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equilibrium shift backward to the left to add/replace the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ions that have reacted with the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ions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More of the CrO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ions formed in the solution mixture makes it to be more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colour.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 2Cr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      CrO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If an acid/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added to the equilibrium mixture a stress is created on the reactant side on the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react with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to form water.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The equilibrium shift backward to the left to add/replace the 2OH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that have reacted with the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ions 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More Cr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)ions formed in the solution mixture makes it to be more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colour.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If a base /OH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is added to the equilibrium mixture a stress is created on the reactant side where there is already OH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ions.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equilibrium shift forward to the right to remove/reduce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OH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ions added.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More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the Cr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are formed in the solution mixture making it to be more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colour.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the influence of alkali/acid on Cr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8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/CrO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equilibrium mixture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Measure about 2 cm3 of Potassium dichromate (VI) solution into a test tube.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 that the solution mixture is orange.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Add three drops of 2M sulphuric(VI) acid. Shake the mixture carefully.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 that the solution mixture is remains orange.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 about six drops of 2M sodium hydroxide solution. Shake carefully.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 that the solution mixture is turns yellow.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3352800"/>
            <a:ext cx="1905000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419600" y="3352800"/>
            <a:ext cx="20574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800" y="228600"/>
            <a:ext cx="85344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above observations can be explained from the fact that both the dichromate(VI)and chromate(VI) exist in equilibrium.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Dichromate(VI) ions are stable in acidic solutions while chromate(VI)ions are stable in basic solutions.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 equilibrium exist thus: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81000" y="3505200"/>
            <a:ext cx="830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added, the equilibrium shift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forward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the right and the mixture become more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 more Cr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exist.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added, the equilibrium shift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backward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the left and the mixture become more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 more 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exist.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0" y="36576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37338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86000" y="3581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3733800" y="37338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AutoShape 13"/>
          <p:cNvSpPr>
            <a:spLocks noChangeShapeType="1"/>
          </p:cNvSpPr>
          <p:nvPr/>
        </p:nvSpPr>
        <p:spPr bwMode="auto">
          <a:xfrm flipV="1">
            <a:off x="1828801" y="1676400"/>
            <a:ext cx="76200" cy="3962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3" name="AutoShape 1"/>
          <p:cNvSpPr>
            <a:spLocks noChangeShapeType="1"/>
          </p:cNvSpPr>
          <p:nvPr/>
        </p:nvSpPr>
        <p:spPr bwMode="auto">
          <a:xfrm flipV="1">
            <a:off x="1828800" y="5638799"/>
            <a:ext cx="58928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 flipH="1">
            <a:off x="685800" y="3048000"/>
            <a:ext cx="10668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kJ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438400" y="5410200"/>
            <a:ext cx="51054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path/coordinate/path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304800" y="381000"/>
            <a:ext cx="853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 level diagram showing  the activation energy for exothermic processes /reactions.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																																																				                                                                                                                                                                                                                                                     																																																							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1981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Activated         complex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905000" y="38862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86200" y="31242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62600" y="48768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10000" y="4876800"/>
            <a:ext cx="1752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390900" y="4381500"/>
            <a:ext cx="9906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05000" y="3429000"/>
            <a:ext cx="72911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A-A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3429000"/>
            <a:ext cx="69762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B-B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86200" y="2743200"/>
            <a:ext cx="175913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8800" y="441960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7000" y="4419600"/>
            <a:ext cx="73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400" y="4191000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b="1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05200" y="3505200"/>
            <a:ext cx="7620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4724400" y="3962400"/>
            <a:ext cx="1752600" cy="76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the influence of alkali/acid on bromine water in an equilibrium mixture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2cm3 of bromine water into a boiling tube. Note its colour.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Bromine water is yellow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three drops of 2M sulphuric(VI)acid. Note  any colour change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 becomes more yellow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seven drops of 2M sodium hydroxide solution. Note any colour change.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mixture becomes colourless/Bromine water is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decolourized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04800" y="3048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added distilled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water,an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equilibrium exist between bromine liquid (Br</a:t>
            </a:r>
            <a:r>
              <a:rPr lang="en-US" sz="24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 and the bromide ion(Br</a:t>
            </a:r>
            <a:r>
              <a:rPr lang="en-US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hydrobromite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ion(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OBr</a:t>
            </a:r>
            <a:r>
              <a:rPr lang="en-US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and hydrogen ion(H</a:t>
            </a:r>
            <a:r>
              <a:rPr lang="en-US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as in the equation: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 + Br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OBr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 Br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an acid (H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)ions is added to the equilibrium mixture, it increases the concentration of the ions on the product side which shift backwards to the left to remove the excess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on the product side making the colour of the solution mixture more yellow.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a base/alkali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 to the equilibrium mixture, it reacts with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ions on the product side to form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 OH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decreases the concentration of the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on the product side which shift the equilibrium forward to the right to replace 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ions making the solution mixture colourless/less yellow (Bromine water is decolorized)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00400" y="1981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2057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057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3962400" y="19050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the influence of alkali/acid on common acid-base indicators.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2cm3 of phenolphthalein ,methyl orange and litmus solutions each in three separate test tubes.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each test tube add two drops of water. Record your observations in Table 1 below.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same test tubes, add three drops of 2M sulphuric(VI)acid. Record your observations in Table 1 below.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same test tubes, add seven drops of 2M sodium hydroxide solution. Record your observations in Table 1 below.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the same test tubes, repeat adding four drops of 2M sulphuric(VI)acid.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997" y="381000"/>
          <a:ext cx="8458202" cy="5005369"/>
        </p:xfrm>
        <a:graphic>
          <a:graphicData uri="http://schemas.openxmlformats.org/drawingml/2006/table">
            <a:tbl>
              <a:tblPr/>
              <a:tblGrid>
                <a:gridCol w="1835720"/>
                <a:gridCol w="2126484"/>
                <a:gridCol w="2247999"/>
                <a:gridCol w="2247999"/>
              </a:tblGrid>
              <a:tr h="61624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Indicator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Colour of indicator in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3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Water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Acid(2M sulphuric (VI) acid)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latin typeface="Times New Roman"/>
                          <a:ea typeface="Calibri"/>
                          <a:cs typeface="Times New Roman"/>
                        </a:rPr>
                        <a:t>Base(2M sodium hydroxide)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Times New Roman"/>
                          <a:ea typeface="Calibri"/>
                          <a:cs typeface="Times New Roman"/>
                        </a:rPr>
                        <a:t>Phenolph</a:t>
                      </a:r>
                      <a:r>
                        <a:rPr lang="en-US" sz="32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Times New Roman"/>
                          <a:ea typeface="Calibri"/>
                          <a:cs typeface="Times New Roman"/>
                        </a:rPr>
                        <a:t>thalein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Pink</a:t>
                      </a:r>
                      <a:endParaRPr lang="en-US" sz="3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Methyl orange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Yellow</a:t>
                      </a:r>
                      <a:endParaRPr lang="en-US" sz="32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Orange</a:t>
                      </a:r>
                      <a:endParaRPr lang="en-US" sz="32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/>
                          <a:ea typeface="Calibri"/>
                          <a:cs typeface="Times New Roman"/>
                        </a:rPr>
                        <a:t>Litmus solution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</a:t>
                      </a:r>
                      <a:endParaRPr lang="en-US" sz="3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endParaRPr lang="en-US" sz="3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0" marR="56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8785" name="Rectangle 1"/>
          <p:cNvSpPr>
            <a:spLocks noChangeArrowheads="1"/>
          </p:cNvSpPr>
          <p:nvPr/>
        </p:nvSpPr>
        <p:spPr bwMode="auto">
          <a:xfrm>
            <a:off x="457200" y="6096000"/>
            <a:ext cx="1178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304800" y="381000"/>
            <a:ext cx="84582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indicator is a substance which shows whether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another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substance is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indicators can be regarded as very weak acids that are partially dissociated into 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equilibrium exist between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undissociated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molecules and the dissociated anions.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Both the molecules and anions are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i.e.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				H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 In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undissociated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indicator 		(dissociated indicator molecule(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                   molecule(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				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057400" y="3733800"/>
            <a:ext cx="2286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3810000"/>
            <a:ext cx="2286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3810000" y="3810000"/>
            <a:ext cx="533400" cy="76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057400" y="3657600"/>
            <a:ext cx="381000" cy="76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an acid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 to an indicator, the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increase and equilibrium shift backward to remove excess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ions and therefore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undissociated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molecule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shows/appears.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base/alkali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 to the indicator, the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reacts with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ions from the dissociated indicator to form water.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   + 	      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      -&gt;        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</a:t>
            </a:r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(from indicator)    (from alkali/base)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equilibrium shift forward to the right to replace the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 and therefore the colour of dissociated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molecule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shows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appears.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228600" y="304800"/>
            <a:ext cx="89154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illustrating the changes in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acid.base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equilibrium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)Phenolphthalein indicator exist as: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HPh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	+ 	Ph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(colourless molecule)		     (Pink anion)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adding an acid ,equilibrium shift backward to the left to remove excess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ions and solution mixture 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colourless.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a base/alkali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added to the indicator, the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reacts with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ions from the dissociated indicator to form water.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	 + 	 OH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	        -&gt;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O(l)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(from indicator)    (from alkali/base)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equilibrium shift forward to the right to replace the removed /reduced 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ions.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pink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colour of dissociated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molecule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shows/appears.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1447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219200" y="1524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381000"/>
            <a:ext cx="8382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(ii)Methyl Orange indicator exists as: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+ 	Me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(Red molecule)		              (Yellow/Orange anion)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adding an acid ,equilibrium shift backward to the left to remove excess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 and the solution mixture is therefore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base/alkali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added to the indicator, the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reacts with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ions from the dissociated indicator to form water.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+ 	     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        -&gt;   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</a:t>
            </a:r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(from indicator)    (from alkali/base)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equilibrium shift forward to the right to replace the removed/reduced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ions.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 of dissociated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molecule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shows/appears.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11430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905000" y="12192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(b)Influence of Pressure on dynamic equilibrium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Pressure affects gaseous reactants/products. Increase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pressure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shift/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favours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the equilibrium towards the side with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 volume/molecules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Decrease in pressure shift the equilibrium towards the side with more volume/molecules.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More yield of products is obtained if high pressures produce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 molecules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/volume of products are formed.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15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 caution!!!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encourage your institution to be a user consumer of  </a:t>
            </a:r>
            <a:r>
              <a:rPr lang="en-US" sz="48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pirated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soft wares. 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action can  easily be taken against both you and the institution at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cost!!!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4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9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6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4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8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960"/>
                            </p:stCondLst>
                            <p:childTnLst>
                              <p:par>
                                <p:cTn id="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960"/>
                            </p:stCondLst>
                            <p:childTnLst>
                              <p:par>
                                <p:cTn id="61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960"/>
                            </p:stCondLst>
                            <p:childTnLst>
                              <p:par>
                                <p:cTn id="64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960"/>
                            </p:stCondLst>
                            <p:childTnLst>
                              <p:par>
                                <p:cTn id="67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960"/>
                            </p:stCondLst>
                            <p:childTnLst>
                              <p:par>
                                <p:cTn id="70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96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complex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 mixture of many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intermediate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possible products which  may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exist under normal physical conditions ,but can theoretically exist.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Exothermic reaction proceed without further heating /external energy because it generates its own energy/heat to overcome activation energy.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Endothermic reaction  cannot proceed without further heating /external energy because it does not generates its own energy/heat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overcome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activation energy.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generally therefore require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continuous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supply of more energy/heat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sustain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to completion.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65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Measuring the rate of a chemical reaction.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rate of a chemical reaction can be measured as: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a gas in unit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if reaction is producing a gas as one of the products.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if reaction is using a gas as one reactants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(ii)Change in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reactants/products for solid products/reactants in unit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(iii)formation of a given mass of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precipitate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unit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(iv)a certain mass of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reactants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completely form products/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diminish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6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6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64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SI unit of time is the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Minutes and hours may be used where necessary /specified.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stop watch/clock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 standard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apparatus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used to measure time.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Candidate/student should learn to: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)press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button concurrently with 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tarting off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reaction by using one hand for each.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Here, enough practice is very necessary. 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Candidate/student should remember to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stop watch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using it.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It can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 start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on/off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05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(ii)Press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button when reaction is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(iii)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Record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decimal point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time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not try memorize them.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e.g. “10 , 20, 23”…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“10.00” or “10.0”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(iv)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Avoid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accidental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pressing of reset button before recording the time.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It can be very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frustrating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repeating a whole procedure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(v)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Ignore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second (or minutes when specified).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Hours may be beyond examination time limits at this level. 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(vi)Press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button to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begin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another timing from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O:OO: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OO seconds.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Rates of reaction practical test various principles of Chemistry and patience is important. 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Examining bodies/council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reward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this with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generous marks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86000"/>
            <a:ext cx="4114800" cy="144655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905000"/>
            <a:ext cx="30480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1905000"/>
            <a:ext cx="22860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1600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066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Start/stop button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5867400" y="152400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10200" y="1066800"/>
            <a:ext cx="277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Reset/zero button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019300" y="40767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4572000"/>
            <a:ext cx="3058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minutes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4038600" y="4038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38600" y="4572000"/>
            <a:ext cx="301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6172200" y="2895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05600" y="2438400"/>
            <a:ext cx="22397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IGNORE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this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1/100 seconds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reading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5638800"/>
            <a:ext cx="7449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 watch reading = (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60) 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143 seconds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381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Common  School  laboratory  stop watch /clock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7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04800" y="1524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Reactants may be homogenous or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heterogenous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-Homogenous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reactions involve reactants in 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phase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e.g. solid-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solid,gas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gas,liquid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-liquid.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e.g. Reaction of hydrogen gas and chlorine gas to form hydrogen chloride gas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-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Heterogenous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reactions involve reactants in the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different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phase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e.g. solid-liquid, gas-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liquid,solid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-gas.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e.g. Reaction of Magnesium solid and hydrochloric acid to form hydrogen gas and magnesium chloride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28600" y="381000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4.Factors influencing rate of reaction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following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factors alter / influence /affect/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the rate of a chemical reaction: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(ii)Pressure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(iv)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Surface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area/particle size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(v)</a:t>
            </a:r>
            <a:r>
              <a:rPr lang="en-US" sz="3600" baseline="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8534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 caution!!!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encourage your institution to be a user consumer of  </a:t>
            </a:r>
            <a:r>
              <a:rPr lang="en-US" sz="48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pirated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soft wares. 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action can  easily be taken against both you and the institution at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cost!!!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4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9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6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4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8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960"/>
                            </p:stCondLst>
                            <p:childTnLst>
                              <p:par>
                                <p:cTn id="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960"/>
                            </p:stCondLst>
                            <p:childTnLst>
                              <p:par>
                                <p:cTn id="61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960"/>
                            </p:stCondLst>
                            <p:childTnLst>
                              <p:par>
                                <p:cTn id="64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960"/>
                            </p:stCondLst>
                            <p:childTnLst>
                              <p:par>
                                <p:cTn id="67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960"/>
                            </p:stCondLst>
                            <p:childTnLst>
                              <p:par>
                                <p:cTn id="70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96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)Influence of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rate of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higher the concentration ,the higher the rate of a chemical reaction.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concentration of the reactants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distance between the reacting particles increasing their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collision frequency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form products.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Practically an increase in concentration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time taken for the reaction to take place.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2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2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2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28600" y="228600"/>
            <a:ext cx="8915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effect of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reaction rate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sodium </a:t>
            </a: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dilute hydrochloric acid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20cm3 of 0.05M sodium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into a 50cm3 glass beaker.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the beaker on a white piece of filter paper with ink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‘X’ on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Measure 20cm3 of 0.1M hydrochloric acid solution using a 50cm3 measuring cylinder.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3000"/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1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the acid into the beaker containing sodium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thiosulphate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Immediately start off the stop watch/clock.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the time taken for the ink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‘X’ to become invisible /obscured when viewed from above.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Repeat the procedure by measuring different volumes of the acid and adding the volumes of the distilled water to complete table 1.	</a:t>
            </a:r>
            <a:endParaRPr lang="en-US" sz="3200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7" y="1219200"/>
          <a:ext cx="8534402" cy="5394960"/>
        </p:xfrm>
        <a:graphic>
          <a:graphicData uri="http://schemas.openxmlformats.org/drawingml/2006/table">
            <a:tbl>
              <a:tblPr/>
              <a:tblGrid>
                <a:gridCol w="1524003"/>
                <a:gridCol w="1676400"/>
                <a:gridCol w="1828800"/>
                <a:gridCol w="1797673"/>
                <a:gridCol w="1707526"/>
              </a:tblGrid>
              <a:tr h="213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Volume of acid(cm3)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Volume of water(cm3)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Volume of sodium thiosulphate(cm3)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Time taken for mark ‘X’ to be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invisible /obscured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seconds)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Reciprocal of time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400" b="1" u="sng">
                          <a:latin typeface="Times New Roman"/>
                          <a:ea typeface="Calibri"/>
                          <a:cs typeface="Times New Roman"/>
                        </a:rPr>
                        <a:t> 1  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     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5.0 x 10</a:t>
                      </a:r>
                      <a:r>
                        <a:rPr lang="en-US" sz="24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18.0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4.35 x 10</a:t>
                      </a:r>
                      <a:r>
                        <a:rPr lang="en-US" sz="24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16.0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3.7 x 10</a:t>
                      </a:r>
                      <a:r>
                        <a:rPr lang="en-US" sz="24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14.0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6.0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3.13 x 10</a:t>
                      </a:r>
                      <a:r>
                        <a:rPr lang="en-US" sz="24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12.0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2.38 x 10</a:t>
                      </a:r>
                      <a:r>
                        <a:rPr lang="en-US" sz="2400" baseline="30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56.0</a:t>
                      </a:r>
                      <a:endParaRPr lang="en-US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1.78 x 10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most examining bodies/councils/boards the above results score for: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complete table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evidence for all the practical work done and completed.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)Consistent use of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decimal point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on time as evidence of understanding/knowledge of  the degree of accuracy of stop watches/clock.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(ii)Consistent use of  a minimum of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decimal points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inverse/reciprocal of time as evidence of understanding/knowledge of  the degree of accuracy of scientific calculator.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against  a school value based on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candidate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 teachers-results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submitted.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 correct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(time increase as more water is added/acid  is diluted) in conformity with expected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theoretical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results.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2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2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28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questions	</a:t>
            </a:r>
            <a:endParaRPr lang="en-US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On separate graph papers plot a graph of: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)volume of acid used(x-axis) against time. Label this graph 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volume of acid used(x-axis) against 1/t. Label this graph II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Explain the shape of graph I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Diluting/adding water causes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decrease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in concentration.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Decrease in concentration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reduces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the rate of reaction by increasing the time taken for reacting particle to collide to form products.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48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ShapeType="1"/>
          </p:cNvSpPr>
          <p:nvPr/>
        </p:nvSpPr>
        <p:spPr bwMode="auto">
          <a:xfrm flipV="1">
            <a:off x="1676400" y="1295400"/>
            <a:ext cx="45719" cy="3933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/>
          <p:cNvSpPr>
            <a:spLocks noChangeShapeType="1"/>
          </p:cNvSpPr>
          <p:nvPr/>
        </p:nvSpPr>
        <p:spPr bwMode="auto">
          <a:xfrm flipV="1">
            <a:off x="1676400" y="5181600"/>
            <a:ext cx="5764213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2362200"/>
            <a:ext cx="13716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Time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(seconds)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67000" y="5410200"/>
            <a:ext cx="4038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of acid (cm3)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Arc 5"/>
          <p:cNvSpPr>
            <a:spLocks/>
          </p:cNvSpPr>
          <p:nvPr/>
        </p:nvSpPr>
        <p:spPr bwMode="auto">
          <a:xfrm rot="11082056">
            <a:off x="1682969" y="2249607"/>
            <a:ext cx="4781550" cy="2216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3"/>
              <a:gd name="T1" fmla="*/ 0 h 21600"/>
              <a:gd name="T2" fmla="*/ 21563 w 21563"/>
              <a:gd name="T3" fmla="*/ 20340 h 21600"/>
              <a:gd name="T4" fmla="*/ 0 w 215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3" h="21600" fill="none" extrusionOk="0">
                <a:moveTo>
                  <a:pt x="-1" y="0"/>
                </a:moveTo>
                <a:cubicBezTo>
                  <a:pt x="11439" y="0"/>
                  <a:pt x="20895" y="8919"/>
                  <a:pt x="21563" y="20339"/>
                </a:cubicBezTo>
              </a:path>
              <a:path w="21563" h="21600" stroke="0" extrusionOk="0">
                <a:moveTo>
                  <a:pt x="-1" y="0"/>
                </a:moveTo>
                <a:cubicBezTo>
                  <a:pt x="11439" y="0"/>
                  <a:pt x="20895" y="8919"/>
                  <a:pt x="21563" y="20339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1000" y="3048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Sketch sample  Graph 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1000" y="3810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			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																																																																																																																																																																																										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  <p:bldP spid="5122" grpId="0" animBg="1"/>
      <p:bldP spid="51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1"/>
          <p:cNvSpPr>
            <a:spLocks noChangeShapeType="1"/>
          </p:cNvSpPr>
          <p:nvPr/>
        </p:nvSpPr>
        <p:spPr bwMode="auto">
          <a:xfrm flipH="1" flipV="1">
            <a:off x="2468880" y="1219199"/>
            <a:ext cx="45719" cy="43529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AutoShape 2"/>
          <p:cNvSpPr>
            <a:spLocks noChangeShapeType="1"/>
          </p:cNvSpPr>
          <p:nvPr/>
        </p:nvSpPr>
        <p:spPr bwMode="auto">
          <a:xfrm>
            <a:off x="2514600" y="5562600"/>
            <a:ext cx="5435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1" name="AutoShape 3"/>
          <p:cNvSpPr>
            <a:spLocks noChangeShapeType="1"/>
          </p:cNvSpPr>
          <p:nvPr/>
        </p:nvSpPr>
        <p:spPr bwMode="auto">
          <a:xfrm flipV="1">
            <a:off x="2590800" y="1600200"/>
            <a:ext cx="4343400" cy="3886199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2057400" cy="121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1/t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Sec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00400" y="5638800"/>
            <a:ext cx="4495800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of acid (cm3)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7200" y="304800"/>
            <a:ext cx="868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Sketch sample  Graph II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81000" y="381000"/>
            <a:ext cx="8763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							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  <p:bldP spid="37889" grpId="1" animBg="1"/>
      <p:bldP spid="37890" grpId="0" animBg="1"/>
      <p:bldP spid="37890" grpId="1" animBg="1"/>
      <p:bldP spid="37891" grpId="0" animBg="1"/>
      <p:bldP spid="37892" grpId="0" animBg="1"/>
      <p:bldP spid="37892" grpId="1" animBg="1"/>
      <p:bldP spid="37893" grpId="0" animBg="1"/>
      <p:bldP spid="3789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3.From graph II ,determine the time taken for the cross to be obscured/invisible when the volume of the acid is: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13cm3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correctly plotted graph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1/t  at 13cm3  on the graph =&gt;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2.75 x 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  =  1 /  2.75 x 10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36.3636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seconds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15cm3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correctly plotted graph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1/t  at 15cm3  on the graph =&gt;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3.35 x 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  =  1 /  3.35 x 10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29.8507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seconds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5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75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9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7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475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 17cm3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correctly plotted graph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1/t  at 17cm3  on the graph =&gt;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4.0 x 10</a:t>
            </a:r>
            <a:r>
              <a:rPr lang="en-US" sz="3200" b="1" baseline="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  =  1 /  4.0 x 10</a:t>
            </a:r>
            <a:r>
              <a:rPr lang="en-US" sz="3200" baseline="30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 </a:t>
            </a:r>
            <a:r>
              <a:rPr lang="en-US" sz="3200" b="1" u="sng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25.0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seconds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(iv) 19cm3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correctly plotted graph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1/t  at 19cm3  on the graph =&gt;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4.65 x 10</a:t>
            </a:r>
            <a:r>
              <a:rPr lang="en-US" sz="3200" b="1" baseline="300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  =  1 /  4.65 x 10</a:t>
            </a:r>
            <a:r>
              <a:rPr lang="en-US" sz="3200" baseline="30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 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21.5054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4.From graph II ,determine  the volume of the acid used if the time taken for the cross to be obscured/invisible is: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32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2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32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4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68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84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RATE OF CHEMICAL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(CHEMICAL KINETICS)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1.Introduction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rate of a chemical reaction is the time taken for a given mass/amount of products to be formed. The rate of a chemical reaction is also the time taken for a given mass/amount of reactant to be consumed /used up.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reactions are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too slow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be determined.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rusting ,decomposition of hydrogen peroxide and weathering.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75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75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)25 seconds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1/t  =&gt;   1/25 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4.0 x 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a correctly plotted graph;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4.0 x 10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correspond to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17.0 cm3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(ii)30 seconds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1/t  =&gt;   1/30 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3.33 x 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a correctly plotted graph;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3.33 x 10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correspond to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14.7 cm3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(iii)40 seconds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1/t  =&gt;   1/40 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 x 10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a correctly plotted graph;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 x 10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correspond to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12.3 cm3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2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2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10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825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675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50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Write the equation for the reaction taking place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+ 2HCl(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2NaCl (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 SO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S(s) + H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Ionically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+ 2H</a:t>
            </a:r>
            <a:r>
              <a:rPr kumimoji="0" lang="en-US" sz="32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SO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+ S(s) + H</a:t>
            </a:r>
            <a:r>
              <a:rPr kumimoji="0" lang="en-US" sz="32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5.Name the yellow precipitate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Colloidal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75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25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Magnesium with dilute hydrochloric acid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Scub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10centimeter length of magnesium ribbon with sand paper/steel wool.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Measure 40cm3 of 0.5M dilute hydrochloric acid into a  flask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Fill a graduated gas jar with water and invert it into a trough.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Stopper the flask and set up the apparatus to collect the gas produced as in the set up below: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6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1"/>
            <a:ext cx="8382000" cy="3733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3581400"/>
            <a:ext cx="6172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Magnesium ribbon/shavings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838200"/>
            <a:ext cx="241284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Hydrochloric acid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1447800"/>
            <a:ext cx="2514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Graduated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gas jar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04800" y="4038600"/>
            <a:ext cx="8534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Carefully remove the stopper,  put the magnesium ribbon into the flask . cork tightly.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the acid into the flask.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Connect the delivery tube into the gas jar.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Immediately start off the stop watch and determine the volume of the gas produced after every 30 seconds to complete table II below.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1905000"/>
            <a:ext cx="11430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381000"/>
            <a:ext cx="28194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Dropping funnel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0999" y="1524000"/>
          <a:ext cx="8534400" cy="2062480"/>
        </p:xfrm>
        <a:graphic>
          <a:graphicData uri="http://schemas.openxmlformats.org/drawingml/2006/table">
            <a:tbl>
              <a:tblPr/>
              <a:tblGrid>
                <a:gridCol w="1828801"/>
                <a:gridCol w="685800"/>
                <a:gridCol w="743988"/>
                <a:gridCol w="853440"/>
                <a:gridCol w="698269"/>
                <a:gridCol w="775855"/>
                <a:gridCol w="698269"/>
                <a:gridCol w="853440"/>
                <a:gridCol w="710739"/>
                <a:gridCol w="685799"/>
              </a:tblGrid>
              <a:tr h="635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seconds)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Volume of gas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cm3)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81000" y="3505200"/>
            <a:ext cx="84582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practice questions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1.Plot a graph of volume of gas produced (y-axis) against time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4080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results: Table II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ShapeType="1"/>
          </p:cNvSpPr>
          <p:nvPr/>
        </p:nvSpPr>
        <p:spPr bwMode="auto">
          <a:xfrm>
            <a:off x="1905000" y="5791200"/>
            <a:ext cx="5626100" cy="0"/>
          </a:xfrm>
          <a:prstGeom prst="straightConnector1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1" name="Arc 15"/>
          <p:cNvSpPr>
            <a:spLocks/>
          </p:cNvSpPr>
          <p:nvPr/>
        </p:nvSpPr>
        <p:spPr bwMode="auto">
          <a:xfrm rot="11011784" flipV="1">
            <a:off x="2055993" y="3336885"/>
            <a:ext cx="2035175" cy="2492375"/>
          </a:xfrm>
          <a:custGeom>
            <a:avLst/>
            <a:gdLst>
              <a:gd name="G0" fmla="+- 192 0 0"/>
              <a:gd name="G1" fmla="+- 21600 0 0"/>
              <a:gd name="G2" fmla="+- 21600 0 0"/>
              <a:gd name="T0" fmla="*/ 0 w 21792"/>
              <a:gd name="T1" fmla="*/ 1 h 21600"/>
              <a:gd name="T2" fmla="*/ 21792 w 21792"/>
              <a:gd name="T3" fmla="*/ 21600 h 21600"/>
              <a:gd name="T4" fmla="*/ 192 w 217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92" h="21600" fill="none" extrusionOk="0">
                <a:moveTo>
                  <a:pt x="-1" y="0"/>
                </a:moveTo>
                <a:cubicBezTo>
                  <a:pt x="63" y="0"/>
                  <a:pt x="127" y="-1"/>
                  <a:pt x="192" y="0"/>
                </a:cubicBezTo>
                <a:cubicBezTo>
                  <a:pt x="12121" y="0"/>
                  <a:pt x="21792" y="9670"/>
                  <a:pt x="21792" y="21600"/>
                </a:cubicBezTo>
              </a:path>
              <a:path w="21792" h="21600" stroke="0" extrusionOk="0">
                <a:moveTo>
                  <a:pt x="-1" y="0"/>
                </a:moveTo>
                <a:cubicBezTo>
                  <a:pt x="63" y="0"/>
                  <a:pt x="127" y="-1"/>
                  <a:pt x="192" y="0"/>
                </a:cubicBezTo>
                <a:cubicBezTo>
                  <a:pt x="12121" y="0"/>
                  <a:pt x="21792" y="9670"/>
                  <a:pt x="21792" y="21600"/>
                </a:cubicBezTo>
                <a:lnTo>
                  <a:pt x="192" y="2160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baseline="30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r>
              <a:rPr lang="en-US" b="1" baseline="30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</a:t>
            </a:r>
            <a:endParaRPr lang="en-US" dirty="0"/>
          </a:p>
        </p:txBody>
      </p:sp>
      <p:sp>
        <p:nvSpPr>
          <p:cNvPr id="4110" name="AutoShape 14"/>
          <p:cNvSpPr>
            <a:spLocks noChangeShapeType="1"/>
          </p:cNvSpPr>
          <p:nvPr/>
        </p:nvSpPr>
        <p:spPr bwMode="auto">
          <a:xfrm>
            <a:off x="3886200" y="3429000"/>
            <a:ext cx="1374775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419600" y="2971800"/>
            <a:ext cx="1600200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Curve 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3657600"/>
            <a:ext cx="1295400" cy="4778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of gas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5867400"/>
            <a:ext cx="3276600" cy="230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 in minutes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AutoShape 3"/>
          <p:cNvSpPr>
            <a:spLocks noChangeShapeType="1"/>
          </p:cNvSpPr>
          <p:nvPr/>
        </p:nvSpPr>
        <p:spPr bwMode="auto">
          <a:xfrm>
            <a:off x="2590800" y="4114800"/>
            <a:ext cx="1079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/>
          <p:cNvSpPr>
            <a:spLocks noChangeShapeType="1"/>
          </p:cNvSpPr>
          <p:nvPr/>
        </p:nvSpPr>
        <p:spPr bwMode="auto">
          <a:xfrm>
            <a:off x="3657600" y="3200400"/>
            <a:ext cx="74613" cy="2578100"/>
          </a:xfrm>
          <a:prstGeom prst="straightConnector1">
            <a:avLst/>
          </a:prstGeom>
          <a:noFill/>
          <a:ln w="9525">
            <a:solidFill>
              <a:srgbClr val="8064A2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/>
          <p:cNvSpPr>
            <a:spLocks noChangeShapeType="1"/>
          </p:cNvSpPr>
          <p:nvPr/>
        </p:nvSpPr>
        <p:spPr bwMode="auto">
          <a:xfrm>
            <a:off x="2590800" y="4038600"/>
            <a:ext cx="49212" cy="1758950"/>
          </a:xfrm>
          <a:prstGeom prst="straightConnector1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/>
          <p:cNvSpPr>
            <a:spLocks noChangeShapeType="1"/>
          </p:cNvSpPr>
          <p:nvPr/>
        </p:nvSpPr>
        <p:spPr bwMode="auto">
          <a:xfrm>
            <a:off x="3048000" y="3733800"/>
            <a:ext cx="57150" cy="2063750"/>
          </a:xfrm>
          <a:prstGeom prst="straightConnector1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rc 12"/>
          <p:cNvSpPr>
            <a:spLocks/>
          </p:cNvSpPr>
          <p:nvPr/>
        </p:nvSpPr>
        <p:spPr bwMode="auto">
          <a:xfrm>
            <a:off x="1981200" y="3429000"/>
            <a:ext cx="1120775" cy="22923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506 w 23548"/>
              <a:gd name="T1" fmla="*/ 26250 h 26250"/>
              <a:gd name="T2" fmla="*/ 23548 w 23548"/>
              <a:gd name="T3" fmla="*/ 88 h 26250"/>
              <a:gd name="T4" fmla="*/ 21600 w 23548"/>
              <a:gd name="T5" fmla="*/ 21600 h 26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48" h="26250" fill="none" extrusionOk="0">
                <a:moveTo>
                  <a:pt x="506" y="26249"/>
                </a:moveTo>
                <a:cubicBezTo>
                  <a:pt x="169" y="24722"/>
                  <a:pt x="0" y="231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250" y="-1"/>
                  <a:pt x="22900" y="29"/>
                  <a:pt x="23547" y="88"/>
                </a:cubicBezTo>
              </a:path>
              <a:path w="23548" h="26250" stroke="0" extrusionOk="0">
                <a:moveTo>
                  <a:pt x="506" y="26249"/>
                </a:moveTo>
                <a:cubicBezTo>
                  <a:pt x="169" y="24722"/>
                  <a:pt x="0" y="231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250" y="-1"/>
                  <a:pt x="22900" y="29"/>
                  <a:pt x="23547" y="88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7" name="AutoShape 11"/>
          <p:cNvSpPr>
            <a:spLocks noChangeShapeType="1"/>
          </p:cNvSpPr>
          <p:nvPr/>
        </p:nvSpPr>
        <p:spPr bwMode="auto">
          <a:xfrm>
            <a:off x="3048000" y="3429000"/>
            <a:ext cx="930275" cy="0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0" y="1676400"/>
            <a:ext cx="1447800" cy="307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Curve II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AutoShape 9"/>
          <p:cNvSpPr>
            <a:spLocks noChangeShapeType="1"/>
          </p:cNvSpPr>
          <p:nvPr/>
        </p:nvSpPr>
        <p:spPr bwMode="auto">
          <a:xfrm flipH="1">
            <a:off x="2444750" y="2057400"/>
            <a:ext cx="69850" cy="1627187"/>
          </a:xfrm>
          <a:prstGeom prst="straightConnector1">
            <a:avLst/>
          </a:prstGeom>
          <a:noFill/>
          <a:ln w="9525">
            <a:solidFill>
              <a:srgbClr val="00B0F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1447800"/>
            <a:ext cx="685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●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-304800" y="3581400"/>
            <a:ext cx="441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362200" y="3124200"/>
            <a:ext cx="1447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4111" grpId="0" animBg="1"/>
      <p:bldP spid="4110" grpId="0" animBg="1"/>
      <p:bldP spid="409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57200" y="228600"/>
            <a:ext cx="8382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2.Explain the shape of the graph.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rate of reaction is faster when the concentration of the acid is high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time goes on,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concentration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acid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therefore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is produced.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acid has reacted, no more gas is produced after 210 seconds and the graph flattens.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3.Calculate the rate of reaction at 120 seconds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a tangent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 120 seconds rate of reaction =  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in volume of gas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Change in time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Þ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the tangent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 120seconds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Þ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V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 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96-84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=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=  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0.2cm3sec</a:t>
            </a:r>
            <a:r>
              <a:rPr kumimoji="0" lang="en-US" sz="2800" b="1" i="0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150-90        60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7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71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Write an ionic equation for the reaction taking place.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 +  2H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-&gt;  Mg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On the same axis sketch then explain the curve that would be obtained if: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0.1 M hydrochloric acid is used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Label this curve 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(ii)1.0 M hydrochloric acid is used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Label this curve II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Curve I is to the right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Curve II is to the left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decrease in concentration shift the rate of reaction graph to the right as more time is taken for completion of the reaction.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concentration shift the rate of reaction graph to the left as less time is taken for completion of the reaction.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Both graphs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flatten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after some time indicating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reaction.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60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6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6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6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60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60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Influence of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pressure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rate of reaction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Pressure affects only gaseous reactants.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pressure reduces the volume(Boyles law) in which the particles are contained.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Decrease in volume of the container bring the reacting particles closer to each other which increases their chances of effective/successful/fruitful collision to form products.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pressure therefore increases the rate of reaction by reducing the time for reacting particles of gases to react.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industrial level,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following are some reactions that are affected by pressure: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8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(a)Haber process for manufacture of ammonia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+ 3H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-&gt; 2NH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(b)Contact process for manufacture of sulphuric(VI)acid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+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-&gt; 2SO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(c)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Ostwalds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process for the manufacture of nitric(V)acid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+ 5O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-&gt; 4NO (g) + 6H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(l)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influence of pressure on reaction rate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 felt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is because the solid and liquid particles have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fixed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positions in their strong bonds and therefore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degree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freedom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Theory of matter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4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2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reactions are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instantaneous e.g. neutralization of acid and bases/alkalis in aqueous solution and double decomposition/precipitation.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  reactions are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explosive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very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risky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carry out safely e.g. reaction of potassium with water and sodium with dilute acids.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study of the rate of chemical reaction is useful in knowing the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factors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influence the reaction so that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efficiency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profitability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maximized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industries.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Influence of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rate of reaction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temperature increases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kinetic 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reacting particles by increasing their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collision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frequency.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 in temperature increases the particles which can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overcome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activation energy (Ea).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rise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temperature doubles the rate of reaction by reducing the time taken for the reaction to complete 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half.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effect of Temperature on reaction rate.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9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2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sodium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dilute hydrochloric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20cm3 of 0.05M sodium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into a 50cm3 glass beaker.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Place the beaker on a white piece of filter paper with ink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Determine and record its temperature as room temperature in table 2 below.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Measure 20cm3 of 0.1M hydrochloric acid solution using a 50cm3 measuring cylinder.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the acid into the beaker containing sodium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1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51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Immediately start off the stop watch/clock.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the time taken for the ink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mark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become invisible /obscured when viewed from above.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Measure another 20cm3 separate portion of the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thisulphate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into a beaker, heat the solution to 30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the acid into the beaker and repeat the procedure above.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Complete table 2 below using different temperatures of the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thiosulphate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904999"/>
          <a:ext cx="8381999" cy="3971110"/>
        </p:xfrm>
        <a:graphic>
          <a:graphicData uri="http://schemas.openxmlformats.org/drawingml/2006/table">
            <a:tbl>
              <a:tblPr/>
              <a:tblGrid>
                <a:gridCol w="2819400"/>
                <a:gridCol w="1828800"/>
                <a:gridCol w="990600"/>
                <a:gridCol w="838200"/>
                <a:gridCol w="1143000"/>
                <a:gridCol w="761999"/>
              </a:tblGrid>
              <a:tr h="1132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Temperature of Na</a:t>
                      </a:r>
                      <a:r>
                        <a:rPr lang="en-US" sz="28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8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800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Room temperature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Time taken for mark X to be obscured /invisible (seconds)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15.0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Reciprocal of time(</a:t>
                      </a:r>
                      <a:r>
                        <a:rPr lang="en-US" sz="2800" baseline="30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baseline="-2500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0.02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0.025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0.0667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457200" y="3810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																																																																																																																																	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04800" y="304800"/>
            <a:ext cx="86106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practice questions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Plot a graph of temperature(x-axis) against </a:t>
            </a:r>
            <a:r>
              <a:rPr lang="en-US" sz="24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400" b="1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2(a)From your graph determine the temperature at which: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)1/t is ;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0.03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32.25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II. 0.07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48.0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t is;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I. 30 seconds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  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 seconds =&gt; 1/t =1/30  =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0.033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</a:t>
            </a:r>
            <a:endParaRPr lang="en-US" sz="2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0.033 =&gt;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33.5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II. 45 seconds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 	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 seconds =&gt; 1/t =1/45  =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0.022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0.022 =&gt;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29.0 </a:t>
            </a:r>
            <a:r>
              <a:rPr lang="en-US" sz="2400" b="1" baseline="30000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3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3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64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48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3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3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3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2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72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3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3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32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24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53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53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532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280"/>
                            </p:stCondLst>
                            <p:childTnLst>
                              <p:par>
                                <p:cTn id="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532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532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532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480"/>
                            </p:stCondLst>
                            <p:childTnLst>
                              <p:par>
                                <p:cTn id="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32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32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32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57200" y="38100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25 seconds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 	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 seconds =&gt; 1/t =1/25  =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0.04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Reading directly from a correctly plotted graph 0.04 =&gt;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36.0 </a:t>
            </a:r>
            <a:r>
              <a:rPr lang="en-US" sz="2400" b="1" baseline="30000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(b) From your graph determine the time taken for the cross to become invisible at: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57.5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57.5 </a:t>
            </a:r>
            <a:r>
              <a:rPr kumimoji="0" lang="en-US" sz="24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0.094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=&gt;1/t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0.094 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t= 1/0.094  =&gt;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10.6383 seconds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45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45 </a:t>
            </a:r>
            <a:r>
              <a:rPr kumimoji="0" lang="en-US" sz="24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0.062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=&gt;1/t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0.062 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t= 1/0.094  =&gt;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16.1290 seconds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 35 </a:t>
            </a:r>
            <a:r>
              <a:rPr kumimoji="0" lang="en-US" sz="24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35 </a:t>
            </a:r>
            <a:r>
              <a:rPr kumimoji="0" lang="en-US" sz="24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0.047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=&gt;1/t =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0.047 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t= 1/0.047  =&gt;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1.2766 seconds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9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8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3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84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4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4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4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Magnesium with dilute hydrochloric acid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Scub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5centimeter length of magnesium ribbon with sand paper/steel wool.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 the piece into five equal one centimeter smaller pieces.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Measure 20cm3 of 1.0M dilute hydrochloric acid into a glass beaker.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one piece of the magnesium ribbon into the acid, swirl.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Immediately start off the stop watch/clock.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the time taken for the effervescence/fizzing/bubbling to stop when viewed from above.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Record the time in table 2 at room temperature.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5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55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55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55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55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552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552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552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552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552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 another  20cm3 portions of 1.0M dilute hydrochloric acid into a clean beaker.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 separately one portion to 30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C, 40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, 50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and 60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 and adding 1cm length of the ribbon and determine the time taken for effervescence /fizzing /bubbling to stop when viewed from above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Record each time to complete table 2 below using different temperatures of the acid.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838200"/>
          <a:ext cx="8305800" cy="3464560"/>
        </p:xfrm>
        <a:graphic>
          <a:graphicData uri="http://schemas.openxmlformats.org/drawingml/2006/table">
            <a:tbl>
              <a:tblPr/>
              <a:tblGrid>
                <a:gridCol w="2438401"/>
                <a:gridCol w="1905000"/>
                <a:gridCol w="838200"/>
                <a:gridCol w="1219200"/>
                <a:gridCol w="1143000"/>
                <a:gridCol w="761999"/>
              </a:tblGrid>
              <a:tr h="109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Temperature of acid(</a:t>
                      </a:r>
                      <a:r>
                        <a:rPr lang="en-US" sz="2800" baseline="30000" dirty="0" err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Room temperature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Time taken effervescence to stop (seconds)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80.0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50.0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21.0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13.5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Reciprocal of time(</a:t>
                      </a:r>
                      <a:r>
                        <a:rPr lang="en-US" sz="2800" baseline="30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baseline="-25000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0.0125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0.02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0.0476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0.0741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57200" y="304800"/>
            <a:ext cx="8382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1001" y="48006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practice questions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Plot a graph of temperature(x-axis) against 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6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1"/>
          <p:cNvSpPr>
            <a:spLocks noChangeShapeType="1"/>
          </p:cNvSpPr>
          <p:nvPr/>
        </p:nvSpPr>
        <p:spPr bwMode="auto">
          <a:xfrm>
            <a:off x="2209800" y="5334000"/>
            <a:ext cx="586740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AutoShape 4"/>
          <p:cNvSpPr>
            <a:spLocks noChangeShapeType="1"/>
          </p:cNvSpPr>
          <p:nvPr/>
        </p:nvSpPr>
        <p:spPr bwMode="auto">
          <a:xfrm flipV="1">
            <a:off x="2362200" y="1828799"/>
            <a:ext cx="5334000" cy="3368675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62000" y="2514600"/>
            <a:ext cx="1003300" cy="6096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200400" y="5562600"/>
            <a:ext cx="4191000" cy="536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Temperature(</a:t>
            </a:r>
            <a:r>
              <a:rPr kumimoji="0" lang="en-US" sz="3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																																																																																												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-76200" y="3048000"/>
            <a:ext cx="4495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573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381000"/>
            <a:ext cx="8534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Theories of rates of reaction.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rate of a chemical reaction is defined as the rate of change of concentration/amount of reactants in unit time.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also the rate of formation of given concentration of products in unit time.  i.e.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 of reaction =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in concentration/amount of reactants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Time taken for the change to occur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 of reaction  =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in concentration</a:t>
            </a:r>
            <a:r>
              <a:rPr kumimoji="0" lang="en-US" sz="2400" b="0" i="0" u="sng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 products formed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Time taken for the products to form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the above, therefore the rate of a chemical reaction is rate of decreasing reactants to form an increasing product.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SI unit of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but minutes and hours are also used.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0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0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81000" y="228600"/>
            <a:ext cx="8458200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2.(a)Calculate the number of moles of magnesium used given that 1cm of magnesium has a mass of 1g.(Mg= 24.0)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Moles =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of magnesium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=&gt;  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     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	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Molar mass of Mg   	   	 24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4.167  x 10 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(b)Calculate the number of moles of hydrochloric acid used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Moles of acid = </a:t>
            </a:r>
            <a:r>
              <a:rPr kumimoji="0" lang="en-US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molarity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 volume of acid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=&gt;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1.0 x 20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2.0 x 10 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	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8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8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6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8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6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8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36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8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8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8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72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92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8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8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8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84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8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8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83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81000" y="228600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(c)Calculate the mass  of magnesium that remain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unreacted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 ratio Mg: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1:2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Moles Mg = </a:t>
            </a:r>
            <a:r>
              <a:rPr lang="en-US" sz="3200" dirty="0" smtClean="0">
                <a:latin typeface="Calibri"/>
                <a:ea typeface="Calibri" pitchFamily="34" charset="0"/>
                <a:cs typeface="Times New Roman" pitchFamily="18" charset="0"/>
              </a:rPr>
              <a:t>½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=&gt; </a:t>
            </a:r>
            <a:r>
              <a:rPr lang="en-US" sz="3200" dirty="0" smtClean="0">
                <a:latin typeface="Calibri"/>
                <a:ea typeface="Calibri" pitchFamily="34" charset="0"/>
                <a:cs typeface="Times New Roman" pitchFamily="18" charset="0"/>
              </a:rPr>
              <a:t>½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x 2.0 x 10 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    =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1.0 x 10 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of reacted Mg  = moles x molar mass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=&gt; 1.0 x 10 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 x 24  =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0.24 g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Mass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unreacted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Mg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Original total mass - Mass of reacted Mg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=&gt; 1.0 g – 0.24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0.76 g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59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59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59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59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5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59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75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593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25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593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593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593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593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153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(c)Calculate the total volume of hydrogen gas produced during the above reactions.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Mole ratio Mg : H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1:1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Moles of Mg that reacted per experiment = moles H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1.0 x 10 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of Hydrogen at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s.t.p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produced per experiment = moles x 24 dm3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=&gt; 1.0 x 10 </a:t>
            </a:r>
            <a:r>
              <a:rPr lang="en-US" sz="32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moles x 24 dm3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0.24dm3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Volume of Hydrogen at 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s.t.p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produced  in 5 experiments =0.24 dm3 x 5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 dm3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6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48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72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3.(a)At what temperature was the time taken for magnesium to react equal to: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)70seconds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seconds =&gt; 1/t =1/70  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0.01429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0.01429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=&gt;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28.0 </a:t>
            </a:r>
            <a:r>
              <a:rPr kumimoji="0" lang="en-US" sz="3200" b="1" i="0" u="none" strike="noStrike" cap="none" normalizeH="0" baseline="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(ii)40seconds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seconds =&gt; 1/t =1/40  =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0.025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0.025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=&gt;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32.0 </a:t>
            </a:r>
            <a:r>
              <a:rPr kumimoji="0" lang="en-US" sz="3200" b="1" i="0" u="none" strike="noStrike" cap="none" normalizeH="0" baseline="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0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04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36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0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0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04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2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0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0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04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04800" y="228600"/>
            <a:ext cx="8458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(b)What  time would magnesium take to react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(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55.0 </a:t>
            </a:r>
            <a:r>
              <a:rPr lang="en-US" sz="2800" b="1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55.0 </a:t>
            </a:r>
            <a:r>
              <a:rPr lang="en-US" sz="2800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1/t =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8.0 x 10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t = 1/8.0 x 10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12.5 seconds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47.0 </a:t>
            </a:r>
            <a:r>
              <a:rPr lang="en-US" sz="2800" b="1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47.0 </a:t>
            </a:r>
            <a:r>
              <a:rPr lang="en-US" sz="2800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1/t =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6.0 x 10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t = 1/6.0 x 10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16.6667 seconds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(iii) 33.0 </a:t>
            </a:r>
            <a:r>
              <a:rPr lang="en-US" sz="2800" b="1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Reading directly from a correctly plotted graph at 33.0 </a:t>
            </a:r>
            <a:r>
              <a:rPr lang="en-US" sz="2800" baseline="30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1/t =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2.7 x 10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=&gt; t = 1/2.7 x 10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37.037 seconds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Explain the shape of the graph.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 in temperature increases the rate of reaction as particles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gain kinetic energy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increasing their frequency and intensity of collision to form products.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61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61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61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61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61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614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614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Influence of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surface area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rate of reaction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Surface area is the area of contact.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surface area is a decrease in particle size.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Practically an increase in surface area involves chopping /cutting solid lumps into smaller pieces/chips then crushing the chips into powder.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Chips thus have a higher surface area than solid lumps but powder has a highest surface area.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 increase in surface area of solids increases the area of contact with a liquid solution increasing the chances of successful/effective/fruitful collision to form products.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influence of surface area on rate of reaction is mainly in heterogeneous reactions.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2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25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62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25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62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25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2000"/>
                                        <p:tgtEl>
                                          <p:spTgt spid="62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25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2000"/>
                                        <p:tgtEl>
                                          <p:spTgt spid="62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25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624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chalk/calcium carbonate on dilute hydrochloric acid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20cm3 of 1.0 M hydrochloric acid into three separate conical flasks labeled C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C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a watch glass weigh three separate 2.5g  a piece of white chalk.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the conical flask C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an electronic balance.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Reset the balance scale to 0.0.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63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63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3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3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3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4582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one weighed sample of the chalk into the acid in the conical flask.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the scale reading and record it at time =0.0.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Simultaneously start of the stop watch.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Determine and record the scale reading after every 30 seconds to complete Table I 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Repeat all the above procedure separately with C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C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to complete Table II and Table III  by cutting the chalk into small pieces/chips  for C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crushing the chalk to powder  for C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066800"/>
          <a:ext cx="8381998" cy="1600200"/>
        </p:xfrm>
        <a:graphic>
          <a:graphicData uri="http://schemas.openxmlformats.org/drawingml/2006/table">
            <a:tbl>
              <a:tblPr/>
              <a:tblGrid>
                <a:gridCol w="1738119"/>
                <a:gridCol w="627499"/>
                <a:gridCol w="704450"/>
                <a:gridCol w="704450"/>
                <a:gridCol w="704450"/>
                <a:gridCol w="780606"/>
                <a:gridCol w="780606"/>
                <a:gridCol w="780606"/>
                <a:gridCol w="780606"/>
                <a:gridCol w="780606"/>
              </a:tblGrid>
              <a:tr h="406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Time(seconds)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 of CaCO</a:t>
                      </a:r>
                      <a:r>
                        <a:rPr lang="en-US" sz="2000" baseline="-25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1.8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Loss in mass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276600"/>
          <a:ext cx="8534397" cy="1234108"/>
        </p:xfrm>
        <a:graphic>
          <a:graphicData uri="http://schemas.openxmlformats.org/drawingml/2006/table">
            <a:tbl>
              <a:tblPr/>
              <a:tblGrid>
                <a:gridCol w="1813559"/>
                <a:gridCol w="549836"/>
                <a:gridCol w="725335"/>
                <a:gridCol w="725335"/>
                <a:gridCol w="726142"/>
                <a:gridCol w="798838"/>
                <a:gridCol w="798838"/>
                <a:gridCol w="798838"/>
                <a:gridCol w="798838"/>
                <a:gridCol w="798838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Time(seconds)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 of CaCO</a:t>
                      </a:r>
                      <a:r>
                        <a:rPr lang="en-US" sz="2000" baseline="-25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1.9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Loss in mass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0.6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029200"/>
          <a:ext cx="8305799" cy="1447800"/>
        </p:xfrm>
        <a:graphic>
          <a:graphicData uri="http://schemas.openxmlformats.org/drawingml/2006/table">
            <a:tbl>
              <a:tblPr/>
              <a:tblGrid>
                <a:gridCol w="1764982"/>
                <a:gridCol w="535107"/>
                <a:gridCol w="705907"/>
                <a:gridCol w="705907"/>
                <a:gridCol w="706691"/>
                <a:gridCol w="777441"/>
                <a:gridCol w="777441"/>
                <a:gridCol w="777441"/>
                <a:gridCol w="777441"/>
                <a:gridCol w="777441"/>
              </a:tblGrid>
              <a:tr h="386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Time(seconds)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 of CaCO</a:t>
                      </a:r>
                      <a:r>
                        <a:rPr lang="en-US" sz="2000" baseline="-250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1.8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1.0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00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Loss in mass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1.7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667000"/>
            <a:ext cx="3159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4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lang="en-US" sz="2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1I.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4495800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4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lang="en-US" sz="2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III.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81000"/>
            <a:ext cx="3056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4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lang="en-US" sz="2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2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questions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1.Calculate the loss in mass made at the end of each time from the original to complete table I,II and III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2.On the same axes plot a graph of total loss in mass against time (x-axes) and label them curve I, II, and III from Table I, II, and III.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3.Explain why there is a loss in mass in all experiments.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 carbonate react with the acid to form carbon(IV)oxide gas that escape to the atmosphere.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4.Write an ionic equation for the reaction that take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+ 2H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Ca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+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7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7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7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9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840"/>
                            </p:stCondLst>
                            <p:childTnLst>
                              <p:par>
                                <p:cTn id="23" presetID="1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67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840"/>
                            </p:stCondLst>
                            <p:childTnLst>
                              <p:par>
                                <p:cTn id="2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7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84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675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675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675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(a)The collision theory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collision theory is an application of the Kinetic Theory of matter which assumes matter is made up of small/tiny/minute particles like ions atoms and molecules.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collision theory proposes that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)for a reaction to occur, reacting particles must collide.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(ii)not all collisions between reacting particles are successful in a reaction.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Collisions that initiate a chemical reaction are called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successful  / fruitful/ effective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collisions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04800" y="3048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5.Sulphuric(VI)acid cannot be used in the above reaction. On the same axes sketch the curve which would be obtained if the reaction was attempted by reacting a piece of a lump of chalk with 0.5M sulphuric(VI)acid. Label it curve IV. Explain the shape of curve IV.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 carbonate would react with dilute  0.5M sulphuric(VI)acid to form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insoluble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calcium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that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coat /cover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unreacted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Calcium carbonate  stopping the reaction from reaching completion.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6.Calculate the volume of carbon(IV)oxide evolved(molar gas volume at room temperature = 24 dm3, C= 12.0, O= 16.O Ca=40.0)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 ratio 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: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= 1:1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Moles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used  =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Mass CaCO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=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0.025 moles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Molar mass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Moles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= 0.025 moles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Volume of 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= moles x molar gas volume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=&gt;0.025 moles   x  24 dm3      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0.600 dm3/600cm3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II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Molar mass of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= 100g =&gt; 24 dm3 of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Mass of CaCO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=2.5 g =&gt;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 x 24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= 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0.600dm3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50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1000"/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1000"/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000"/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85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1000"/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1000"/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000"/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800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1000"/>
                                        <p:tgtEl>
                                          <p:spTgt spid="69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1000"/>
                                        <p:tgtEl>
                                          <p:spTgt spid="69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000"/>
                                        <p:tgtEl>
                                          <p:spTgt spid="696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50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1000"/>
                                        <p:tgtEl>
                                          <p:spTgt spid="69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1000"/>
                                        <p:tgtEl>
                                          <p:spTgt spid="69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000"/>
                                        <p:tgtEl>
                                          <p:spTgt spid="696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1000"/>
                                        <p:tgtEl>
                                          <p:spTgt spid="69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1000"/>
                                        <p:tgtEl>
                                          <p:spTgt spid="69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000"/>
                                        <p:tgtEl>
                                          <p:spTgt spid="696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20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69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69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696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50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1000"/>
                                        <p:tgtEl>
                                          <p:spTgt spid="69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1000"/>
                                        <p:tgtEl>
                                          <p:spTgt spid="69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000"/>
                                        <p:tgtEl>
                                          <p:spTgt spid="696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04800" y="152400"/>
            <a:ext cx="8610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7.From curve I ,determine the rate of reaction (loss in mass per second)at time 180 seconds on the curve.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 tangent at 180 seconds on curve 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 =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=&gt;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2.08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1.375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0.625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	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222-132   	          90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=0.006944g sec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8.What is the effect of particle size on the rate of reaction?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larger surface area is a reduction in particle size which increases the area of contact between reacting particles increasing their collision frequency.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70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70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70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70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70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70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706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25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70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70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706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2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06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25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06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3505200"/>
          <a:ext cx="8458200" cy="2514600"/>
        </p:xfrm>
        <a:graphic>
          <a:graphicData uri="http://schemas.openxmlformats.org/drawingml/2006/table">
            <a:tbl>
              <a:tblPr/>
              <a:tblGrid>
                <a:gridCol w="2514599"/>
                <a:gridCol w="762000"/>
                <a:gridCol w="821366"/>
                <a:gridCol w="855034"/>
                <a:gridCol w="784152"/>
                <a:gridCol w="922497"/>
                <a:gridCol w="925230"/>
                <a:gridCol w="873322"/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Time(minutes)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2.0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4.0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6.0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8.0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  <a:cs typeface="Times New Roman"/>
                        </a:rPr>
                        <a:t>12.0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Loss in mass(g)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1.80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2.45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2.95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3.20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3.25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3.25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Theoretical examples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Excess marble chips were put in a beaker containing 100cm3 of 0.2M hydrochloric acid.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beaker was then placed on a balance and total loss in mass recorded after every two minutes as in the table below.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(a)Why was there a loss in mass?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 (IV) oxide gas was produced that escape to the surrounding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(b)Calculate the average rate of loss in mass between: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0 to 2 minutes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Average rate =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=&gt;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1.80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1.8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			  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0.0   	  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=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9.00g min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6 to 8 minutes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Average rate =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</a:t>
            </a:r>
            <a:r>
              <a:rPr kumimoji="0" lang="en-US" sz="28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=&gt;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3.20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2.95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0.25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6.0   	     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0.125g min</a:t>
            </a:r>
            <a:r>
              <a:rPr lang="en-US" sz="2800" b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2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2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2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72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72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72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5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72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72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72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72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72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727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625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72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72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727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475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72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72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727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25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72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72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727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 Explain the difference between the average rates of reaction in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and(ii) above.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Between 0 and 2 minutes , the concentration of marble chips and hydrochloric acid is high therefore there is a higher collision frequency between the reacting particles leading to high successful rate of formation of products.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Between 6 and 8 minutes , the concentration of marble chips and hydrochloric acid is low therefore there is low collision frequency between the reacting particles leading to less successful rate of formation of products.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1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81000" y="304800"/>
            <a:ext cx="84582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(c)Write the equation for the reaction that takes place.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CaCO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+ 2HCl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CaCO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+ 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(d)State and explain three ways in which the rate of reaction could be increased.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Heating the  acid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increasing the temperature of the reacting particles increases their kinetic energy and thus collision frequency.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Increasing the concentration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the acid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-increasing in concentration reduces the distances between the reacting particles increasing their chances of effective/fruitful/successful collision to form products faster.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Crushing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marble chips to powder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-this reduces the particle size/increase surface area increasing the area of contact between reacting particles.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4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74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74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74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747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747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(e)If the solution in the beaker was evaporated to dryness then left overnight in the open, explain what would happen.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becomes wet because calcium (II) chloride absorbs water from the atmosphere and form solution/is deliquescent.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(f)When sodium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(VI) was added to a portion of the contents in the beaker after the reaction , a white precipitate was formed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 the white precipitate.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Calcium(II)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Write an ionic equation for the formation of the white precipitate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)-&gt;CaSO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 one use of the white precipitate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-Making plaster for building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-Manufacture of plaster of Paris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-Making sulphuric(VI)acid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57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5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5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57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57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57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757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57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57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Plot a graph of total loss in mass(y-axes) against time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the graph, determine the rate of reaction at time 2 minutes.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a tangent/slope  at 2 minutes;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  of reaction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Average rate =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3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</a:t>
            </a:r>
            <a:r>
              <a:rPr kumimoji="0" lang="en-US" sz="3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    		T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</a:t>
            </a:r>
            <a:r>
              <a:rPr lang="en-US" sz="32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=&gt;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2.25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1.30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 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0.95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0.3958g min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3.20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0.8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)Sketch on the same axes the graph that would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 obtained if 0.02M hydrochloric acid was used. Label it curve II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65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Influence of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catalyst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rate of reaction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Catalyst is a substance that alter the rate /speed of a chemical reaction but remain chemically unchanged at the end of a reaction.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Biological catalysts are called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enzymes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catalyst does not alter the amount of products formed but itself may be altered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e.g. from solid to powder to fine powder.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industrial catalysts are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transition metals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their compounds.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Catalyst works by lowering the Enthalpy of activation(∆H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)/activation energy (Ea)  of the reactants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catalyst lowers the Enthalpy of activation (∆H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)/activation energy (Ea) by: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(iii)the speed at which particles collide is called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collision frequency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higher the collision frequency the higher the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chances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successful / fruitful/ effective collisions to form products.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(iv)the higher the chances of successful collisions, the faster the reaction.                                                           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(v)the average distance between solid particles from one another is too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them to meet and collide successfully.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forming short lived intermediate compounds called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complex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break up to form the final product/s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being absorbed by the reactants thus providing the surface area on which reaction occurs.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catalyst  has no effect on the enthalpy of reaction ∆H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only lowers the  Enthalpy of activation(∆H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)/activation energy (Ea)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thus do not affect/influence whether the reaction is exothermic or endothermic as shown in the energy level diagrams below.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4" name="AutoShape 12"/>
          <p:cNvSpPr>
            <a:spLocks noChangeShapeType="1"/>
          </p:cNvSpPr>
          <p:nvPr/>
        </p:nvSpPr>
        <p:spPr bwMode="auto">
          <a:xfrm flipV="1">
            <a:off x="1905000" y="3276600"/>
            <a:ext cx="1466850" cy="492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3" name="AutoShape 11"/>
          <p:cNvSpPr>
            <a:spLocks noChangeShapeType="1"/>
          </p:cNvSpPr>
          <p:nvPr/>
        </p:nvSpPr>
        <p:spPr bwMode="auto">
          <a:xfrm flipH="1" flipV="1">
            <a:off x="1828800" y="2362200"/>
            <a:ext cx="57150" cy="23637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3" name="AutoShape 1"/>
          <p:cNvSpPr>
            <a:spLocks noChangeShapeType="1"/>
          </p:cNvSpPr>
          <p:nvPr/>
        </p:nvSpPr>
        <p:spPr bwMode="auto">
          <a:xfrm>
            <a:off x="1981200" y="4724400"/>
            <a:ext cx="581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7" name="AutoShape 5"/>
          <p:cNvSpPr>
            <a:spLocks noChangeShapeType="1"/>
          </p:cNvSpPr>
          <p:nvPr/>
        </p:nvSpPr>
        <p:spPr bwMode="auto">
          <a:xfrm flipV="1">
            <a:off x="4724400" y="4572000"/>
            <a:ext cx="2355850" cy="7937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6" name="AutoShape 4"/>
          <p:cNvSpPr>
            <a:spLocks noChangeShapeType="1"/>
          </p:cNvSpPr>
          <p:nvPr/>
        </p:nvSpPr>
        <p:spPr bwMode="auto">
          <a:xfrm>
            <a:off x="4572000" y="1981200"/>
            <a:ext cx="142875" cy="259715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3276600" y="1676400"/>
            <a:ext cx="12446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 A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  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81000" y="3276600"/>
            <a:ext cx="1066800" cy="7078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kJ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438400" y="4800600"/>
            <a:ext cx="4724400" cy="476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path/coordinate/path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0" name="AutoShape 8"/>
          <p:cNvSpPr>
            <a:spLocks noChangeShapeType="1"/>
          </p:cNvSpPr>
          <p:nvPr/>
        </p:nvSpPr>
        <p:spPr bwMode="auto">
          <a:xfrm flipV="1">
            <a:off x="3810000" y="1981200"/>
            <a:ext cx="0" cy="3937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1" name="AutoShape 9"/>
          <p:cNvSpPr>
            <a:spLocks noChangeShapeType="1"/>
          </p:cNvSpPr>
          <p:nvPr/>
        </p:nvSpPr>
        <p:spPr bwMode="auto">
          <a:xfrm>
            <a:off x="3810000" y="2971800"/>
            <a:ext cx="0" cy="3937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981200" y="2971800"/>
            <a:ext cx="974725" cy="271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029200" y="4267200"/>
            <a:ext cx="1012825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A-B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9890" name="AutoShape 18"/>
          <p:cNvSpPr>
            <a:spLocks noChangeShapeType="1"/>
          </p:cNvSpPr>
          <p:nvPr/>
        </p:nvSpPr>
        <p:spPr bwMode="auto">
          <a:xfrm>
            <a:off x="3886200" y="4572000"/>
            <a:ext cx="912812" cy="1587"/>
          </a:xfrm>
          <a:prstGeom prst="straightConnector1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381000" y="5181600"/>
            <a:ext cx="9067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 level diagram showing  the activation energy for exothermic processes /reactions.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complex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905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																																										                                                                                                                                                                                                                                                     					                                                         								           	      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 Catalysed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																																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2704306" y="2628900"/>
            <a:ext cx="12961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1981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00400" y="1295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complex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0" name="AutoShape 14"/>
          <p:cNvSpPr>
            <a:spLocks noChangeShapeType="1"/>
          </p:cNvSpPr>
          <p:nvPr/>
        </p:nvSpPr>
        <p:spPr bwMode="auto">
          <a:xfrm flipV="1">
            <a:off x="460375" y="2873375"/>
            <a:ext cx="1466850" cy="49213"/>
          </a:xfrm>
          <a:prstGeom prst="straightConnector1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3" name="AutoShape 7"/>
          <p:cNvSpPr>
            <a:spLocks noChangeShapeType="1"/>
          </p:cNvSpPr>
          <p:nvPr/>
        </p:nvSpPr>
        <p:spPr bwMode="auto">
          <a:xfrm flipH="1" flipV="1">
            <a:off x="295275" y="946150"/>
            <a:ext cx="57150" cy="23637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AutoShape 10"/>
          <p:cNvSpPr>
            <a:spLocks noChangeShapeType="1"/>
          </p:cNvSpPr>
          <p:nvPr/>
        </p:nvSpPr>
        <p:spPr bwMode="auto">
          <a:xfrm>
            <a:off x="352425" y="3311525"/>
            <a:ext cx="5816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AutoShape 13"/>
          <p:cNvSpPr>
            <a:spLocks noChangeShapeType="1"/>
          </p:cNvSpPr>
          <p:nvPr/>
        </p:nvSpPr>
        <p:spPr bwMode="auto">
          <a:xfrm flipV="1">
            <a:off x="2816225" y="2035175"/>
            <a:ext cx="2355850" cy="7938"/>
          </a:xfrm>
          <a:prstGeom prst="straightConnector1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897" name="Arc 1"/>
          <p:cNvSpPr>
            <a:spLocks/>
          </p:cNvSpPr>
          <p:nvPr/>
        </p:nvSpPr>
        <p:spPr bwMode="auto">
          <a:xfrm flipH="1">
            <a:off x="1860550" y="1111250"/>
            <a:ext cx="955675" cy="530225"/>
          </a:xfrm>
          <a:custGeom>
            <a:avLst/>
            <a:gdLst>
              <a:gd name="G0" fmla="+- 21409 0 0"/>
              <a:gd name="G1" fmla="+- 21600 0 0"/>
              <a:gd name="G2" fmla="+- 21600 0 0"/>
              <a:gd name="T0" fmla="*/ 0 w 43009"/>
              <a:gd name="T1" fmla="*/ 18733 h 21948"/>
              <a:gd name="T2" fmla="*/ 43006 w 43009"/>
              <a:gd name="T3" fmla="*/ 21948 h 21948"/>
              <a:gd name="T4" fmla="*/ 21409 w 43009"/>
              <a:gd name="T5" fmla="*/ 21600 h 2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09" h="21948" fill="none" extrusionOk="0">
                <a:moveTo>
                  <a:pt x="0" y="18733"/>
                </a:moveTo>
                <a:cubicBezTo>
                  <a:pt x="1436" y="8007"/>
                  <a:pt x="10587" y="-1"/>
                  <a:pt x="21409" y="0"/>
                </a:cubicBezTo>
                <a:cubicBezTo>
                  <a:pt x="33338" y="0"/>
                  <a:pt x="43009" y="9670"/>
                  <a:pt x="43009" y="21600"/>
                </a:cubicBezTo>
                <a:cubicBezTo>
                  <a:pt x="43009" y="21716"/>
                  <a:pt x="43008" y="21832"/>
                  <a:pt x="43006" y="21948"/>
                </a:cubicBezTo>
              </a:path>
              <a:path w="43009" h="21948" stroke="0" extrusionOk="0">
                <a:moveTo>
                  <a:pt x="0" y="18733"/>
                </a:moveTo>
                <a:cubicBezTo>
                  <a:pt x="1436" y="8007"/>
                  <a:pt x="10587" y="-1"/>
                  <a:pt x="21409" y="0"/>
                </a:cubicBezTo>
                <a:cubicBezTo>
                  <a:pt x="33338" y="0"/>
                  <a:pt x="43009" y="9670"/>
                  <a:pt x="43009" y="21600"/>
                </a:cubicBezTo>
                <a:cubicBezTo>
                  <a:pt x="43009" y="21716"/>
                  <a:pt x="43008" y="21832"/>
                  <a:pt x="43006" y="21948"/>
                </a:cubicBezTo>
                <a:lnTo>
                  <a:pt x="21409" y="21600"/>
                </a:lnTo>
                <a:close/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AutoShape 21"/>
          <p:cNvSpPr>
            <a:spLocks noChangeShapeType="1"/>
          </p:cNvSpPr>
          <p:nvPr/>
        </p:nvSpPr>
        <p:spPr bwMode="auto">
          <a:xfrm>
            <a:off x="2816225" y="1435100"/>
            <a:ext cx="25400" cy="600075"/>
          </a:xfrm>
          <a:prstGeom prst="straightConnector1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8" name="AutoShape 12"/>
          <p:cNvSpPr>
            <a:spLocks noChangeShapeType="1"/>
          </p:cNvSpPr>
          <p:nvPr/>
        </p:nvSpPr>
        <p:spPr bwMode="auto">
          <a:xfrm>
            <a:off x="1860550" y="1639888"/>
            <a:ext cx="66675" cy="1282700"/>
          </a:xfrm>
          <a:prstGeom prst="straightConnector1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571625" y="1111250"/>
            <a:ext cx="288925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1860550" y="568325"/>
            <a:ext cx="12446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     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790825" y="1111250"/>
            <a:ext cx="312738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-366713" y="1285875"/>
            <a:ext cx="661988" cy="758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kJ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627313" y="3352800"/>
            <a:ext cx="2925762" cy="323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path/coordinate/path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0" name="AutoShape 4"/>
          <p:cNvSpPr>
            <a:spLocks noChangeShapeType="1"/>
          </p:cNvSpPr>
          <p:nvPr/>
        </p:nvSpPr>
        <p:spPr bwMode="auto">
          <a:xfrm>
            <a:off x="1860550" y="2035175"/>
            <a:ext cx="4206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157413" y="1454150"/>
            <a:ext cx="3873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1" name="AutoShape 5"/>
          <p:cNvSpPr>
            <a:spLocks noChangeShapeType="1"/>
          </p:cNvSpPr>
          <p:nvPr/>
        </p:nvSpPr>
        <p:spPr bwMode="auto">
          <a:xfrm flipV="1">
            <a:off x="2281238" y="1111250"/>
            <a:ext cx="0" cy="3937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AutoShape 6"/>
          <p:cNvSpPr>
            <a:spLocks noChangeShapeType="1"/>
          </p:cNvSpPr>
          <p:nvPr/>
        </p:nvSpPr>
        <p:spPr bwMode="auto">
          <a:xfrm>
            <a:off x="2281238" y="1639888"/>
            <a:ext cx="0" cy="3937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460375" y="2559050"/>
            <a:ext cx="974725" cy="271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3286125" y="1639888"/>
            <a:ext cx="1012825" cy="317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A-B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2057400" y="2378075"/>
            <a:ext cx="5715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3" name="AutoShape 17"/>
          <p:cNvSpPr>
            <a:spLocks noChangeShapeType="1"/>
          </p:cNvSpPr>
          <p:nvPr/>
        </p:nvSpPr>
        <p:spPr bwMode="auto">
          <a:xfrm flipV="1">
            <a:off x="2281238" y="2043113"/>
            <a:ext cx="0" cy="415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4" name="AutoShape 18"/>
          <p:cNvSpPr>
            <a:spLocks noChangeShapeType="1"/>
          </p:cNvSpPr>
          <p:nvPr/>
        </p:nvSpPr>
        <p:spPr bwMode="auto">
          <a:xfrm>
            <a:off x="2281238" y="2682875"/>
            <a:ext cx="0" cy="1920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AutoShape 20"/>
          <p:cNvSpPr>
            <a:spLocks noChangeShapeType="1"/>
          </p:cNvSpPr>
          <p:nvPr/>
        </p:nvSpPr>
        <p:spPr bwMode="auto">
          <a:xfrm>
            <a:off x="1884363" y="2873375"/>
            <a:ext cx="4191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381000" y="5486400"/>
            <a:ext cx="710489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 level diagram showing  the activation energy for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endothermic processes /reactions.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30" name="Rectangle 3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																																																																																																																																																																										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52600" y="3810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Activated complex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following are some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 processes.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(a)The contact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Vanadium(V) Oxide(V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or platinum(Pt) catalyses the oxidation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(IV)oxide during the manufacture of sulphuric(VI) acid from contact process.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	+	 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----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  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industrial cost of manufacture of sulphuric (VI) acid from contact process Vanadium(V) Oxide(V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is used because it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cheaper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though it is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easily poisoned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impurities.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Ostwalds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Platinum promoted with Rhodium catalyses the oxidation of ammonia to nitrogen(II)oxide and water during the manufacture of nitric(V)acid.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4NH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	+	5O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----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Pt/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  4NO (g) + 6H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1455738" y="882650"/>
            <a:ext cx="0" cy="746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1200150" y="882650"/>
            <a:ext cx="7938" cy="74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 flipV="1">
            <a:off x="238125" y="749300"/>
            <a:ext cx="114300" cy="7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4800" y="304800"/>
            <a:ext cx="8382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(c)Haber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Platinum or iron catalyses the combination of nitrogen and hydrogen to form ammonia gas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N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+ 3H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---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Pt or Fe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---&gt; 2NH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(d)Hydrogenation/Hardening of oil to fat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23622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Nickel (Ni)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catalyses the hydrogenation of unsaturated compound containing - C=C-  or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C=C- to saturated compounds without double or triple bond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process is used is used in hardening oil to fat.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(e)Decomposition of hydrogen peroxide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Manganese(IV)oxide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speeds up the rate of decomposition of hydrogen peroxide to water and oxygen gas.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is a common laboratory preparation of Oxygen.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(g)   ----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MnO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 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+ 2H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228600" y="381000"/>
            <a:ext cx="8534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(f)Reaction of metals with dilute sulphuric (VI) acid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Copper(II)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speeds up the rate of production of hydrogen gas from the reaction of Zinc and dilute sulphuric(VI)acid. This process/reaction is used in the school laboratory preparation of Hydrogen.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Zn(s) ----CuSO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 ZnSO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+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Substitution reactions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placed in bright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sunlight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U.V /ultraviolet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light , a mixture of a halogen and 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alkane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undergo substitution reactions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explosively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form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halogenoalkanes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When paced 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diffused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sunlight the reaction is very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e.g.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+ 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---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light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Cl(g)   +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(h)Photosynthesis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Plants convert carbon(IV)oxide gas from the atmosphere and water from the soil to form glucose and oxygen as a byproduct using sunlight / ultraviolet  light.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+ 6H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light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C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+  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)Photography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Photographic film contains  silver bromide emulsion which decomposes to silver and bromine on exposure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sunlight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2AgBr(s)  ---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u.v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/sun light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--&gt; 2Ag(s)  + Br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(l)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developed, the silver deposits give the picture of the object whose photograph was taken depending on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intensity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light. A picture photographed in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diffused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light is therefore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blurred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381000" y="3810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Practical determination of effect of catalyst on decomposition of hydrogen peroxide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Measure 5cm3 of 20 volume hydrogen peroxide and then dilute to make 40cm3 in a measuring cylinder by adding distilled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Divide it into two equal portions.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)Transfer one 20cm3volume hydrogen peroxide into a conical/round bottomed/flat bottomed flask.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Cork and swirl for 2 minutes.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Remove the cork.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 the gas produced using a glowing splint.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Clean the conical/round bottomed/flat bottomed flask.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)Put 2.0g of Manganese (IV) oxide into the clean conical/round bottomed/flat bottomed flask.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Stopper the flask.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Transfer the second portion of the 20cm3volume hydrogen peroxide into a conical/round bottomed/flat bottomed flask through the dropping/thistle funnel.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Connect the delivery tube to a calibrated/graduated gas jar as in the set up below.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Start off the stop watch and determine the volume of gas in the calibrated/graduated gas jar after every 30 seconds to complete Table 1.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46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562600"/>
            <a:ext cx="8534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Manganese (IV) Oxide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1752600"/>
            <a:ext cx="336502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Hydrogen peroxide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819400"/>
            <a:ext cx="2438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Oxygen gas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276600"/>
            <a:ext cx="3124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Graduated/calibrated gas jar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304800"/>
            <a:ext cx="876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Set up of apparatus to determine the effect of catalyst on rate of reaction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(vi)dissolving substances in a solvent ,make the solvent a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 the reaction to take place. 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solute particle distance is reduced as the particle ions are free to move in the solvent medium.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(vii)successful collisions take place if the particles colliding have the required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and right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which increases their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vibration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successful / fruitful/ effective collisions to form products.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533400"/>
          <a:ext cx="8534398" cy="2667000"/>
        </p:xfrm>
        <a:graphic>
          <a:graphicData uri="http://schemas.openxmlformats.org/drawingml/2006/table">
            <a:tbl>
              <a:tblPr/>
              <a:tblGrid>
                <a:gridCol w="1857096"/>
                <a:gridCol w="603841"/>
                <a:gridCol w="631009"/>
                <a:gridCol w="631009"/>
                <a:gridCol w="631009"/>
                <a:gridCol w="709885"/>
                <a:gridCol w="662559"/>
                <a:gridCol w="757211"/>
                <a:gridCol w="709885"/>
                <a:gridCol w="674829"/>
                <a:gridCol w="666065"/>
              </a:tblGrid>
              <a:tr h="1333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Time(seconds)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240.0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Volume of gas (cm3)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96.0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267200"/>
          <a:ext cx="8382000" cy="2057400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1028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 of MnO</a:t>
                      </a:r>
                      <a:r>
                        <a:rPr lang="en-US" sz="3200" baseline="-25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before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reaction(g)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Mass of MnO</a:t>
                      </a:r>
                      <a:r>
                        <a:rPr lang="en-US" sz="3200" baseline="-25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after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reaction(g)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2.0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2.0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ghs\Pictures\Graph- Rates of rea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88" y="714375"/>
            <a:ext cx="8097837" cy="54292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2" name="AutoShape 10"/>
          <p:cNvSpPr>
            <a:spLocks noChangeShapeType="1"/>
          </p:cNvSpPr>
          <p:nvPr/>
        </p:nvSpPr>
        <p:spPr bwMode="auto">
          <a:xfrm flipH="1" flipV="1">
            <a:off x="1295400" y="838200"/>
            <a:ext cx="76200" cy="4267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AutoShape 9"/>
          <p:cNvSpPr>
            <a:spLocks noChangeShapeType="1"/>
          </p:cNvSpPr>
          <p:nvPr/>
        </p:nvSpPr>
        <p:spPr bwMode="auto">
          <a:xfrm flipV="1">
            <a:off x="1371600" y="5029199"/>
            <a:ext cx="5810250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Arc 8"/>
          <p:cNvSpPr>
            <a:spLocks/>
          </p:cNvSpPr>
          <p:nvPr/>
        </p:nvSpPr>
        <p:spPr bwMode="auto">
          <a:xfrm rot="16200000">
            <a:off x="1066800" y="914400"/>
            <a:ext cx="4495800" cy="3886200"/>
          </a:xfrm>
          <a:custGeom>
            <a:avLst/>
            <a:gdLst>
              <a:gd name="G0" fmla="+- 2876 0 0"/>
              <a:gd name="G1" fmla="+- 21600 0 0"/>
              <a:gd name="G2" fmla="+- 21600 0 0"/>
              <a:gd name="T0" fmla="*/ 0 w 24476"/>
              <a:gd name="T1" fmla="*/ 192 h 23377"/>
              <a:gd name="T2" fmla="*/ 24403 w 24476"/>
              <a:gd name="T3" fmla="*/ 23377 h 23377"/>
              <a:gd name="T4" fmla="*/ 2876 w 24476"/>
              <a:gd name="T5" fmla="*/ 21600 h 23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76" h="23377" fill="none" extrusionOk="0">
                <a:moveTo>
                  <a:pt x="0" y="192"/>
                </a:moveTo>
                <a:cubicBezTo>
                  <a:pt x="953" y="64"/>
                  <a:pt x="1914" y="-1"/>
                  <a:pt x="2876" y="0"/>
                </a:cubicBezTo>
                <a:cubicBezTo>
                  <a:pt x="14805" y="0"/>
                  <a:pt x="24476" y="9670"/>
                  <a:pt x="24476" y="21600"/>
                </a:cubicBezTo>
                <a:cubicBezTo>
                  <a:pt x="24476" y="22193"/>
                  <a:pt x="24451" y="22785"/>
                  <a:pt x="24402" y="23376"/>
                </a:cubicBezTo>
              </a:path>
              <a:path w="24476" h="23377" stroke="0" extrusionOk="0">
                <a:moveTo>
                  <a:pt x="0" y="192"/>
                </a:moveTo>
                <a:cubicBezTo>
                  <a:pt x="953" y="64"/>
                  <a:pt x="1914" y="-1"/>
                  <a:pt x="2876" y="0"/>
                </a:cubicBezTo>
                <a:cubicBezTo>
                  <a:pt x="14805" y="0"/>
                  <a:pt x="24476" y="9670"/>
                  <a:pt x="24476" y="21600"/>
                </a:cubicBezTo>
                <a:cubicBezTo>
                  <a:pt x="24476" y="22193"/>
                  <a:pt x="24451" y="22785"/>
                  <a:pt x="24402" y="23376"/>
                </a:cubicBezTo>
                <a:lnTo>
                  <a:pt x="2876" y="2160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2209800"/>
            <a:ext cx="35814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Catalysed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Arc 5"/>
          <p:cNvSpPr>
            <a:spLocks/>
          </p:cNvSpPr>
          <p:nvPr/>
        </p:nvSpPr>
        <p:spPr bwMode="auto">
          <a:xfrm rot="-4926357">
            <a:off x="3843874" y="-1314722"/>
            <a:ext cx="4961452" cy="93128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036"/>
              <a:gd name="T1" fmla="*/ 0 h 21600"/>
              <a:gd name="T2" fmla="*/ 15036 w 15036"/>
              <a:gd name="T3" fmla="*/ 6092 h 21600"/>
              <a:gd name="T4" fmla="*/ 0 w 1503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036" h="21600" fill="none" extrusionOk="0">
                <a:moveTo>
                  <a:pt x="-1" y="0"/>
                </a:moveTo>
                <a:cubicBezTo>
                  <a:pt x="5613" y="0"/>
                  <a:pt x="11005" y="2185"/>
                  <a:pt x="15035" y="6092"/>
                </a:cubicBezTo>
              </a:path>
              <a:path w="15036" h="21600" stroke="0" extrusionOk="0">
                <a:moveTo>
                  <a:pt x="-1" y="0"/>
                </a:moveTo>
                <a:cubicBezTo>
                  <a:pt x="5613" y="0"/>
                  <a:pt x="11005" y="2185"/>
                  <a:pt x="15035" y="6092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 flipH="1">
            <a:off x="3886200" y="1371600"/>
            <a:ext cx="35814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Uncatalysed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3" name="AutoShape 1"/>
          <p:cNvSpPr>
            <a:spLocks noChangeShapeType="1"/>
          </p:cNvSpPr>
          <p:nvPr/>
        </p:nvSpPr>
        <p:spPr bwMode="auto">
          <a:xfrm flipH="1" flipV="1">
            <a:off x="3429000" y="1523999"/>
            <a:ext cx="533400" cy="45719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381000" y="304800"/>
            <a:ext cx="8991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graph of volume of gas produced against time(x-axes)</a:t>
            </a:r>
            <a:endParaRPr kumimoji="0" lang="en-US" sz="8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1981200" y="2514600"/>
            <a:ext cx="1752600" cy="114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81000"/>
            <a:ext cx="838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On the same axes, plot a  sketch graph for the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uncatalysed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 Explain the changes in mass of manganese(IV)oxide before and after the reaction.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mass of MnO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before and after the reaction is the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but 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more fine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powder after the experiment.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catalyst therefore remains unchanged chemically but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physically change.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534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 caution!!!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not encourage your institution to be a user consumer of  </a:t>
            </a:r>
            <a:r>
              <a:rPr lang="en-US" sz="48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pirated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soft wares. 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action can  easily be taken against both you and the institution at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cost!!!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4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4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92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6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4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8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960"/>
                            </p:stCondLst>
                            <p:childTnLst>
                              <p:par>
                                <p:cTn id="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960"/>
                            </p:stCondLst>
                            <p:childTnLst>
                              <p:par>
                                <p:cTn id="61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960"/>
                            </p:stCondLst>
                            <p:childTnLst>
                              <p:par>
                                <p:cTn id="64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0.5" calcmode="lin" valueType="num">
                                      <p:cBhvr override="childStyle"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960"/>
                            </p:stCondLst>
                            <p:childTnLst>
                              <p:par>
                                <p:cTn id="67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960"/>
                            </p:stCondLst>
                            <p:childTnLst>
                              <p:par>
                                <p:cTn id="70" presetID="4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96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EQUILIBRIA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(CHEMICAL  CYBERNETICS)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Equilibrium is a state of balance.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equilibrium is state of balance between the reactants and products.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reactants form products, some products form back the reactants.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Reactions in which the reactants form products to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said to be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irreversible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i.e.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A 	+	 B 	-&gt;	 C 	+	 D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Reactions in which the reactants form products and the products can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reform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reactants are said to be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A 	+	 B 		 C 	+	 D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33800" y="6324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3733800" y="64008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28600" y="304800"/>
            <a:ext cx="8610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 reactions may be: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)Reversible physical changes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)Reversible chemical changes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)Dynamic equilibrium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 physical changes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 physical change is one which involves: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change of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state/phase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solid, liquid, gas or  aqueous solutions.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States of matter are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interconvertible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a reaction involving a change from one state/phase can be reversed back to the original.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changes. Some substances/compounds change their colours without change in chemical substance.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81000" y="304800"/>
            <a:ext cx="8382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810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of reversible physical changes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 on heating and cooling: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I.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Zinc(II)Oxide changes from white when cool/cold to yellow when hot/heated and back.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				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(white when cold)	       (yellow when hot)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0" y="25908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048000" y="26670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" y="3429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Lead(II)Oxide changes from yellow when cold/cool to brown when hot/heated and back.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				</a:t>
            </a:r>
            <a:r>
              <a:rPr lang="en-US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PbO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(brown when hot)	         (yellow when cold)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0" y="51054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048000" y="51816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57200" y="381000"/>
            <a:ext cx="86868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(ii)Sublimation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Iodine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sublimes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a grey crystalline solid on heating to purple vapour. Purple vapour undergoes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deposition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back to the grey crystalline solid.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I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			   I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(grey crystalline solid		(purple vapour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undergo sublimation)		undergo deposition)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 (IV)oxide gas undergoes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deposition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from a colourless gas to a white solid at very high pressures in a cylinder. It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sublimes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back to the colourless gas if pressure is reduced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CO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			   CO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(white powdery solid		(colourless/odourless gas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undergo sublimation)		undergo deposition)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81000" y="2964594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22860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124200" y="23622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3340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048000" y="5410200"/>
            <a:ext cx="213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381000" y="381000"/>
            <a:ext cx="8305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(iii)Melting/ freezing and boiling/condensation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Ice on heating undergo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melting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form a liquid/water. Liquid/water on further heating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/vaporizes to form gas/water vapour.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Gas/water vapour on cooling,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condenses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liquidifies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water/liquid.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further cooling, liquid water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freezes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ice/solid.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304800" y="3581400"/>
            <a:ext cx="8458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Dissolving/ crystallization/distillation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olid crystals of soluble substances (solutes) dissolve in water /solvents to form a uniform mixture of the solute and solvent/solution.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crystallization /distillation /evaporation the solvent evaporate leaving a solute back. e.g.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NaCl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+ 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		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NaCl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6096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667000" y="61722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04800" y="2286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(b)The Activation Energy(Ea) theory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Enthalpy of activation(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/Activation Energy(Ea)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 minimum amount of energy which the reactants must overcome before they react.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Activation Energy(Ea) is usually required /needed in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bond breaking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weakening  of bonds holding the reacting particles together.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Reorientation of reacting particles, ions ,atoms and molecules.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(b)Reversible chemical changes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These are reactions that involve a chemical change of the reactants which can be reversed back by recombining the new substance formed/products.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of Reversible chemical changes</a:t>
            </a:r>
            <a:r>
              <a:rPr kumimoji="0" lang="en-US" sz="28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Heating Hydrated/adding water to anhydrous salts.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salts are heated they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some/all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their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crystallization  and become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Heating an unknown substance /compound that forms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 liquid droplets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cooler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parts of a dry test/boiling tube is in fact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confirmation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inference that the substance /compound  being heated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1"/>
            <a:ext cx="838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anhydrous salts are added (back) some water they form hydrated compound/salts.</a:t>
            </a:r>
          </a:p>
          <a:p>
            <a:endParaRPr lang="en-US" sz="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Heating Copper(II)</a:t>
            </a:r>
            <a:r>
              <a:rPr lang="en-US" sz="28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r>
              <a:rPr lang="en-US" sz="28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pentahydrate</a:t>
            </a: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cobalt(II)chloride </a:t>
            </a:r>
            <a:r>
              <a:rPr lang="en-US" sz="2800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hexahydrate</a:t>
            </a:r>
            <a:endParaRPr lang="en-US" sz="28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)Heat about 5.0g of Copper(II)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pentahydrate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 clean dry test tube until there is no further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 on a </a:t>
            </a: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small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Bunsen flame.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Observe any changes on the side of the test/boiling tube.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Allow the boiling tube to cool.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about 10 drops of distilled water.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Observe any changes.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(ii)Dip a filter paper in a solution of cobalt(II)chloride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hexahydrate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Pass one end of the filter paper  to a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small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Bunsen flame repeatedly.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Take care for it not to catch fire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Observe any changes on the filter paper.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Dip the paper in a beaker containing distilled water.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Observe  any changes.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458200" cy="4815840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  <a:gridCol w="2738484"/>
                <a:gridCol w="2062116"/>
              </a:tblGrid>
              <a:tr h="7971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Hydrated compound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Observation before heating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Observation after heating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Observation on adding water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Copper(II)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Calibri"/>
                          <a:cs typeface="Times New Roman"/>
                        </a:rPr>
                        <a:t>sulphate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(VI)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pentahydrate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crystalline solid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colour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changes from </a:t>
                      </a: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to </a:t>
                      </a: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ii)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liquid forms on the cooler parts of boiling / test tube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)colour changes from </a:t>
                      </a: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to </a:t>
                      </a:r>
                      <a:r>
                        <a:rPr lang="en-US" sz="2800" b="1" dirty="0"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ii)boiling tube becomes warm /hot.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304800" y="381000"/>
            <a:ext cx="42594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observations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81000"/>
          <a:ext cx="8534401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1595397"/>
                <a:gridCol w="2877110"/>
                <a:gridCol w="2080694"/>
              </a:tblGrid>
              <a:tr h="411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Cobalt(II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) chloride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hexahydrate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Pink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crystalline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solid /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solution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colour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changes from </a:t>
                      </a:r>
                      <a:r>
                        <a:rPr lang="en-US" sz="28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pink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to </a:t>
                      </a: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(ii)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liquid forms on the cooler parts of boiling / test tube (if crystal are used)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)colour changes from </a:t>
                      </a: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to 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pink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(ii)boiling tube becomes warm/hot.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304800" y="381000"/>
            <a:ext cx="8534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Copper(II)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(VI)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pentahydrate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heated, it loses the five molecules of water of crystallization to form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anhydrous Copper (II)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(VI).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of crystallization  form and condenses as colourless droplets on the cooler parts of a dry boiling/test tube.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is a chemical change that produces a new substance.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adding drops of water to an anhydrous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white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copper(II)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the hydrated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compound is formed back.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1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change from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back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therefore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 chemical change.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Both anhydrous white copper(II)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and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cobalt(II)chloride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hexahydrate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therefore used to test for the presence of water when they turn to blue and pink respectively.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CuSO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+  5H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     CuSO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(white/anhydrous)			 (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/hydrated)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CoCl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+  6H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     CoCl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/anhydrous)		      (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/hydrated)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3581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343400" y="3657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91000" y="48768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267200" y="495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304800" y="304800"/>
            <a:ext cx="8458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(ii)Chemical sublimation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Some compounds sublime from solid to gas by dissociating into new different compounds. e.g.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	            	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Heating ammonium chloride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)Dip a glass rod containing concentrated hydrochloric acid.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Bring it near the mouth of a bottle containing concentrated ammonia solution.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Explain the observations made.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glass rod containing hydrogen chloride gas is placed near ammonia gas, they react to form ammonium chloride solid that appear as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fumes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 advClick="0" advTm="15000">
    <p:wedg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457200" y="381000"/>
            <a:ext cx="8305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experiment is used interchangeably to test for the presence of hydrogen chloride gas (and hence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ions) and ammonia gas (and hence NH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ions)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)Put 2.0 g of ammonium chloride in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dry boiling tube.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wet / moist /damp blue and red litmus papers separately on the sides of the mouth of the boiling tube. Heat the boiling tube gently then strongly.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Explain the observations made.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ammonium chloride is heated it dissociates into ammonia and hydrogen chloride gases. </a:t>
            </a:r>
          </a:p>
        </p:txBody>
      </p:sp>
    </p:spTree>
  </p:cSld>
  <p:clrMapOvr>
    <a:masterClrMapping/>
  </p:clrMapOvr>
  <p:transition spd="slow" advClick="0" advTm="15000">
    <p:wedg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Since ammonia is less dense, it diffuses faster to turn both litmus papers blue before hydrogen chloride turn red because it is denser.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heating and cooling of ammonium chloride is therefore a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reversible chemical change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         +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		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Cl(s)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(Turns moist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(Turns moist 	     (forms white fumes)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litmus paper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litmus paper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3505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572000" y="3581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5000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1379</TotalTime>
  <Words>6532</Words>
  <Application>Microsoft Office PowerPoint</Application>
  <PresentationFormat>On-screen Show (4:3)</PresentationFormat>
  <Paragraphs>1171</Paragraphs>
  <Slides>119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0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Julius G Thungu</dc:creator>
  <cp:lastModifiedBy>MANYAM FRANCHISE</cp:lastModifiedBy>
  <cp:revision>125</cp:revision>
  <dcterms:created xsi:type="dcterms:W3CDTF">2012-07-27T20:43:34Z</dcterms:created>
  <dcterms:modified xsi:type="dcterms:W3CDTF">2016-08-18T17:20:39Z</dcterms:modified>
</cp:coreProperties>
</file>