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4"/>
  </p:notesMasterIdLst>
  <p:sldIdLst>
    <p:sldId id="258" r:id="rId2"/>
    <p:sldId id="408" r:id="rId3"/>
    <p:sldId id="366" r:id="rId4"/>
    <p:sldId id="367" r:id="rId5"/>
    <p:sldId id="368" r:id="rId6"/>
    <p:sldId id="369" r:id="rId7"/>
    <p:sldId id="370" r:id="rId8"/>
    <p:sldId id="371" r:id="rId9"/>
    <p:sldId id="372" r:id="rId10"/>
    <p:sldId id="373" r:id="rId11"/>
    <p:sldId id="374" r:id="rId12"/>
    <p:sldId id="376" r:id="rId13"/>
    <p:sldId id="377" r:id="rId14"/>
    <p:sldId id="378" r:id="rId15"/>
    <p:sldId id="379" r:id="rId16"/>
    <p:sldId id="380" r:id="rId17"/>
    <p:sldId id="381" r:id="rId18"/>
    <p:sldId id="382" r:id="rId19"/>
    <p:sldId id="383" r:id="rId20"/>
    <p:sldId id="384" r:id="rId21"/>
    <p:sldId id="359" r:id="rId22"/>
    <p:sldId id="360" r:id="rId23"/>
    <p:sldId id="361" r:id="rId24"/>
    <p:sldId id="362" r:id="rId25"/>
    <p:sldId id="363" r:id="rId26"/>
    <p:sldId id="364" r:id="rId27"/>
    <p:sldId id="409" r:id="rId28"/>
    <p:sldId id="385" r:id="rId29"/>
    <p:sldId id="386" r:id="rId30"/>
    <p:sldId id="387" r:id="rId31"/>
    <p:sldId id="388" r:id="rId32"/>
    <p:sldId id="389" r:id="rId33"/>
    <p:sldId id="390" r:id="rId34"/>
    <p:sldId id="391" r:id="rId35"/>
    <p:sldId id="392" r:id="rId36"/>
    <p:sldId id="393" r:id="rId37"/>
    <p:sldId id="396" r:id="rId38"/>
    <p:sldId id="398" r:id="rId39"/>
    <p:sldId id="397" r:id="rId40"/>
    <p:sldId id="399" r:id="rId41"/>
    <p:sldId id="400" r:id="rId42"/>
    <p:sldId id="401" r:id="rId43"/>
    <p:sldId id="402" r:id="rId44"/>
    <p:sldId id="403" r:id="rId45"/>
    <p:sldId id="404" r:id="rId46"/>
    <p:sldId id="405" r:id="rId47"/>
    <p:sldId id="406" r:id="rId48"/>
    <p:sldId id="331" r:id="rId49"/>
    <p:sldId id="333" r:id="rId50"/>
    <p:sldId id="334" r:id="rId51"/>
    <p:sldId id="335" r:id="rId52"/>
    <p:sldId id="336" r:id="rId53"/>
    <p:sldId id="337" r:id="rId54"/>
    <p:sldId id="338" r:id="rId55"/>
    <p:sldId id="339" r:id="rId56"/>
    <p:sldId id="341" r:id="rId57"/>
    <p:sldId id="340" r:id="rId58"/>
    <p:sldId id="342" r:id="rId59"/>
    <p:sldId id="343" r:id="rId60"/>
    <p:sldId id="345" r:id="rId61"/>
    <p:sldId id="346" r:id="rId62"/>
    <p:sldId id="347" r:id="rId63"/>
    <p:sldId id="262" r:id="rId64"/>
    <p:sldId id="263" r:id="rId65"/>
    <p:sldId id="264" r:id="rId66"/>
    <p:sldId id="265" r:id="rId67"/>
    <p:sldId id="266" r:id="rId68"/>
    <p:sldId id="267" r:id="rId69"/>
    <p:sldId id="311" r:id="rId70"/>
    <p:sldId id="269" r:id="rId71"/>
    <p:sldId id="270" r:id="rId72"/>
    <p:sldId id="271" r:id="rId73"/>
    <p:sldId id="272" r:id="rId74"/>
    <p:sldId id="273" r:id="rId75"/>
    <p:sldId id="314" r:id="rId76"/>
    <p:sldId id="274" r:id="rId77"/>
    <p:sldId id="275" r:id="rId78"/>
    <p:sldId id="276" r:id="rId79"/>
    <p:sldId id="277" r:id="rId80"/>
    <p:sldId id="278" r:id="rId81"/>
    <p:sldId id="279" r:id="rId82"/>
    <p:sldId id="280" r:id="rId83"/>
    <p:sldId id="281" r:id="rId84"/>
    <p:sldId id="282" r:id="rId85"/>
    <p:sldId id="312" r:id="rId86"/>
    <p:sldId id="283" r:id="rId87"/>
    <p:sldId id="317" r:id="rId88"/>
    <p:sldId id="284" r:id="rId89"/>
    <p:sldId id="410" r:id="rId90"/>
    <p:sldId id="285" r:id="rId91"/>
    <p:sldId id="286" r:id="rId92"/>
    <p:sldId id="287" r:id="rId93"/>
    <p:sldId id="288" r:id="rId94"/>
    <p:sldId id="289" r:id="rId95"/>
    <p:sldId id="318" r:id="rId96"/>
    <p:sldId id="291" r:id="rId97"/>
    <p:sldId id="319" r:id="rId98"/>
    <p:sldId id="293" r:id="rId99"/>
    <p:sldId id="320" r:id="rId100"/>
    <p:sldId id="294" r:id="rId101"/>
    <p:sldId id="321" r:id="rId102"/>
    <p:sldId id="296" r:id="rId103"/>
    <p:sldId id="297" r:id="rId104"/>
    <p:sldId id="353" r:id="rId105"/>
    <p:sldId id="355" r:id="rId106"/>
    <p:sldId id="354" r:id="rId107"/>
    <p:sldId id="357" r:id="rId108"/>
    <p:sldId id="350" r:id="rId109"/>
    <p:sldId id="351" r:id="rId110"/>
    <p:sldId id="352" r:id="rId111"/>
    <p:sldId id="298" r:id="rId112"/>
    <p:sldId id="299" r:id="rId113"/>
    <p:sldId id="300" r:id="rId114"/>
    <p:sldId id="301" r:id="rId115"/>
    <p:sldId id="323" r:id="rId116"/>
    <p:sldId id="303" r:id="rId117"/>
    <p:sldId id="324" r:id="rId118"/>
    <p:sldId id="325" r:id="rId119"/>
    <p:sldId id="326" r:id="rId120"/>
    <p:sldId id="330" r:id="rId121"/>
    <p:sldId id="329" r:id="rId122"/>
    <p:sldId id="411" r:id="rId1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A4D97-5A1E-41A3-94F7-D4BCFF3D9685}" type="datetimeFigureOut">
              <a:rPr lang="en-US" smtClean="0"/>
              <a:pPr/>
              <a:t>8/18/2016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2D2A2-D241-41C6-9587-E15D1ACF9560}" type="slidenum">
              <a:rPr lang="en-US" smtClean="0"/>
              <a:pPr/>
              <a:t>‹#›</a:t>
            </a:fld>
            <a:endParaRPr lang="en-US"/>
          </a:p>
        </p:txBody>
      </p:sp>
    </p:spTree>
    <p:extLst>
      <p:ext uri="{BB962C8B-B14F-4D97-AF65-F5344CB8AC3E}">
        <p14:creationId xmlns:p14="http://schemas.microsoft.com/office/powerpoint/2010/main" val="3786418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A2D2A2-D241-41C6-9587-E15D1ACF9560}" type="slidenum">
              <a:rPr lang="en-US" smtClean="0"/>
              <a:pPr/>
              <a:t>111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A2D2A2-D241-41C6-9587-E15D1ACF9560}" type="slidenum">
              <a:rPr lang="en-US" smtClean="0"/>
              <a:pPr/>
              <a:t>115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42C9D87-8C5E-4B1F-ADD0-97711243E57E}" type="datetime1">
              <a:rPr lang="en-US" smtClean="0"/>
              <a:t>8/18/2016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159E1C-B419-4A41-A445-0323988D8F0C}" type="datetime1">
              <a:rPr lang="en-US" smtClean="0"/>
              <a:t>8/18/2016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6FF5E3-D9B1-4291-89C2-BC6C3AC28064}" type="datetime1">
              <a:rPr lang="en-US" smtClean="0"/>
              <a:t>8/18/2016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22F855-BCBA-4402-B006-83E05EA80744}" type="datetime1">
              <a:rPr lang="en-US" smtClean="0"/>
              <a:t>8/18/2016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7F3ABC-BFA3-4660-ABEE-9C3B3539E9E5}" type="datetime1">
              <a:rPr lang="en-US" smtClean="0"/>
              <a:t>8/18/2016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66A197-BD53-400B-8353-7EDF5D66FF37}" type="datetime1">
              <a:rPr lang="en-US" smtClean="0"/>
              <a:t>8/18/2016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C7D993-3561-4420-B587-59C9816698D7}" type="datetime1">
              <a:rPr lang="en-US" smtClean="0"/>
              <a:t>8/18/2016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918C451-35CE-46F4-83FD-FB1354FE4A2C}" type="datetime1">
              <a:rPr lang="en-US" smtClean="0"/>
              <a:t>8/18/2016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FD1F819-6CD8-4AB9-8B9A-82B162B7B431}" type="datetime1">
              <a:rPr lang="en-US" smtClean="0"/>
              <a:t>8/18/2016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2254F8-7E2B-4789-97A9-7B3ECF46E05E}" type="datetime1">
              <a:rPr lang="en-US" smtClean="0"/>
              <a:t>8/18/2016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1BE87F-8BA5-4016-B9F7-AE7DE6DAF779}" type="slidenum">
              <a:rPr lang="en-US" smtClean="0"/>
              <a:pPr/>
              <a:t>‹#›</a:t>
            </a:fld>
            <a:endParaRPr lang="en-US"/>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720F6A-173E-4C52-A80D-3FFC6C45E962}" type="datetime1">
              <a:rPr lang="en-US" smtClean="0"/>
              <a:t>8/18/2016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1BE87F-8BA5-4016-B9F7-AE7DE6DAF779}"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C5BBC7B-9F0E-4998-8FE5-43025EC1AE11}" type="datetime1">
              <a:rPr lang="en-US" smtClean="0"/>
              <a:t>8/18/2016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01BE87F-8BA5-4016-B9F7-AE7DE6DAF7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amond/>
  </p:transition>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stomShape 1"/>
          <p:cNvSpPr/>
          <p:nvPr/>
        </p:nvSpPr>
        <p:spPr>
          <a:xfrm>
            <a:off x="394200" y="304920"/>
            <a:ext cx="8444880" cy="6248160"/>
          </a:xfrm>
          <a:prstGeom prst="rect">
            <a:avLst/>
          </a:prstGeom>
          <a:solidFill>
            <a:srgbClr val="BFBFBF"/>
          </a:solidFill>
          <a:ln w="12600">
            <a:solidFill>
              <a:srgbClr val="FFFFFF"/>
            </a:solidFill>
            <a:miter/>
          </a:ln>
        </p:spPr>
      </p:sp>
      <p:sp>
        <p:nvSpPr>
          <p:cNvPr id="46" name="CustomShape 2"/>
          <p:cNvSpPr/>
          <p:nvPr/>
        </p:nvSpPr>
        <p:spPr>
          <a:xfrm>
            <a:off x="2659680" y="304920"/>
            <a:ext cx="6179400" cy="6248160"/>
          </a:xfrm>
          <a:prstGeom prst="rect">
            <a:avLst/>
          </a:prstGeom>
          <a:solidFill>
            <a:srgbClr val="737373"/>
          </a:solidFill>
          <a:ln w="12600">
            <a:solidFill>
              <a:srgbClr val="FFFFFF"/>
            </a:solidFill>
            <a:miter/>
          </a:ln>
        </p:spPr>
        <p:txBody>
          <a:bodyPr lIns="228600" tIns="1371600" rIns="457200"/>
          <a:lstStyle/>
          <a:p>
            <a:pPr>
              <a:lnSpc>
                <a:spcPct val="100000"/>
              </a:lnSpc>
            </a:pPr>
            <a:r>
              <a:rPr lang="en-US" sz="6000" dirty="0" smtClean="0">
                <a:solidFill>
                  <a:srgbClr val="FFFF00"/>
                </a:solidFill>
                <a:latin typeface="Bernard MT Condensed"/>
              </a:rPr>
              <a:t>Thermochemistry </a:t>
            </a:r>
            <a:r>
              <a:rPr lang="en-US" sz="2800" dirty="0" smtClean="0">
                <a:solidFill>
                  <a:srgbClr val="FFFFFF"/>
                </a:solidFill>
                <a:latin typeface="Bernard MT Condensed"/>
              </a:rPr>
              <a:t>Comprehensive </a:t>
            </a:r>
            <a:r>
              <a:rPr lang="en-US" sz="2800" dirty="0">
                <a:solidFill>
                  <a:srgbClr val="FFFFFF"/>
                </a:solidFill>
                <a:latin typeface="Bernard MT Condensed"/>
              </a:rPr>
              <a:t>tutorial notes</a:t>
            </a:r>
            <a:endParaRPr dirty="0"/>
          </a:p>
          <a:p>
            <a:pPr>
              <a:lnSpc>
                <a:spcPct val="100000"/>
              </a:lnSpc>
            </a:pPr>
            <a:endParaRPr dirty="0"/>
          </a:p>
          <a:p>
            <a:pPr>
              <a:lnSpc>
                <a:spcPct val="100000"/>
              </a:lnSpc>
            </a:pPr>
            <a:r>
              <a:rPr lang="en-US" sz="4800" dirty="0">
                <a:solidFill>
                  <a:srgbClr val="00B0F0"/>
                </a:solidFill>
                <a:latin typeface="Bernard MT Condensed"/>
              </a:rPr>
              <a:t>POWERPOINT VERSION</a:t>
            </a:r>
            <a:endParaRPr dirty="0"/>
          </a:p>
          <a:p>
            <a:pPr>
              <a:lnSpc>
                <a:spcPct val="100000"/>
              </a:lnSpc>
            </a:pPr>
            <a:endParaRPr dirty="0"/>
          </a:p>
        </p:txBody>
      </p:sp>
      <p:sp>
        <p:nvSpPr>
          <p:cNvPr id="47" name="CustomShape 3"/>
          <p:cNvSpPr/>
          <p:nvPr/>
        </p:nvSpPr>
        <p:spPr>
          <a:xfrm>
            <a:off x="1520280" y="2821680"/>
            <a:ext cx="1139040" cy="630720"/>
          </a:xfrm>
          <a:prstGeom prst="rect">
            <a:avLst/>
          </a:prstGeom>
          <a:solidFill>
            <a:srgbClr val="A7BFDE"/>
          </a:solidFill>
          <a:ln w="12600">
            <a:solidFill>
              <a:srgbClr val="FFFFFF"/>
            </a:solidFill>
            <a:miter/>
          </a:ln>
        </p:spPr>
      </p:sp>
      <p:sp>
        <p:nvSpPr>
          <p:cNvPr id="48" name="CustomShape 4"/>
          <p:cNvSpPr/>
          <p:nvPr/>
        </p:nvSpPr>
        <p:spPr>
          <a:xfrm>
            <a:off x="1520280" y="2190960"/>
            <a:ext cx="1139040" cy="630720"/>
          </a:xfrm>
          <a:prstGeom prst="rect">
            <a:avLst/>
          </a:prstGeom>
          <a:solidFill>
            <a:srgbClr val="A7BFDE"/>
          </a:solidFill>
          <a:ln w="12600">
            <a:solidFill>
              <a:srgbClr val="FFFFFF"/>
            </a:solidFill>
            <a:miter/>
          </a:ln>
        </p:spPr>
      </p:sp>
      <p:sp>
        <p:nvSpPr>
          <p:cNvPr id="49" name="CustomShape 5"/>
          <p:cNvSpPr/>
          <p:nvPr/>
        </p:nvSpPr>
        <p:spPr>
          <a:xfrm>
            <a:off x="380880" y="2190960"/>
            <a:ext cx="1139040" cy="630720"/>
          </a:xfrm>
          <a:prstGeom prst="rect">
            <a:avLst/>
          </a:prstGeom>
          <a:solidFill>
            <a:srgbClr val="A7BFDE"/>
          </a:solidFill>
          <a:ln w="12600">
            <a:solidFill>
              <a:srgbClr val="FFFFFF"/>
            </a:solidFill>
            <a:miter/>
          </a:ln>
        </p:spPr>
      </p:sp>
      <p:sp>
        <p:nvSpPr>
          <p:cNvPr id="50" name="CustomShape 6"/>
          <p:cNvSpPr/>
          <p:nvPr/>
        </p:nvSpPr>
        <p:spPr>
          <a:xfrm>
            <a:off x="380880" y="1559880"/>
            <a:ext cx="1139040" cy="630720"/>
          </a:xfrm>
          <a:prstGeom prst="rect">
            <a:avLst/>
          </a:prstGeom>
          <a:solidFill>
            <a:srgbClr val="A7BFDE"/>
          </a:solidFill>
          <a:ln w="12600">
            <a:solidFill>
              <a:srgbClr val="FFFFFF"/>
            </a:solidFill>
            <a:miter/>
          </a:ln>
        </p:spPr>
      </p:sp>
      <p:sp>
        <p:nvSpPr>
          <p:cNvPr id="51" name="CustomShape 7"/>
          <p:cNvSpPr/>
          <p:nvPr/>
        </p:nvSpPr>
        <p:spPr>
          <a:xfrm>
            <a:off x="380880" y="2821680"/>
            <a:ext cx="1139040" cy="630720"/>
          </a:xfrm>
          <a:prstGeom prst="rect">
            <a:avLst/>
          </a:prstGeom>
          <a:solidFill>
            <a:srgbClr val="A7BFDE"/>
          </a:solidFill>
          <a:ln w="12600">
            <a:solidFill>
              <a:srgbClr val="FFFFFF"/>
            </a:solidFill>
            <a:miter/>
          </a:ln>
        </p:spPr>
      </p:sp>
      <p:sp>
        <p:nvSpPr>
          <p:cNvPr id="52" name="CustomShape 8"/>
          <p:cNvSpPr/>
          <p:nvPr/>
        </p:nvSpPr>
        <p:spPr>
          <a:xfrm>
            <a:off x="1520280" y="3452760"/>
            <a:ext cx="1139040" cy="630720"/>
          </a:xfrm>
          <a:prstGeom prst="rect">
            <a:avLst/>
          </a:prstGeom>
          <a:solidFill>
            <a:srgbClr val="A7BFDE"/>
          </a:solidFill>
          <a:ln w="12600">
            <a:solidFill>
              <a:srgbClr val="FFFFFF"/>
            </a:solidFill>
            <a:miter/>
          </a:ln>
        </p:spPr>
      </p:sp>
      <p:sp>
        <p:nvSpPr>
          <p:cNvPr id="53" name="CustomShape 9"/>
          <p:cNvSpPr/>
          <p:nvPr/>
        </p:nvSpPr>
        <p:spPr>
          <a:xfrm>
            <a:off x="2107800" y="304920"/>
            <a:ext cx="1139400" cy="631080"/>
          </a:xfrm>
          <a:prstGeom prst="rect">
            <a:avLst/>
          </a:prstGeom>
          <a:solidFill>
            <a:srgbClr val="C0504D"/>
          </a:solidFill>
          <a:ln w="12600">
            <a:solidFill>
              <a:srgbClr val="FFFFFF"/>
            </a:solidFill>
            <a:miter/>
          </a:ln>
        </p:spPr>
        <p:txBody>
          <a:bodyPr anchor="b"/>
          <a:lstStyle/>
          <a:p>
            <a:pPr>
              <a:lnSpc>
                <a:spcPct val="100000"/>
              </a:lnSpc>
            </a:pPr>
            <a:r>
              <a:rPr lang="en-US" sz="2600">
                <a:solidFill>
                  <a:srgbClr val="FFFFFF"/>
                </a:solidFill>
                <a:latin typeface="Bernard MT Condensed"/>
              </a:rPr>
              <a:t>2012</a:t>
            </a:r>
            <a:endParaRPr/>
          </a:p>
        </p:txBody>
      </p:sp>
      <p:sp>
        <p:nvSpPr>
          <p:cNvPr id="54" name="CustomShape 10"/>
          <p:cNvSpPr/>
          <p:nvPr/>
        </p:nvSpPr>
        <p:spPr>
          <a:xfrm>
            <a:off x="8329320" y="6431040"/>
            <a:ext cx="284400" cy="158760"/>
          </a:xfrm>
          <a:prstGeom prst="rect">
            <a:avLst/>
          </a:prstGeom>
          <a:solidFill>
            <a:srgbClr val="BFBFBF"/>
          </a:solidFill>
          <a:ln w="12600">
            <a:solidFill>
              <a:srgbClr val="FFFFFF"/>
            </a:solidFill>
            <a:miter/>
          </a:ln>
        </p:spPr>
      </p:sp>
      <p:sp>
        <p:nvSpPr>
          <p:cNvPr id="55" name="CustomShape 11"/>
          <p:cNvSpPr/>
          <p:nvPr/>
        </p:nvSpPr>
        <p:spPr>
          <a:xfrm>
            <a:off x="8329320" y="6274080"/>
            <a:ext cx="284400" cy="158760"/>
          </a:xfrm>
          <a:prstGeom prst="rect">
            <a:avLst/>
          </a:prstGeom>
          <a:solidFill>
            <a:srgbClr val="C0504D"/>
          </a:solidFill>
          <a:ln w="12600">
            <a:solidFill>
              <a:srgbClr val="FFFFFF"/>
            </a:solidFill>
            <a:miter/>
          </a:ln>
        </p:spPr>
      </p:sp>
      <p:sp>
        <p:nvSpPr>
          <p:cNvPr id="56" name="CustomShape 12"/>
          <p:cNvSpPr/>
          <p:nvPr/>
        </p:nvSpPr>
        <p:spPr>
          <a:xfrm>
            <a:off x="8614080" y="6274080"/>
            <a:ext cx="284400" cy="158760"/>
          </a:xfrm>
          <a:prstGeom prst="rect">
            <a:avLst/>
          </a:prstGeom>
          <a:solidFill>
            <a:srgbClr val="BFBFBF"/>
          </a:solidFill>
          <a:ln w="12600">
            <a:solidFill>
              <a:srgbClr val="FFFFFF"/>
            </a:solidFill>
            <a:miter/>
          </a:ln>
        </p:spPr>
      </p:sp>
      <p:sp>
        <p:nvSpPr>
          <p:cNvPr id="58" name="TextShape 14"/>
          <p:cNvSpPr txBox="1"/>
          <p:nvPr/>
        </p:nvSpPr>
        <p:spPr>
          <a:xfrm>
            <a:off x="0" y="0"/>
            <a:ext cx="0" cy="0"/>
          </a:xfrm>
          <a:prstGeom prst="rect">
            <a:avLst/>
          </a:prstGeom>
        </p:spPr>
        <p:txBody>
          <a:bodyPr lIns="90000" tIns="45000" rIns="90000" bIns="45000"/>
          <a:lstStyle/>
          <a:p>
            <a:pPr>
              <a:lnSpc>
                <a:spcPct val="100000"/>
              </a:lnSpc>
            </a:pPr>
            <a:fld id="{6121B101-E131-41D1-91A1-1131D181A1B1}" type="slidenum">
              <a:rPr lang="en-US">
                <a:solidFill>
                  <a:srgbClr val="000000"/>
                </a:solidFill>
                <a:latin typeface="Verdana"/>
              </a:rPr>
              <a:pPr>
                <a:lnSpc>
                  <a:spcPct val="100000"/>
                </a:lnSpc>
              </a:pPr>
              <a:t>1</a:t>
            </a:fld>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box(in)">
                                      <p:cBhvr>
                                        <p:cTn id="7" dur="2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304800" y="381000"/>
            <a:ext cx="8458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above reactions show heat loss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heat gain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surrounding as illustrated by a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rise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fall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temperature/thermometer readings.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Dissolving both potassium nitrate(V)  and ammonium chloride crystals causes heat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gain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surrounding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that causes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fall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thermometer  reading.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Dissolving both Sodium hydroxide pellets and concentrated sulphuric (VI) acid causes heat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loss to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surrounding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that causes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rise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thermometer reading.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the same temperature and pressure ,heat absorbed and released is called enthalpy/ heat content denoted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 change is measured from the heat content/enthalpy of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final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initial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products. It is denoted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delta H</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Enthalpy/energy/ change in heat content ∆H =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final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initial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chemical reactions: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∆H = </a:t>
            </a:r>
            <a:r>
              <a:rPr kumimoji="0" lang="en-US" sz="24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err="1" smtClean="0">
                <a:ln>
                  <a:noFill/>
                </a:ln>
                <a:solidFill>
                  <a:srgbClr val="0070C0"/>
                </a:solidFill>
                <a:effectLst/>
                <a:latin typeface="Times New Roman" pitchFamily="18" charset="0"/>
                <a:ea typeface="Times New Roman" pitchFamily="18" charset="0"/>
                <a:cs typeface="Times New Roman" pitchFamily="18" charset="0"/>
              </a:rPr>
              <a:t>products</a:t>
            </a:r>
            <a:r>
              <a:rPr kumimoji="0" lang="en-US"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err="1" smtClean="0">
                <a:ln>
                  <a:noFill/>
                </a:ln>
                <a:solidFill>
                  <a:srgbClr val="0070C0"/>
                </a:solidFill>
                <a:effectLst/>
                <a:latin typeface="Times New Roman" pitchFamily="18" charset="0"/>
                <a:ea typeface="Times New Roman" pitchFamily="18" charset="0"/>
                <a:cs typeface="Times New Roman" pitchFamily="18" charset="0"/>
              </a:rPr>
              <a:t>reactants</a:t>
            </a:r>
            <a:endParaRPr kumimoji="0" lang="en-US" sz="24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381000"/>
            <a:ext cx="86868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Substituting: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4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-394 x 2)  +  -286 x 3  =  -277   +  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-1369 kJ</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Heat of combustion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5</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OH =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-1369 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5.Given the following information below:</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∆H=-66.1 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O(l)-&gt; 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∆H=-77.4 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Calculate  ∆H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the reaction;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O-&gt; 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∆H=-77.4 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O(l)-&gt;  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O(l)-&gt; 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O(l)-&gt; CuSO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 cycle diagram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plus(in)">
                                      <p:cBhvr>
                                        <p:cTn id="7" dur="2000"/>
                                        <p:tgtEl>
                                          <p:spTgt spid="1025">
                                            <p:txEl>
                                              <p:pRg st="0" end="0"/>
                                            </p:txEl>
                                          </p:spTgt>
                                        </p:tgtEl>
                                      </p:cBhvr>
                                    </p:animEffect>
                                  </p:childTnLst>
                                </p:cTn>
                              </p:par>
                            </p:childTnLst>
                          </p:cTn>
                        </p:par>
                        <p:par>
                          <p:cTn id="8" fill="hold">
                            <p:stCondLst>
                              <p:cond delay="2000"/>
                            </p:stCondLst>
                            <p:childTnLst>
                              <p:par>
                                <p:cTn id="9" presetID="13" presetClass="entr" presetSubtype="16" fill="hold" nodeType="afterEffect">
                                  <p:stCondLst>
                                    <p:cond delay="0"/>
                                  </p:stCondLst>
                                  <p:childTnLst>
                                    <p:set>
                                      <p:cBhvr>
                                        <p:cTn id="10" dur="1" fill="hold">
                                          <p:stCondLst>
                                            <p:cond delay="0"/>
                                          </p:stCondLst>
                                        </p:cTn>
                                        <p:tgtEl>
                                          <p:spTgt spid="1025">
                                            <p:txEl>
                                              <p:pRg st="1" end="1"/>
                                            </p:txEl>
                                          </p:spTgt>
                                        </p:tgtEl>
                                        <p:attrNameLst>
                                          <p:attrName>style.visibility</p:attrName>
                                        </p:attrNameLst>
                                      </p:cBhvr>
                                      <p:to>
                                        <p:strVal val="visible"/>
                                      </p:to>
                                    </p:set>
                                    <p:animEffect transition="in" filter="plus(in)">
                                      <p:cBhvr>
                                        <p:cTn id="11" dur="2000"/>
                                        <p:tgtEl>
                                          <p:spTgt spid="1025">
                                            <p:txEl>
                                              <p:pRg st="1" end="1"/>
                                            </p:txEl>
                                          </p:spTgt>
                                        </p:tgtEl>
                                      </p:cBhvr>
                                    </p:animEffect>
                                  </p:childTnLst>
                                </p:cTn>
                              </p:par>
                            </p:childTnLst>
                          </p:cTn>
                        </p:par>
                        <p:par>
                          <p:cTn id="12" fill="hold">
                            <p:stCondLst>
                              <p:cond delay="4000"/>
                            </p:stCondLst>
                            <p:childTnLst>
                              <p:par>
                                <p:cTn id="13" presetID="13" presetClass="entr" presetSubtype="16" fill="hold" nodeType="afterEffect">
                                  <p:stCondLst>
                                    <p:cond delay="0"/>
                                  </p:stCondLst>
                                  <p:childTnLst>
                                    <p:set>
                                      <p:cBhvr>
                                        <p:cTn id="14" dur="1" fill="hold">
                                          <p:stCondLst>
                                            <p:cond delay="0"/>
                                          </p:stCondLst>
                                        </p:cTn>
                                        <p:tgtEl>
                                          <p:spTgt spid="1025">
                                            <p:txEl>
                                              <p:pRg st="2" end="2"/>
                                            </p:txEl>
                                          </p:spTgt>
                                        </p:tgtEl>
                                        <p:attrNameLst>
                                          <p:attrName>style.visibility</p:attrName>
                                        </p:attrNameLst>
                                      </p:cBhvr>
                                      <p:to>
                                        <p:strVal val="visible"/>
                                      </p:to>
                                    </p:set>
                                    <p:animEffect transition="in" filter="plus(in)">
                                      <p:cBhvr>
                                        <p:cTn id="15" dur="2000"/>
                                        <p:tgtEl>
                                          <p:spTgt spid="1025">
                                            <p:txEl>
                                              <p:pRg st="2" end="2"/>
                                            </p:txEl>
                                          </p:spTgt>
                                        </p:tgtEl>
                                      </p:cBhvr>
                                    </p:animEffect>
                                  </p:childTnLst>
                                </p:cTn>
                              </p:par>
                            </p:childTnLst>
                          </p:cTn>
                        </p:par>
                        <p:par>
                          <p:cTn id="16" fill="hold">
                            <p:stCondLst>
                              <p:cond delay="6000"/>
                            </p:stCondLst>
                            <p:childTnLst>
                              <p:par>
                                <p:cTn id="17" presetID="13" presetClass="entr" presetSubtype="16" fill="hold" nodeType="afterEffect">
                                  <p:stCondLst>
                                    <p:cond delay="0"/>
                                  </p:stCondLst>
                                  <p:childTnLst>
                                    <p:set>
                                      <p:cBhvr>
                                        <p:cTn id="18" dur="1" fill="hold">
                                          <p:stCondLst>
                                            <p:cond delay="0"/>
                                          </p:stCondLst>
                                        </p:cTn>
                                        <p:tgtEl>
                                          <p:spTgt spid="1025">
                                            <p:txEl>
                                              <p:pRg st="3" end="3"/>
                                            </p:txEl>
                                          </p:spTgt>
                                        </p:tgtEl>
                                        <p:attrNameLst>
                                          <p:attrName>style.visibility</p:attrName>
                                        </p:attrNameLst>
                                      </p:cBhvr>
                                      <p:to>
                                        <p:strVal val="visible"/>
                                      </p:to>
                                    </p:set>
                                    <p:animEffect transition="in" filter="plus(in)">
                                      <p:cBhvr>
                                        <p:cTn id="19" dur="2000"/>
                                        <p:tgtEl>
                                          <p:spTgt spid="1025">
                                            <p:txEl>
                                              <p:pRg st="3" end="3"/>
                                            </p:txEl>
                                          </p:spTgt>
                                        </p:tgtEl>
                                      </p:cBhvr>
                                    </p:animEffect>
                                  </p:childTnLst>
                                </p:cTn>
                              </p:par>
                            </p:childTnLst>
                          </p:cTn>
                        </p:par>
                        <p:par>
                          <p:cTn id="20" fill="hold">
                            <p:stCondLst>
                              <p:cond delay="8000"/>
                            </p:stCondLst>
                            <p:childTnLst>
                              <p:par>
                                <p:cTn id="21" presetID="13" presetClass="entr" presetSubtype="16" fill="hold" nodeType="afterEffect">
                                  <p:stCondLst>
                                    <p:cond delay="0"/>
                                  </p:stCondLst>
                                  <p:childTnLst>
                                    <p:set>
                                      <p:cBhvr>
                                        <p:cTn id="22" dur="1" fill="hold">
                                          <p:stCondLst>
                                            <p:cond delay="0"/>
                                          </p:stCondLst>
                                        </p:cTn>
                                        <p:tgtEl>
                                          <p:spTgt spid="1025">
                                            <p:txEl>
                                              <p:pRg st="4" end="4"/>
                                            </p:txEl>
                                          </p:spTgt>
                                        </p:tgtEl>
                                        <p:attrNameLst>
                                          <p:attrName>style.visibility</p:attrName>
                                        </p:attrNameLst>
                                      </p:cBhvr>
                                      <p:to>
                                        <p:strVal val="visible"/>
                                      </p:to>
                                    </p:set>
                                    <p:animEffect transition="in" filter="plus(in)">
                                      <p:cBhvr>
                                        <p:cTn id="23" dur="2000"/>
                                        <p:tgtEl>
                                          <p:spTgt spid="1025">
                                            <p:txEl>
                                              <p:pRg st="4" end="4"/>
                                            </p:txEl>
                                          </p:spTgt>
                                        </p:tgtEl>
                                      </p:cBhvr>
                                    </p:animEffect>
                                  </p:childTnLst>
                                </p:cTn>
                              </p:par>
                            </p:childTnLst>
                          </p:cTn>
                        </p:par>
                        <p:par>
                          <p:cTn id="24" fill="hold">
                            <p:stCondLst>
                              <p:cond delay="10000"/>
                            </p:stCondLst>
                            <p:childTnLst>
                              <p:par>
                                <p:cTn id="25" presetID="13" presetClass="entr" presetSubtype="16" fill="hold" nodeType="afterEffect">
                                  <p:stCondLst>
                                    <p:cond delay="0"/>
                                  </p:stCondLst>
                                  <p:childTnLst>
                                    <p:set>
                                      <p:cBhvr>
                                        <p:cTn id="26" dur="1" fill="hold">
                                          <p:stCondLst>
                                            <p:cond delay="0"/>
                                          </p:stCondLst>
                                        </p:cTn>
                                        <p:tgtEl>
                                          <p:spTgt spid="1025">
                                            <p:txEl>
                                              <p:pRg st="6" end="6"/>
                                            </p:txEl>
                                          </p:spTgt>
                                        </p:tgtEl>
                                        <p:attrNameLst>
                                          <p:attrName>style.visibility</p:attrName>
                                        </p:attrNameLst>
                                      </p:cBhvr>
                                      <p:to>
                                        <p:strVal val="visible"/>
                                      </p:to>
                                    </p:set>
                                    <p:animEffect transition="in" filter="plus(in)">
                                      <p:cBhvr>
                                        <p:cTn id="27" dur="2000"/>
                                        <p:tgtEl>
                                          <p:spTgt spid="1025">
                                            <p:txEl>
                                              <p:pRg st="6" end="6"/>
                                            </p:txEl>
                                          </p:spTgt>
                                        </p:tgtEl>
                                      </p:cBhvr>
                                    </p:animEffect>
                                  </p:childTnLst>
                                </p:cTn>
                              </p:par>
                            </p:childTnLst>
                          </p:cTn>
                        </p:par>
                        <p:par>
                          <p:cTn id="28" fill="hold">
                            <p:stCondLst>
                              <p:cond delay="12000"/>
                            </p:stCondLst>
                            <p:childTnLst>
                              <p:par>
                                <p:cTn id="29" presetID="13" presetClass="entr" presetSubtype="16" fill="hold" nodeType="afterEffect">
                                  <p:stCondLst>
                                    <p:cond delay="0"/>
                                  </p:stCondLst>
                                  <p:childTnLst>
                                    <p:set>
                                      <p:cBhvr>
                                        <p:cTn id="30" dur="1" fill="hold">
                                          <p:stCondLst>
                                            <p:cond delay="0"/>
                                          </p:stCondLst>
                                        </p:cTn>
                                        <p:tgtEl>
                                          <p:spTgt spid="1025">
                                            <p:txEl>
                                              <p:pRg st="7" end="7"/>
                                            </p:txEl>
                                          </p:spTgt>
                                        </p:tgtEl>
                                        <p:attrNameLst>
                                          <p:attrName>style.visibility</p:attrName>
                                        </p:attrNameLst>
                                      </p:cBhvr>
                                      <p:to>
                                        <p:strVal val="visible"/>
                                      </p:to>
                                    </p:set>
                                    <p:animEffect transition="in" filter="plus(in)">
                                      <p:cBhvr>
                                        <p:cTn id="31" dur="2000"/>
                                        <p:tgtEl>
                                          <p:spTgt spid="1025">
                                            <p:txEl>
                                              <p:pRg st="7" end="7"/>
                                            </p:txEl>
                                          </p:spTgt>
                                        </p:tgtEl>
                                      </p:cBhvr>
                                    </p:animEffect>
                                  </p:childTnLst>
                                </p:cTn>
                              </p:par>
                            </p:childTnLst>
                          </p:cTn>
                        </p:par>
                        <p:par>
                          <p:cTn id="32" fill="hold">
                            <p:stCondLst>
                              <p:cond delay="14000"/>
                            </p:stCondLst>
                            <p:childTnLst>
                              <p:par>
                                <p:cTn id="33" presetID="13" presetClass="entr" presetSubtype="16" fill="hold" nodeType="afterEffect">
                                  <p:stCondLst>
                                    <p:cond delay="0"/>
                                  </p:stCondLst>
                                  <p:childTnLst>
                                    <p:set>
                                      <p:cBhvr>
                                        <p:cTn id="34" dur="1" fill="hold">
                                          <p:stCondLst>
                                            <p:cond delay="0"/>
                                          </p:stCondLst>
                                        </p:cTn>
                                        <p:tgtEl>
                                          <p:spTgt spid="1025">
                                            <p:txEl>
                                              <p:pRg st="8" end="8"/>
                                            </p:txEl>
                                          </p:spTgt>
                                        </p:tgtEl>
                                        <p:attrNameLst>
                                          <p:attrName>style.visibility</p:attrName>
                                        </p:attrNameLst>
                                      </p:cBhvr>
                                      <p:to>
                                        <p:strVal val="visible"/>
                                      </p:to>
                                    </p:set>
                                    <p:animEffect transition="in" filter="plus(in)">
                                      <p:cBhvr>
                                        <p:cTn id="35" dur="2000"/>
                                        <p:tgtEl>
                                          <p:spTgt spid="1025">
                                            <p:txEl>
                                              <p:pRg st="8" end="8"/>
                                            </p:txEl>
                                          </p:spTgt>
                                        </p:tgtEl>
                                      </p:cBhvr>
                                    </p:animEffect>
                                  </p:childTnLst>
                                </p:cTn>
                              </p:par>
                            </p:childTnLst>
                          </p:cTn>
                        </p:par>
                        <p:par>
                          <p:cTn id="36" fill="hold">
                            <p:stCondLst>
                              <p:cond delay="16000"/>
                            </p:stCondLst>
                            <p:childTnLst>
                              <p:par>
                                <p:cTn id="37" presetID="13" presetClass="entr" presetSubtype="16" fill="hold" nodeType="afterEffect">
                                  <p:stCondLst>
                                    <p:cond delay="0"/>
                                  </p:stCondLst>
                                  <p:childTnLst>
                                    <p:set>
                                      <p:cBhvr>
                                        <p:cTn id="38" dur="1" fill="hold">
                                          <p:stCondLst>
                                            <p:cond delay="0"/>
                                          </p:stCondLst>
                                        </p:cTn>
                                        <p:tgtEl>
                                          <p:spTgt spid="1025">
                                            <p:txEl>
                                              <p:pRg st="9" end="9"/>
                                            </p:txEl>
                                          </p:spTgt>
                                        </p:tgtEl>
                                        <p:attrNameLst>
                                          <p:attrName>style.visibility</p:attrName>
                                        </p:attrNameLst>
                                      </p:cBhvr>
                                      <p:to>
                                        <p:strVal val="visible"/>
                                      </p:to>
                                    </p:set>
                                    <p:animEffect transition="in" filter="plus(in)">
                                      <p:cBhvr>
                                        <p:cTn id="39" dur="2000"/>
                                        <p:tgtEl>
                                          <p:spTgt spid="1025">
                                            <p:txEl>
                                              <p:pRg st="9" end="9"/>
                                            </p:txEl>
                                          </p:spTgt>
                                        </p:tgtEl>
                                      </p:cBhvr>
                                    </p:animEffect>
                                  </p:childTnLst>
                                </p:cTn>
                              </p:par>
                            </p:childTnLst>
                          </p:cTn>
                        </p:par>
                        <p:par>
                          <p:cTn id="40" fill="hold">
                            <p:stCondLst>
                              <p:cond delay="18000"/>
                            </p:stCondLst>
                            <p:childTnLst>
                              <p:par>
                                <p:cTn id="41" presetID="13" presetClass="entr" presetSubtype="16" fill="hold" nodeType="afterEffect">
                                  <p:stCondLst>
                                    <p:cond delay="0"/>
                                  </p:stCondLst>
                                  <p:childTnLst>
                                    <p:set>
                                      <p:cBhvr>
                                        <p:cTn id="42" dur="1" fill="hold">
                                          <p:stCondLst>
                                            <p:cond delay="0"/>
                                          </p:stCondLst>
                                        </p:cTn>
                                        <p:tgtEl>
                                          <p:spTgt spid="1025">
                                            <p:txEl>
                                              <p:pRg st="10" end="10"/>
                                            </p:txEl>
                                          </p:spTgt>
                                        </p:tgtEl>
                                        <p:attrNameLst>
                                          <p:attrName>style.visibility</p:attrName>
                                        </p:attrNameLst>
                                      </p:cBhvr>
                                      <p:to>
                                        <p:strVal val="visible"/>
                                      </p:to>
                                    </p:set>
                                    <p:animEffect transition="in" filter="plus(in)">
                                      <p:cBhvr>
                                        <p:cTn id="43" dur="2000"/>
                                        <p:tgtEl>
                                          <p:spTgt spid="1025">
                                            <p:txEl>
                                              <p:pRg st="10" end="10"/>
                                            </p:txEl>
                                          </p:spTgt>
                                        </p:tgtEl>
                                      </p:cBhvr>
                                    </p:animEffect>
                                  </p:childTnLst>
                                </p:cTn>
                              </p:par>
                            </p:childTnLst>
                          </p:cTn>
                        </p:par>
                        <p:par>
                          <p:cTn id="44" fill="hold">
                            <p:stCondLst>
                              <p:cond delay="20000"/>
                            </p:stCondLst>
                            <p:childTnLst>
                              <p:par>
                                <p:cTn id="45" presetID="13" presetClass="entr" presetSubtype="16" fill="hold" nodeType="afterEffect">
                                  <p:stCondLst>
                                    <p:cond delay="0"/>
                                  </p:stCondLst>
                                  <p:childTnLst>
                                    <p:set>
                                      <p:cBhvr>
                                        <p:cTn id="46" dur="1" fill="hold">
                                          <p:stCondLst>
                                            <p:cond delay="0"/>
                                          </p:stCondLst>
                                        </p:cTn>
                                        <p:tgtEl>
                                          <p:spTgt spid="1025">
                                            <p:txEl>
                                              <p:pRg st="12" end="12"/>
                                            </p:txEl>
                                          </p:spTgt>
                                        </p:tgtEl>
                                        <p:attrNameLst>
                                          <p:attrName>style.visibility</p:attrName>
                                        </p:attrNameLst>
                                      </p:cBhvr>
                                      <p:to>
                                        <p:strVal val="visible"/>
                                      </p:to>
                                    </p:set>
                                    <p:animEffect transition="in" filter="plus(in)">
                                      <p:cBhvr>
                                        <p:cTn id="47" dur="2000"/>
                                        <p:tgtEl>
                                          <p:spTgt spid="1025">
                                            <p:txEl>
                                              <p:pRg st="12" end="12"/>
                                            </p:txEl>
                                          </p:spTgt>
                                        </p:tgtEl>
                                      </p:cBhvr>
                                    </p:animEffect>
                                  </p:childTnLst>
                                </p:cTn>
                              </p:par>
                            </p:childTnLst>
                          </p:cTn>
                        </p:par>
                        <p:par>
                          <p:cTn id="48" fill="hold">
                            <p:stCondLst>
                              <p:cond delay="22000"/>
                            </p:stCondLst>
                            <p:childTnLst>
                              <p:par>
                                <p:cTn id="49" presetID="13" presetClass="entr" presetSubtype="16" fill="hold" nodeType="afterEffect">
                                  <p:stCondLst>
                                    <p:cond delay="0"/>
                                  </p:stCondLst>
                                  <p:childTnLst>
                                    <p:set>
                                      <p:cBhvr>
                                        <p:cTn id="50" dur="1" fill="hold">
                                          <p:stCondLst>
                                            <p:cond delay="0"/>
                                          </p:stCondLst>
                                        </p:cTn>
                                        <p:tgtEl>
                                          <p:spTgt spid="1025">
                                            <p:txEl>
                                              <p:pRg st="13" end="13"/>
                                            </p:txEl>
                                          </p:spTgt>
                                        </p:tgtEl>
                                        <p:attrNameLst>
                                          <p:attrName>style.visibility</p:attrName>
                                        </p:attrNameLst>
                                      </p:cBhvr>
                                      <p:to>
                                        <p:strVal val="visible"/>
                                      </p:to>
                                    </p:set>
                                    <p:animEffect transition="in" filter="plus(in)">
                                      <p:cBhvr>
                                        <p:cTn id="51" dur="2000"/>
                                        <p:tgtEl>
                                          <p:spTgt spid="1025">
                                            <p:txEl>
                                              <p:pRg st="13" end="13"/>
                                            </p:txEl>
                                          </p:spTgt>
                                        </p:tgtEl>
                                      </p:cBhvr>
                                    </p:animEffect>
                                  </p:childTnLst>
                                </p:cTn>
                              </p:par>
                            </p:childTnLst>
                          </p:cTn>
                        </p:par>
                        <p:par>
                          <p:cTn id="52" fill="hold">
                            <p:stCondLst>
                              <p:cond delay="24000"/>
                            </p:stCondLst>
                            <p:childTnLst>
                              <p:par>
                                <p:cTn id="53" presetID="13" presetClass="entr" presetSubtype="16" fill="hold" nodeType="afterEffect">
                                  <p:stCondLst>
                                    <p:cond delay="0"/>
                                  </p:stCondLst>
                                  <p:childTnLst>
                                    <p:set>
                                      <p:cBhvr>
                                        <p:cTn id="54" dur="1" fill="hold">
                                          <p:stCondLst>
                                            <p:cond delay="0"/>
                                          </p:stCondLst>
                                        </p:cTn>
                                        <p:tgtEl>
                                          <p:spTgt spid="1025">
                                            <p:txEl>
                                              <p:pRg st="14" end="14"/>
                                            </p:txEl>
                                          </p:spTgt>
                                        </p:tgtEl>
                                        <p:attrNameLst>
                                          <p:attrName>style.visibility</p:attrName>
                                        </p:attrNameLst>
                                      </p:cBhvr>
                                      <p:to>
                                        <p:strVal val="visible"/>
                                      </p:to>
                                    </p:set>
                                    <p:animEffect transition="in" filter="plus(in)">
                                      <p:cBhvr>
                                        <p:cTn id="55" dur="2000"/>
                                        <p:tgtEl>
                                          <p:spTgt spid="1025">
                                            <p:txEl>
                                              <p:pRg st="14" end="14"/>
                                            </p:txEl>
                                          </p:spTgt>
                                        </p:tgtEl>
                                      </p:cBhvr>
                                    </p:animEffect>
                                  </p:childTnLst>
                                </p:cTn>
                              </p:par>
                            </p:childTnLst>
                          </p:cTn>
                        </p:par>
                        <p:par>
                          <p:cTn id="56" fill="hold">
                            <p:stCondLst>
                              <p:cond delay="26000"/>
                            </p:stCondLst>
                            <p:childTnLst>
                              <p:par>
                                <p:cTn id="57" presetID="13" presetClass="entr" presetSubtype="16" fill="hold" nodeType="afterEffect">
                                  <p:stCondLst>
                                    <p:cond delay="0"/>
                                  </p:stCondLst>
                                  <p:childTnLst>
                                    <p:set>
                                      <p:cBhvr>
                                        <p:cTn id="58" dur="1" fill="hold">
                                          <p:stCondLst>
                                            <p:cond delay="0"/>
                                          </p:stCondLst>
                                        </p:cTn>
                                        <p:tgtEl>
                                          <p:spTgt spid="1025">
                                            <p:txEl>
                                              <p:pRg st="15" end="15"/>
                                            </p:txEl>
                                          </p:spTgt>
                                        </p:tgtEl>
                                        <p:attrNameLst>
                                          <p:attrName>style.visibility</p:attrName>
                                        </p:attrNameLst>
                                      </p:cBhvr>
                                      <p:to>
                                        <p:strVal val="visible"/>
                                      </p:to>
                                    </p:set>
                                    <p:animEffect transition="in" filter="plus(in)">
                                      <p:cBhvr>
                                        <p:cTn id="59" dur="2000"/>
                                        <p:tgtEl>
                                          <p:spTgt spid="102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38200"/>
            <a:ext cx="3048000" cy="400110"/>
          </a:xfrm>
          <a:prstGeom prst="rect">
            <a:avLst/>
          </a:prstGeom>
          <a:noFill/>
          <a:ln>
            <a:solidFill>
              <a:srgbClr val="00B0F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CuSO</a:t>
            </a:r>
            <a:r>
              <a:rPr lang="en-US" sz="2000" b="1" baseline="-30000" dirty="0" smtClean="0">
                <a:latin typeface="Times New Roman" pitchFamily="18" charset="0"/>
                <a:ea typeface="Times New Roman" pitchFamily="18" charset="0"/>
                <a:cs typeface="Times New Roman" pitchFamily="18" charset="0"/>
              </a:rPr>
              <a:t>4</a:t>
            </a:r>
            <a:r>
              <a:rPr lang="en-US" sz="2000" b="1" dirty="0" smtClean="0">
                <a:latin typeface="Times New Roman" pitchFamily="18" charset="0"/>
                <a:ea typeface="Times New Roman" pitchFamily="18" charset="0"/>
                <a:cs typeface="Times New Roman" pitchFamily="18" charset="0"/>
              </a:rPr>
              <a:t>(s) + (</a:t>
            </a:r>
            <a:r>
              <a:rPr lang="en-US" sz="2000" b="1" dirty="0" err="1" smtClean="0">
                <a:latin typeface="Times New Roman" pitchFamily="18" charset="0"/>
                <a:ea typeface="Times New Roman" pitchFamily="18" charset="0"/>
                <a:cs typeface="Times New Roman" pitchFamily="18" charset="0"/>
              </a:rPr>
              <a:t>aq</a:t>
            </a:r>
            <a:r>
              <a:rPr lang="en-US" sz="2000" b="1" dirty="0" smtClean="0">
                <a:latin typeface="Times New Roman" pitchFamily="18" charset="0"/>
                <a:ea typeface="Times New Roman" pitchFamily="18" charset="0"/>
                <a:cs typeface="Times New Roman" pitchFamily="18" charset="0"/>
              </a:rPr>
              <a:t>)</a:t>
            </a:r>
            <a:r>
              <a:rPr lang="en-US" sz="2000" b="1" baseline="-30000" dirty="0" smtClean="0">
                <a:latin typeface="Times New Roman" pitchFamily="18" charset="0"/>
                <a:ea typeface="Times New Roman" pitchFamily="18" charset="0"/>
                <a:cs typeface="Times New Roman" pitchFamily="18" charset="0"/>
              </a:rPr>
              <a:t> </a:t>
            </a:r>
            <a:r>
              <a:rPr lang="en-US" sz="2000" b="1" dirty="0" smtClean="0">
                <a:latin typeface="Times New Roman" pitchFamily="18" charset="0"/>
                <a:ea typeface="Times New Roman" pitchFamily="18" charset="0"/>
                <a:cs typeface="Times New Roman" pitchFamily="18" charset="0"/>
              </a:rPr>
              <a:t>+</a:t>
            </a:r>
            <a:r>
              <a:rPr lang="en-US" sz="2000" b="1" baseline="-30000" dirty="0" smtClean="0">
                <a:latin typeface="Times New Roman" pitchFamily="18" charset="0"/>
                <a:ea typeface="Times New Roman" pitchFamily="18" charset="0"/>
                <a:cs typeface="Times New Roman" pitchFamily="18" charset="0"/>
              </a:rPr>
              <a:t>  </a:t>
            </a:r>
            <a:r>
              <a:rPr lang="en-US" sz="2000" b="1" dirty="0" smtClean="0">
                <a:latin typeface="Times New Roman" pitchFamily="18" charset="0"/>
                <a:ea typeface="Times New Roman" pitchFamily="18" charset="0"/>
                <a:cs typeface="Times New Roman" pitchFamily="18" charset="0"/>
              </a:rPr>
              <a:t>5H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O(l)</a:t>
            </a:r>
            <a:endParaRPr lang="en-US" sz="2000" dirty="0"/>
          </a:p>
        </p:txBody>
      </p:sp>
      <p:sp>
        <p:nvSpPr>
          <p:cNvPr id="5" name="TextBox 4"/>
          <p:cNvSpPr txBox="1"/>
          <p:nvPr/>
        </p:nvSpPr>
        <p:spPr>
          <a:xfrm>
            <a:off x="6248400" y="914400"/>
            <a:ext cx="2590800" cy="400110"/>
          </a:xfrm>
          <a:prstGeom prst="rect">
            <a:avLst/>
          </a:prstGeom>
          <a:noFill/>
          <a:ln>
            <a:solidFill>
              <a:srgbClr val="00B0F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CuSO</a:t>
            </a:r>
            <a:r>
              <a:rPr lang="en-US" sz="2000" b="1" baseline="-30000" dirty="0" smtClean="0">
                <a:latin typeface="Times New Roman" pitchFamily="18" charset="0"/>
                <a:ea typeface="Times New Roman" pitchFamily="18" charset="0"/>
                <a:cs typeface="Times New Roman" pitchFamily="18" charset="0"/>
              </a:rPr>
              <a:t>4</a:t>
            </a:r>
            <a:r>
              <a:rPr lang="en-US" sz="2000" b="1" dirty="0" smtClean="0">
                <a:latin typeface="Times New Roman" pitchFamily="18" charset="0"/>
                <a:ea typeface="Times New Roman" pitchFamily="18" charset="0"/>
                <a:cs typeface="Times New Roman" pitchFamily="18" charset="0"/>
              </a:rPr>
              <a:t>(</a:t>
            </a:r>
            <a:r>
              <a:rPr lang="en-US" sz="2000" b="1" dirty="0" err="1" smtClean="0">
                <a:latin typeface="Times New Roman" pitchFamily="18" charset="0"/>
                <a:ea typeface="Times New Roman" pitchFamily="18" charset="0"/>
                <a:cs typeface="Times New Roman" pitchFamily="18" charset="0"/>
              </a:rPr>
              <a:t>aq</a:t>
            </a:r>
            <a:r>
              <a:rPr lang="en-US" sz="2000" b="1" dirty="0" smtClean="0">
                <a:latin typeface="Times New Roman" pitchFamily="18" charset="0"/>
                <a:ea typeface="Times New Roman" pitchFamily="18" charset="0"/>
                <a:cs typeface="Times New Roman" pitchFamily="18" charset="0"/>
              </a:rPr>
              <a:t>)+ 5H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O(l)</a:t>
            </a:r>
            <a:endParaRPr lang="en-US" sz="2000" dirty="0"/>
          </a:p>
        </p:txBody>
      </p:sp>
      <p:sp>
        <p:nvSpPr>
          <p:cNvPr id="6" name="TextBox 5"/>
          <p:cNvSpPr txBox="1"/>
          <p:nvPr/>
        </p:nvSpPr>
        <p:spPr>
          <a:xfrm>
            <a:off x="2743200" y="4953000"/>
            <a:ext cx="3048000" cy="400110"/>
          </a:xfrm>
          <a:prstGeom prst="rect">
            <a:avLst/>
          </a:prstGeom>
          <a:noFill/>
          <a:ln>
            <a:solidFill>
              <a:srgbClr val="00B0F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 CuSO</a:t>
            </a:r>
            <a:r>
              <a:rPr lang="en-US" sz="2000" b="1" baseline="-30000" dirty="0" smtClean="0">
                <a:latin typeface="Times New Roman" pitchFamily="18" charset="0"/>
                <a:ea typeface="Times New Roman" pitchFamily="18" charset="0"/>
                <a:cs typeface="Times New Roman" pitchFamily="18" charset="0"/>
              </a:rPr>
              <a:t>4 </a:t>
            </a:r>
            <a:r>
              <a:rPr lang="en-US" sz="2000" b="1" dirty="0" smtClean="0">
                <a:latin typeface="Times New Roman" pitchFamily="18" charset="0"/>
                <a:ea typeface="Times New Roman" pitchFamily="18" charset="0"/>
                <a:cs typeface="Times New Roman" pitchFamily="18" charset="0"/>
              </a:rPr>
              <a:t>.5H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O (</a:t>
            </a:r>
            <a:r>
              <a:rPr lang="en-US" sz="2000" b="1" dirty="0" err="1" smtClean="0">
                <a:latin typeface="Times New Roman" pitchFamily="18" charset="0"/>
                <a:ea typeface="Times New Roman" pitchFamily="18" charset="0"/>
                <a:cs typeface="Times New Roman" pitchFamily="18" charset="0"/>
              </a:rPr>
              <a:t>aq</a:t>
            </a:r>
            <a:r>
              <a:rPr lang="en-US" sz="2000" b="1" dirty="0" smtClean="0">
                <a:latin typeface="Times New Roman" pitchFamily="18" charset="0"/>
                <a:ea typeface="Times New Roman" pitchFamily="18" charset="0"/>
                <a:cs typeface="Times New Roman" pitchFamily="18" charset="0"/>
              </a:rPr>
              <a:t>)</a:t>
            </a:r>
            <a:endParaRPr lang="en-US" sz="2000" dirty="0"/>
          </a:p>
        </p:txBody>
      </p:sp>
      <p:cxnSp>
        <p:nvCxnSpPr>
          <p:cNvPr id="12" name="Straight Connector 11"/>
          <p:cNvCxnSpPr/>
          <p:nvPr/>
        </p:nvCxnSpPr>
        <p:spPr>
          <a:xfrm rot="16200000" flipH="1">
            <a:off x="1333500" y="1714500"/>
            <a:ext cx="1905000" cy="1066800"/>
          </a:xfrm>
          <a:prstGeom prst="line">
            <a:avLst/>
          </a:prstGeom>
          <a:ln w="5715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2819400" y="3886200"/>
            <a:ext cx="1447800" cy="838200"/>
          </a:xfrm>
          <a:prstGeom prst="straightConnector1">
            <a:avLst/>
          </a:prstGeom>
          <a:ln w="5715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152900" y="3619500"/>
            <a:ext cx="1600200" cy="10668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486400" y="1752600"/>
            <a:ext cx="1524000" cy="10668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715000" y="1066800"/>
            <a:ext cx="609600" cy="158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3"/>
            <a:endCxn id="27" idx="1"/>
          </p:cNvCxnSpPr>
          <p:nvPr/>
        </p:nvCxnSpPr>
        <p:spPr>
          <a:xfrm flipV="1">
            <a:off x="3352800" y="1022866"/>
            <a:ext cx="381000" cy="1538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362200" y="3200400"/>
            <a:ext cx="1828800" cy="369332"/>
          </a:xfrm>
          <a:prstGeom prst="rect">
            <a:avLst/>
          </a:prstGeom>
          <a:noFill/>
          <a:ln>
            <a:solidFill>
              <a:srgbClr val="0070C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3</a:t>
            </a:r>
            <a:r>
              <a:rPr lang="en-US" b="1" dirty="0" smtClean="0">
                <a:latin typeface="Times New Roman" pitchFamily="18" charset="0"/>
                <a:ea typeface="Times New Roman" pitchFamily="18" charset="0"/>
                <a:cs typeface="Times New Roman" pitchFamily="18" charset="0"/>
              </a:rPr>
              <a:t> = -77.4 </a:t>
            </a:r>
            <a:endParaRPr lang="en-US" dirty="0"/>
          </a:p>
        </p:txBody>
      </p:sp>
      <p:sp>
        <p:nvSpPr>
          <p:cNvPr id="26" name="TextBox 25"/>
          <p:cNvSpPr txBox="1"/>
          <p:nvPr/>
        </p:nvSpPr>
        <p:spPr>
          <a:xfrm>
            <a:off x="4800600" y="2971800"/>
            <a:ext cx="1752600" cy="369332"/>
          </a:xfrm>
          <a:prstGeom prst="rect">
            <a:avLst/>
          </a:prstGeom>
          <a:solidFill>
            <a:schemeClr val="bg1"/>
          </a:solidFill>
          <a:ln>
            <a:solidFill>
              <a:srgbClr val="00B05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1 </a:t>
            </a:r>
            <a:r>
              <a:rPr lang="en-US" b="1" dirty="0" smtClean="0">
                <a:solidFill>
                  <a:srgbClr val="FF0000"/>
                </a:solidFill>
                <a:latin typeface="Times New Roman" pitchFamily="18" charset="0"/>
                <a:ea typeface="Times New Roman" pitchFamily="18" charset="0"/>
                <a:cs typeface="Times New Roman" pitchFamily="18" charset="0"/>
              </a:rPr>
              <a:t>= </a:t>
            </a:r>
            <a:r>
              <a:rPr lang="en-US" b="1" dirty="0" smtClean="0">
                <a:solidFill>
                  <a:srgbClr val="00B050"/>
                </a:solidFill>
                <a:latin typeface="Times New Roman" pitchFamily="18" charset="0"/>
                <a:ea typeface="Times New Roman" pitchFamily="18" charset="0"/>
                <a:cs typeface="Times New Roman" pitchFamily="18" charset="0"/>
              </a:rPr>
              <a:t>x</a:t>
            </a:r>
            <a:endParaRPr lang="en-US" dirty="0"/>
          </a:p>
        </p:txBody>
      </p:sp>
      <p:sp>
        <p:nvSpPr>
          <p:cNvPr id="27" name="TextBox 26"/>
          <p:cNvSpPr txBox="1"/>
          <p:nvPr/>
        </p:nvSpPr>
        <p:spPr>
          <a:xfrm>
            <a:off x="3733800" y="838200"/>
            <a:ext cx="1981200" cy="369332"/>
          </a:xfrm>
          <a:prstGeom prst="rect">
            <a:avLst/>
          </a:prstGeom>
          <a:noFill/>
          <a:ln>
            <a:solidFill>
              <a:srgbClr val="0070C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2 </a:t>
            </a:r>
            <a:r>
              <a:rPr lang="en-US" b="1" dirty="0" smtClean="0">
                <a:solidFill>
                  <a:srgbClr val="FF0000"/>
                </a:solidFill>
                <a:latin typeface="Times New Roman" pitchFamily="18" charset="0"/>
                <a:ea typeface="Times New Roman" pitchFamily="18" charset="0"/>
                <a:cs typeface="Times New Roman" pitchFamily="18" charset="0"/>
              </a:rPr>
              <a:t>=</a:t>
            </a:r>
            <a:r>
              <a:rPr lang="en-US" b="1" dirty="0" smtClean="0">
                <a:latin typeface="Times New Roman" pitchFamily="18" charset="0"/>
                <a:ea typeface="Times New Roman" pitchFamily="18" charset="0"/>
                <a:cs typeface="Times New Roman" pitchFamily="18" charset="0"/>
              </a:rPr>
              <a:t>∆</a:t>
            </a:r>
            <a:r>
              <a:rPr lang="en-US" b="1" dirty="0" err="1" smtClean="0">
                <a:latin typeface="Times New Roman" pitchFamily="18" charset="0"/>
                <a:ea typeface="Times New Roman" pitchFamily="18" charset="0"/>
                <a:cs typeface="Times New Roman" pitchFamily="18" charset="0"/>
              </a:rPr>
              <a:t>Hf</a:t>
            </a:r>
            <a:r>
              <a:rPr lang="en-US" b="1" dirty="0" smtClean="0">
                <a:latin typeface="Times New Roman" pitchFamily="18" charset="0"/>
                <a:ea typeface="Times New Roman" pitchFamily="18" charset="0"/>
                <a:cs typeface="Times New Roman" pitchFamily="18" charset="0"/>
              </a:rPr>
              <a:t> = -66.1</a:t>
            </a:r>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50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4">
                                            <p:txEl>
                                              <p:pRg st="0" end="0"/>
                                            </p:txEl>
                                          </p:spTgt>
                                        </p:tgtEl>
                                        <p:attrNameLst>
                                          <p:attrName>fill.type</p:attrName>
                                        </p:attrNameLst>
                                      </p:cBhvr>
                                      <p:to>
                                        <p:strVal val="solid"/>
                                      </p:to>
                                    </p:set>
                                  </p:childTnLst>
                                </p:cTn>
                              </p:par>
                            </p:childTnLst>
                          </p:cTn>
                        </p:par>
                        <p:par>
                          <p:cTn id="10" fill="hold">
                            <p:stCondLst>
                              <p:cond delay="550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3" dur="50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5">
                                            <p:txEl>
                                              <p:pRg st="0" end="0"/>
                                            </p:txEl>
                                          </p:spTgt>
                                        </p:tgtEl>
                                        <p:attrNameLst>
                                          <p:attrName>fill.type</p:attrName>
                                        </p:attrNameLst>
                                      </p:cBhvr>
                                      <p:to>
                                        <p:strVal val="solid"/>
                                      </p:to>
                                    </p:set>
                                  </p:childTnLst>
                                </p:cTn>
                              </p:par>
                            </p:childTnLst>
                          </p:cTn>
                        </p:par>
                        <p:par>
                          <p:cTn id="16" fill="hold">
                            <p:stCondLst>
                              <p:cond delay="10500"/>
                            </p:stCondLst>
                            <p:childTnLst>
                              <p:par>
                                <p:cTn id="17" presetID="27" presetClass="entr" presetSubtype="0" fill="hold" nodeType="afterEffect">
                                  <p:stCondLst>
                                    <p:cond delay="1000"/>
                                  </p:stCondLst>
                                  <p:iterate type="lt">
                                    <p:tmPct val="50000"/>
                                  </p:iterate>
                                  <p:childTnLst>
                                    <p:set>
                                      <p:cBhvr>
                                        <p:cTn id="18"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9" dur="50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6">
                                            <p:txEl>
                                              <p:pRg st="0" end="0"/>
                                            </p:txEl>
                                          </p:spTgt>
                                        </p:tgtEl>
                                        <p:attrNameLst>
                                          <p:attrName>fill.type</p:attrName>
                                        </p:attrNameLst>
                                      </p:cBhvr>
                                      <p:to>
                                        <p:strVal val="solid"/>
                                      </p:to>
                                    </p:set>
                                  </p:childTnLst>
                                </p:cTn>
                              </p:par>
                            </p:childTnLst>
                          </p:cTn>
                        </p:par>
                        <p:par>
                          <p:cTn id="22" fill="hold">
                            <p:stCondLst>
                              <p:cond delay="15250"/>
                            </p:stCondLst>
                            <p:childTnLst>
                              <p:par>
                                <p:cTn id="23" presetID="1"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15250"/>
                            </p:stCondLst>
                            <p:childTnLst>
                              <p:par>
                                <p:cTn id="26" presetID="1" presetClass="entr" presetSubtype="0" fill="hold" nodeType="afterEffect">
                                  <p:stCondLst>
                                    <p:cond delay="1000"/>
                                  </p:stCondLst>
                                  <p:childTnLst>
                                    <p:set>
                                      <p:cBhvr>
                                        <p:cTn id="27" dur="1" fill="hold">
                                          <p:stCondLst>
                                            <p:cond delay="0"/>
                                          </p:stCondLst>
                                        </p:cTn>
                                        <p:tgtEl>
                                          <p:spTgt spid="20"/>
                                        </p:tgtEl>
                                        <p:attrNameLst>
                                          <p:attrName>style.visibility</p:attrName>
                                        </p:attrNameLst>
                                      </p:cBhvr>
                                      <p:to>
                                        <p:strVal val="visible"/>
                                      </p:to>
                                    </p:set>
                                  </p:childTnLst>
                                </p:cTn>
                              </p:par>
                            </p:childTnLst>
                          </p:cTn>
                        </p:par>
                        <p:par>
                          <p:cTn id="28" fill="hold">
                            <p:stCondLst>
                              <p:cond delay="16250"/>
                            </p:stCondLst>
                            <p:childTnLst>
                              <p:par>
                                <p:cTn id="29" presetID="1" presetClass="entr" presetSubtype="0" fill="hold" nodeType="afterEffect">
                                  <p:stCondLst>
                                    <p:cond delay="1000"/>
                                  </p:stCondLst>
                                  <p:childTnLst>
                                    <p:set>
                                      <p:cBhvr>
                                        <p:cTn id="30" dur="1" fill="hold">
                                          <p:stCondLst>
                                            <p:cond delay="0"/>
                                          </p:stCondLst>
                                        </p:cTn>
                                        <p:tgtEl>
                                          <p:spTgt spid="18"/>
                                        </p:tgtEl>
                                        <p:attrNameLst>
                                          <p:attrName>style.visibility</p:attrName>
                                        </p:attrNameLst>
                                      </p:cBhvr>
                                      <p:to>
                                        <p:strVal val="visible"/>
                                      </p:to>
                                    </p:set>
                                  </p:childTnLst>
                                </p:cTn>
                              </p:par>
                            </p:childTnLst>
                          </p:cTn>
                        </p:par>
                        <p:par>
                          <p:cTn id="31" fill="hold">
                            <p:stCondLst>
                              <p:cond delay="17250"/>
                            </p:stCondLst>
                            <p:childTnLst>
                              <p:par>
                                <p:cTn id="32" presetID="1" presetClass="entr" presetSubtype="0" fill="hold" nodeType="afterEffect">
                                  <p:stCondLst>
                                    <p:cond delay="1000"/>
                                  </p:stCondLst>
                                  <p:childTnLst>
                                    <p:set>
                                      <p:cBhvr>
                                        <p:cTn id="33" dur="1" fill="hold">
                                          <p:stCondLst>
                                            <p:cond delay="0"/>
                                          </p:stCondLst>
                                        </p:cTn>
                                        <p:tgtEl>
                                          <p:spTgt spid="16"/>
                                        </p:tgtEl>
                                        <p:attrNameLst>
                                          <p:attrName>style.visibility</p:attrName>
                                        </p:attrNameLst>
                                      </p:cBhvr>
                                      <p:to>
                                        <p:strVal val="visible"/>
                                      </p:to>
                                    </p:set>
                                  </p:childTnLst>
                                </p:cTn>
                              </p:par>
                            </p:childTnLst>
                          </p:cTn>
                        </p:par>
                        <p:par>
                          <p:cTn id="34" fill="hold">
                            <p:stCondLst>
                              <p:cond delay="18250"/>
                            </p:stCondLst>
                            <p:childTnLst>
                              <p:par>
                                <p:cTn id="35" presetID="1" presetClass="entr" presetSubtype="0" fill="hold" nodeType="afterEffect">
                                  <p:stCondLst>
                                    <p:cond delay="1000"/>
                                  </p:stCondLst>
                                  <p:childTnLst>
                                    <p:set>
                                      <p:cBhvr>
                                        <p:cTn id="36" dur="1" fill="hold">
                                          <p:stCondLst>
                                            <p:cond delay="0"/>
                                          </p:stCondLst>
                                        </p:cTn>
                                        <p:tgtEl>
                                          <p:spTgt spid="12"/>
                                        </p:tgtEl>
                                        <p:attrNameLst>
                                          <p:attrName>style.visibility</p:attrName>
                                        </p:attrNameLst>
                                      </p:cBhvr>
                                      <p:to>
                                        <p:strVal val="visible"/>
                                      </p:to>
                                    </p:set>
                                  </p:childTnLst>
                                </p:cTn>
                              </p:par>
                            </p:childTnLst>
                          </p:cTn>
                        </p:par>
                        <p:par>
                          <p:cTn id="37" fill="hold">
                            <p:stCondLst>
                              <p:cond delay="19250"/>
                            </p:stCondLst>
                            <p:childTnLst>
                              <p:par>
                                <p:cTn id="38" presetID="1" presetClass="entr" presetSubtype="0" fill="hold" nodeType="afterEffect">
                                  <p:stCondLst>
                                    <p:cond delay="1000"/>
                                  </p:stCondLst>
                                  <p:childTnLst>
                                    <p:set>
                                      <p:cBhvr>
                                        <p:cTn id="39" dur="1" fill="hold">
                                          <p:stCondLst>
                                            <p:cond delay="0"/>
                                          </p:stCondLst>
                                        </p:cTn>
                                        <p:tgtEl>
                                          <p:spTgt spid="14"/>
                                        </p:tgtEl>
                                        <p:attrNameLst>
                                          <p:attrName>style.visibility</p:attrName>
                                        </p:attrNameLst>
                                      </p:cBhvr>
                                      <p:to>
                                        <p:strVal val="visible"/>
                                      </p:to>
                                    </p:set>
                                  </p:childTnLst>
                                </p:cTn>
                              </p:par>
                            </p:childTnLst>
                          </p:cTn>
                        </p:par>
                        <p:par>
                          <p:cTn id="40" fill="hold">
                            <p:stCondLst>
                              <p:cond delay="20250"/>
                            </p:stCondLst>
                            <p:childTnLst>
                              <p:par>
                                <p:cTn id="41" presetID="27" presetClass="entr" presetSubtype="0" fill="hold" grpId="0" nodeType="afterEffect">
                                  <p:stCondLst>
                                    <p:cond delay="2000"/>
                                  </p:stCondLst>
                                  <p:iterate type="lt">
                                    <p:tmPct val="50000"/>
                                  </p:iterate>
                                  <p:childTnLst>
                                    <p:set>
                                      <p:cBhvr>
                                        <p:cTn id="42" dur="1" fill="hold">
                                          <p:stCondLst>
                                            <p:cond delay="0"/>
                                          </p:stCondLst>
                                        </p:cTn>
                                        <p:tgtEl>
                                          <p:spTgt spid="27"/>
                                        </p:tgtEl>
                                        <p:attrNameLst>
                                          <p:attrName>style.visibility</p:attrName>
                                        </p:attrNameLst>
                                      </p:cBhvr>
                                      <p:to>
                                        <p:strVal val="visible"/>
                                      </p:to>
                                    </p:set>
                                    <p:anim calcmode="discrete" valueType="clr">
                                      <p:cBhvr override="childStyle">
                                        <p:cTn id="43" dur="50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44" dur="500"/>
                                        <p:tgtEl>
                                          <p:spTgt spid="27"/>
                                        </p:tgtEl>
                                        <p:attrNameLst>
                                          <p:attrName>fillcolor</p:attrName>
                                        </p:attrNameLst>
                                      </p:cBhvr>
                                      <p:tavLst>
                                        <p:tav tm="0">
                                          <p:val>
                                            <p:clrVal>
                                              <a:schemeClr val="accent2"/>
                                            </p:clrVal>
                                          </p:val>
                                        </p:tav>
                                        <p:tav tm="50000">
                                          <p:val>
                                            <p:clrVal>
                                              <a:schemeClr val="hlink"/>
                                            </p:clrVal>
                                          </p:val>
                                        </p:tav>
                                      </p:tavLst>
                                    </p:anim>
                                    <p:set>
                                      <p:cBhvr>
                                        <p:cTn id="45" dur="500"/>
                                        <p:tgtEl>
                                          <p:spTgt spid="27"/>
                                        </p:tgtEl>
                                        <p:attrNameLst>
                                          <p:attrName>fill.type</p:attrName>
                                        </p:attrNameLst>
                                      </p:cBhvr>
                                      <p:to>
                                        <p:strVal val="solid"/>
                                      </p:to>
                                    </p:set>
                                  </p:childTnLst>
                                </p:cTn>
                              </p:par>
                            </p:childTnLst>
                          </p:cTn>
                        </p:par>
                        <p:par>
                          <p:cTn id="46" fill="hold">
                            <p:stCondLst>
                              <p:cond delay="25750"/>
                            </p:stCondLst>
                            <p:childTnLst>
                              <p:par>
                                <p:cTn id="47" presetID="27" presetClass="entr" presetSubtype="0" fill="hold" grpId="0" nodeType="afterEffect">
                                  <p:stCondLst>
                                    <p:cond delay="0"/>
                                  </p:stCondLst>
                                  <p:iterate type="lt">
                                    <p:tmPct val="50000"/>
                                  </p:iterate>
                                  <p:childTnLst>
                                    <p:set>
                                      <p:cBhvr>
                                        <p:cTn id="48" dur="1" fill="hold">
                                          <p:stCondLst>
                                            <p:cond delay="0"/>
                                          </p:stCondLst>
                                        </p:cTn>
                                        <p:tgtEl>
                                          <p:spTgt spid="26"/>
                                        </p:tgtEl>
                                        <p:attrNameLst>
                                          <p:attrName>style.visibility</p:attrName>
                                        </p:attrNameLst>
                                      </p:cBhvr>
                                      <p:to>
                                        <p:strVal val="visible"/>
                                      </p:to>
                                    </p:set>
                                    <p:anim calcmode="discrete" valueType="clr">
                                      <p:cBhvr override="childStyle">
                                        <p:cTn id="49" dur="50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26"/>
                                        </p:tgtEl>
                                        <p:attrNameLst>
                                          <p:attrName>fillcolor</p:attrName>
                                        </p:attrNameLst>
                                      </p:cBhvr>
                                      <p:tavLst>
                                        <p:tav tm="0">
                                          <p:val>
                                            <p:clrVal>
                                              <a:schemeClr val="accent2"/>
                                            </p:clrVal>
                                          </p:val>
                                        </p:tav>
                                        <p:tav tm="50000">
                                          <p:val>
                                            <p:clrVal>
                                              <a:schemeClr val="hlink"/>
                                            </p:clrVal>
                                          </p:val>
                                        </p:tav>
                                      </p:tavLst>
                                    </p:anim>
                                    <p:set>
                                      <p:cBhvr>
                                        <p:cTn id="51" dur="500"/>
                                        <p:tgtEl>
                                          <p:spTgt spid="26"/>
                                        </p:tgtEl>
                                        <p:attrNameLst>
                                          <p:attrName>fill.type</p:attrName>
                                        </p:attrNameLst>
                                      </p:cBhvr>
                                      <p:to>
                                        <p:strVal val="solid"/>
                                      </p:to>
                                    </p:set>
                                  </p:childTnLst>
                                </p:cTn>
                              </p:par>
                            </p:childTnLst>
                          </p:cTn>
                        </p:par>
                        <p:par>
                          <p:cTn id="52" fill="hold">
                            <p:stCondLst>
                              <p:cond delay="27250"/>
                            </p:stCondLst>
                            <p:childTnLst>
                              <p:par>
                                <p:cTn id="53" presetID="27" presetClass="entr" presetSubtype="0" fill="hold" grpId="0" nodeType="afterEffect">
                                  <p:stCondLst>
                                    <p:cond delay="1000"/>
                                  </p:stCondLst>
                                  <p:iterate type="lt">
                                    <p:tmPct val="50000"/>
                                  </p:iterate>
                                  <p:childTnLst>
                                    <p:set>
                                      <p:cBhvr>
                                        <p:cTn id="54" dur="1" fill="hold">
                                          <p:stCondLst>
                                            <p:cond delay="0"/>
                                          </p:stCondLst>
                                        </p:cTn>
                                        <p:tgtEl>
                                          <p:spTgt spid="25"/>
                                        </p:tgtEl>
                                        <p:attrNameLst>
                                          <p:attrName>style.visibility</p:attrName>
                                        </p:attrNameLst>
                                      </p:cBhvr>
                                      <p:to>
                                        <p:strVal val="visible"/>
                                      </p:to>
                                    </p:set>
                                    <p:anim calcmode="discrete" valueType="clr">
                                      <p:cBhvr override="childStyle">
                                        <p:cTn id="55" dur="50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25"/>
                                        </p:tgtEl>
                                        <p:attrNameLst>
                                          <p:attrName>fillcolor</p:attrName>
                                        </p:attrNameLst>
                                      </p:cBhvr>
                                      <p:tavLst>
                                        <p:tav tm="0">
                                          <p:val>
                                            <p:clrVal>
                                              <a:schemeClr val="accent2"/>
                                            </p:clrVal>
                                          </p:val>
                                        </p:tav>
                                        <p:tav tm="50000">
                                          <p:val>
                                            <p:clrVal>
                                              <a:schemeClr val="hlink"/>
                                            </p:clrVal>
                                          </p:val>
                                        </p:tav>
                                      </p:tavLst>
                                    </p:anim>
                                    <p:set>
                                      <p:cBhvr>
                                        <p:cTn id="57" dur="500"/>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304800" y="381000"/>
            <a:ext cx="85344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Substituting: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-77.4kJ =  x  +  +66.1kJ</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-10.9 kJ</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Heat of dissolution of CuSO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-10.9kJmole</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Practically, Hess’ law can be applied as in the following examples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a)Practical example 1</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Determination of the enthalpy of formation of CuSO</a:t>
            </a:r>
            <a:r>
              <a:rPr kumimoji="0" lang="en-US" sz="20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0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Experiment I</a:t>
            </a:r>
            <a:endParaRPr lang="en-US" sz="2000" dirty="0" smtClean="0">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Weigh accurately 12.5 g of copper(II)</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pentahydrate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Measure 100cm3 of distilled water into a beaker.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Determine its temperature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all the crystals of the copper(II)</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pentahydrate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carefully into the beaker. </a:t>
            </a:r>
            <a:endParaRPr lang="en-US" sz="2000" dirty="0" smtClean="0">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using a thermometer and determine the highest temperature change</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T</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Repeat the procedure again to complete table 1.</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50177">
                                            <p:txEl>
                                              <p:pRg st="0" end="0"/>
                                            </p:txEl>
                                          </p:spTgt>
                                        </p:tgtEl>
                                        <p:attrNameLst>
                                          <p:attrName>style.visibility</p:attrName>
                                        </p:attrNameLst>
                                      </p:cBhvr>
                                      <p:to>
                                        <p:strVal val="visible"/>
                                      </p:to>
                                    </p:set>
                                    <p:anim calcmode="discrete" valueType="clr">
                                      <p:cBhvr override="childStyle">
                                        <p:cTn id="7" dur="500"/>
                                        <p:tgtEl>
                                          <p:spTgt spid="5017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50177">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50177">
                                            <p:txEl>
                                              <p:pRg st="0" end="0"/>
                                            </p:txEl>
                                          </p:spTgt>
                                        </p:tgtEl>
                                        <p:attrNameLst>
                                          <p:attrName>fill.type</p:attrName>
                                        </p:attrNameLst>
                                      </p:cBhvr>
                                      <p:to>
                                        <p:strVal val="solid"/>
                                      </p:to>
                                    </p:set>
                                  </p:childTnLst>
                                </p:cTn>
                              </p:par>
                            </p:childTnLst>
                          </p:cTn>
                        </p:par>
                        <p:par>
                          <p:cTn id="10" fill="hold">
                            <p:stCondLst>
                              <p:cond delay="35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50177">
                                            <p:txEl>
                                              <p:pRg st="1" end="1"/>
                                            </p:txEl>
                                          </p:spTgt>
                                        </p:tgtEl>
                                        <p:attrNameLst>
                                          <p:attrName>style.visibility</p:attrName>
                                        </p:attrNameLst>
                                      </p:cBhvr>
                                      <p:to>
                                        <p:strVal val="visible"/>
                                      </p:to>
                                    </p:set>
                                    <p:anim calcmode="discrete" valueType="clr">
                                      <p:cBhvr override="childStyle">
                                        <p:cTn id="13" dur="500"/>
                                        <p:tgtEl>
                                          <p:spTgt spid="5017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50177">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50177">
                                            <p:txEl>
                                              <p:pRg st="1" end="1"/>
                                            </p:txEl>
                                          </p:spTgt>
                                        </p:tgtEl>
                                        <p:attrNameLst>
                                          <p:attrName>fill.type</p:attrName>
                                        </p:attrNameLst>
                                      </p:cBhvr>
                                      <p:to>
                                        <p:strVal val="solid"/>
                                      </p:to>
                                    </p:set>
                                  </p:childTnLst>
                                </p:cTn>
                              </p:par>
                            </p:childTnLst>
                          </p:cTn>
                        </p:par>
                        <p:par>
                          <p:cTn id="16" fill="hold">
                            <p:stCondLst>
                              <p:cond delay="650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50177">
                                            <p:txEl>
                                              <p:pRg st="2" end="2"/>
                                            </p:txEl>
                                          </p:spTgt>
                                        </p:tgtEl>
                                        <p:attrNameLst>
                                          <p:attrName>style.visibility</p:attrName>
                                        </p:attrNameLst>
                                      </p:cBhvr>
                                      <p:to>
                                        <p:strVal val="visible"/>
                                      </p:to>
                                    </p:set>
                                    <p:anim calcmode="discrete" valueType="clr">
                                      <p:cBhvr override="childStyle">
                                        <p:cTn id="19" dur="500"/>
                                        <p:tgtEl>
                                          <p:spTgt spid="5017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50177">
                                            <p:txEl>
                                              <p:pRg st="2" end="2"/>
                                            </p:txEl>
                                          </p:spTgt>
                                        </p:tgtEl>
                                        <p:attrNameLst>
                                          <p:attrName>fillcolor</p:attrName>
                                        </p:attrNameLst>
                                      </p:cBhvr>
                                      <p:tavLst>
                                        <p:tav tm="0">
                                          <p:val>
                                            <p:clrVal>
                                              <a:schemeClr val="accent2"/>
                                            </p:clrVal>
                                          </p:val>
                                        </p:tav>
                                        <p:tav tm="50000">
                                          <p:val>
                                            <p:clrVal>
                                              <a:schemeClr val="hlink"/>
                                            </p:clrVal>
                                          </p:val>
                                        </p:tav>
                                      </p:tavLst>
                                    </p:anim>
                                    <p:set>
                                      <p:cBhvr>
                                        <p:cTn id="21" dur="500"/>
                                        <p:tgtEl>
                                          <p:spTgt spid="50177">
                                            <p:txEl>
                                              <p:pRg st="2" end="2"/>
                                            </p:txEl>
                                          </p:spTgt>
                                        </p:tgtEl>
                                        <p:attrNameLst>
                                          <p:attrName>fill.type</p:attrName>
                                        </p:attrNameLst>
                                      </p:cBhvr>
                                      <p:to>
                                        <p:strVal val="solid"/>
                                      </p:to>
                                    </p:set>
                                  </p:childTnLst>
                                </p:cTn>
                              </p:par>
                            </p:childTnLst>
                          </p:cTn>
                        </p:par>
                        <p:par>
                          <p:cTn id="22" fill="hold">
                            <p:stCondLst>
                              <p:cond delay="1125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50177">
                                            <p:txEl>
                                              <p:pRg st="3" end="3"/>
                                            </p:txEl>
                                          </p:spTgt>
                                        </p:tgtEl>
                                        <p:attrNameLst>
                                          <p:attrName>style.visibility</p:attrName>
                                        </p:attrNameLst>
                                      </p:cBhvr>
                                      <p:to>
                                        <p:strVal val="visible"/>
                                      </p:to>
                                    </p:set>
                                    <p:anim calcmode="discrete" valueType="clr">
                                      <p:cBhvr override="childStyle">
                                        <p:cTn id="25" dur="500"/>
                                        <p:tgtEl>
                                          <p:spTgt spid="5017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50177">
                                            <p:txEl>
                                              <p:pRg st="3" end="3"/>
                                            </p:txEl>
                                          </p:spTgt>
                                        </p:tgtEl>
                                        <p:attrNameLst>
                                          <p:attrName>fillcolor</p:attrName>
                                        </p:attrNameLst>
                                      </p:cBhvr>
                                      <p:tavLst>
                                        <p:tav tm="0">
                                          <p:val>
                                            <p:clrVal>
                                              <a:schemeClr val="accent2"/>
                                            </p:clrVal>
                                          </p:val>
                                        </p:tav>
                                        <p:tav tm="50000">
                                          <p:val>
                                            <p:clrVal>
                                              <a:schemeClr val="hlink"/>
                                            </p:clrVal>
                                          </p:val>
                                        </p:tav>
                                      </p:tavLst>
                                    </p:anim>
                                    <p:set>
                                      <p:cBhvr>
                                        <p:cTn id="27" dur="500"/>
                                        <p:tgtEl>
                                          <p:spTgt spid="50177">
                                            <p:txEl>
                                              <p:pRg st="3" end="3"/>
                                            </p:txEl>
                                          </p:spTgt>
                                        </p:tgtEl>
                                        <p:attrNameLst>
                                          <p:attrName>fill.type</p:attrName>
                                        </p:attrNameLst>
                                      </p:cBhvr>
                                      <p:to>
                                        <p:strVal val="solid"/>
                                      </p:to>
                                    </p:set>
                                  </p:childTnLst>
                                </p:cTn>
                              </p:par>
                            </p:childTnLst>
                          </p:cTn>
                        </p:par>
                        <p:par>
                          <p:cTn id="28" fill="hold">
                            <p:stCondLst>
                              <p:cond delay="1425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50177">
                                            <p:txEl>
                                              <p:pRg st="4" end="4"/>
                                            </p:txEl>
                                          </p:spTgt>
                                        </p:tgtEl>
                                        <p:attrNameLst>
                                          <p:attrName>style.visibility</p:attrName>
                                        </p:attrNameLst>
                                      </p:cBhvr>
                                      <p:to>
                                        <p:strVal val="visible"/>
                                      </p:to>
                                    </p:set>
                                    <p:anim calcmode="discrete" valueType="clr">
                                      <p:cBhvr override="childStyle">
                                        <p:cTn id="31" dur="500"/>
                                        <p:tgtEl>
                                          <p:spTgt spid="5017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50177">
                                            <p:txEl>
                                              <p:pRg st="4" end="4"/>
                                            </p:txEl>
                                          </p:spTgt>
                                        </p:tgtEl>
                                        <p:attrNameLst>
                                          <p:attrName>fillcolor</p:attrName>
                                        </p:attrNameLst>
                                      </p:cBhvr>
                                      <p:tavLst>
                                        <p:tav tm="0">
                                          <p:val>
                                            <p:clrVal>
                                              <a:schemeClr val="accent2"/>
                                            </p:clrVal>
                                          </p:val>
                                        </p:tav>
                                        <p:tav tm="50000">
                                          <p:val>
                                            <p:clrVal>
                                              <a:schemeClr val="hlink"/>
                                            </p:clrVal>
                                          </p:val>
                                        </p:tav>
                                      </p:tavLst>
                                    </p:anim>
                                    <p:set>
                                      <p:cBhvr>
                                        <p:cTn id="33" dur="500"/>
                                        <p:tgtEl>
                                          <p:spTgt spid="50177">
                                            <p:txEl>
                                              <p:pRg st="4" end="4"/>
                                            </p:txEl>
                                          </p:spTgt>
                                        </p:tgtEl>
                                        <p:attrNameLst>
                                          <p:attrName>fill.type</p:attrName>
                                        </p:attrNameLst>
                                      </p:cBhvr>
                                      <p:to>
                                        <p:strVal val="solid"/>
                                      </p:to>
                                    </p:set>
                                  </p:childTnLst>
                                </p:cTn>
                              </p:par>
                            </p:childTnLst>
                          </p:cTn>
                        </p:par>
                        <p:par>
                          <p:cTn id="34" fill="hold">
                            <p:stCondLst>
                              <p:cond delay="2400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50177">
                                            <p:txEl>
                                              <p:pRg st="5" end="5"/>
                                            </p:txEl>
                                          </p:spTgt>
                                        </p:tgtEl>
                                        <p:attrNameLst>
                                          <p:attrName>style.visibility</p:attrName>
                                        </p:attrNameLst>
                                      </p:cBhvr>
                                      <p:to>
                                        <p:strVal val="visible"/>
                                      </p:to>
                                    </p:set>
                                    <p:anim calcmode="discrete" valueType="clr">
                                      <p:cBhvr override="childStyle">
                                        <p:cTn id="37" dur="500"/>
                                        <p:tgtEl>
                                          <p:spTgt spid="5017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50177">
                                            <p:txEl>
                                              <p:pRg st="5" end="5"/>
                                            </p:txEl>
                                          </p:spTgt>
                                        </p:tgtEl>
                                        <p:attrNameLst>
                                          <p:attrName>fillcolor</p:attrName>
                                        </p:attrNameLst>
                                      </p:cBhvr>
                                      <p:tavLst>
                                        <p:tav tm="0">
                                          <p:val>
                                            <p:clrVal>
                                              <a:schemeClr val="accent2"/>
                                            </p:clrVal>
                                          </p:val>
                                        </p:tav>
                                        <p:tav tm="50000">
                                          <p:val>
                                            <p:clrVal>
                                              <a:schemeClr val="hlink"/>
                                            </p:clrVal>
                                          </p:val>
                                        </p:tav>
                                      </p:tavLst>
                                    </p:anim>
                                    <p:set>
                                      <p:cBhvr>
                                        <p:cTn id="39" dur="500"/>
                                        <p:tgtEl>
                                          <p:spTgt spid="50177">
                                            <p:txEl>
                                              <p:pRg st="5" end="5"/>
                                            </p:txEl>
                                          </p:spTgt>
                                        </p:tgtEl>
                                        <p:attrNameLst>
                                          <p:attrName>fill.type</p:attrName>
                                        </p:attrNameLst>
                                      </p:cBhvr>
                                      <p:to>
                                        <p:strVal val="solid"/>
                                      </p:to>
                                    </p:set>
                                  </p:childTnLst>
                                </p:cTn>
                              </p:par>
                            </p:childTnLst>
                          </p:cTn>
                        </p:par>
                        <p:par>
                          <p:cTn id="40" fill="hold">
                            <p:stCondLst>
                              <p:cond delay="38250"/>
                            </p:stCondLst>
                            <p:childTnLst>
                              <p:par>
                                <p:cTn id="41" presetID="13" presetClass="entr" presetSubtype="16" fill="hold" nodeType="afterEffect">
                                  <p:stCondLst>
                                    <p:cond delay="0"/>
                                  </p:stCondLst>
                                  <p:childTnLst>
                                    <p:set>
                                      <p:cBhvr>
                                        <p:cTn id="42" dur="1" fill="hold">
                                          <p:stCondLst>
                                            <p:cond delay="0"/>
                                          </p:stCondLst>
                                        </p:cTn>
                                        <p:tgtEl>
                                          <p:spTgt spid="50177">
                                            <p:txEl>
                                              <p:pRg st="6" end="6"/>
                                            </p:txEl>
                                          </p:spTgt>
                                        </p:tgtEl>
                                        <p:attrNameLst>
                                          <p:attrName>style.visibility</p:attrName>
                                        </p:attrNameLst>
                                      </p:cBhvr>
                                      <p:to>
                                        <p:strVal val="visible"/>
                                      </p:to>
                                    </p:set>
                                    <p:animEffect transition="in" filter="plus(in)">
                                      <p:cBhvr>
                                        <p:cTn id="43" dur="1000"/>
                                        <p:tgtEl>
                                          <p:spTgt spid="50177">
                                            <p:txEl>
                                              <p:pRg st="6" end="6"/>
                                            </p:txEl>
                                          </p:spTgt>
                                        </p:tgtEl>
                                      </p:cBhvr>
                                    </p:animEffect>
                                  </p:childTnLst>
                                </p:cTn>
                              </p:par>
                            </p:childTnLst>
                          </p:cTn>
                        </p:par>
                        <p:par>
                          <p:cTn id="44" fill="hold">
                            <p:stCondLst>
                              <p:cond delay="39250"/>
                            </p:stCondLst>
                            <p:childTnLst>
                              <p:par>
                                <p:cTn id="45" presetID="13" presetClass="entr" presetSubtype="16" fill="hold" nodeType="afterEffect">
                                  <p:stCondLst>
                                    <p:cond delay="0"/>
                                  </p:stCondLst>
                                  <p:childTnLst>
                                    <p:set>
                                      <p:cBhvr>
                                        <p:cTn id="46" dur="1" fill="hold">
                                          <p:stCondLst>
                                            <p:cond delay="0"/>
                                          </p:stCondLst>
                                        </p:cTn>
                                        <p:tgtEl>
                                          <p:spTgt spid="50177">
                                            <p:txEl>
                                              <p:pRg st="7" end="7"/>
                                            </p:txEl>
                                          </p:spTgt>
                                        </p:tgtEl>
                                        <p:attrNameLst>
                                          <p:attrName>style.visibility</p:attrName>
                                        </p:attrNameLst>
                                      </p:cBhvr>
                                      <p:to>
                                        <p:strVal val="visible"/>
                                      </p:to>
                                    </p:set>
                                    <p:animEffect transition="in" filter="plus(in)">
                                      <p:cBhvr>
                                        <p:cTn id="47" dur="1000"/>
                                        <p:tgtEl>
                                          <p:spTgt spid="50177">
                                            <p:txEl>
                                              <p:pRg st="7" end="7"/>
                                            </p:txEl>
                                          </p:spTgt>
                                        </p:tgtEl>
                                      </p:cBhvr>
                                    </p:animEffect>
                                  </p:childTnLst>
                                </p:cTn>
                              </p:par>
                            </p:childTnLst>
                          </p:cTn>
                        </p:par>
                        <p:par>
                          <p:cTn id="48" fill="hold">
                            <p:stCondLst>
                              <p:cond delay="40250"/>
                            </p:stCondLst>
                            <p:childTnLst>
                              <p:par>
                                <p:cTn id="49" presetID="13" presetClass="entr" presetSubtype="16" fill="hold" nodeType="afterEffect">
                                  <p:stCondLst>
                                    <p:cond delay="0"/>
                                  </p:stCondLst>
                                  <p:childTnLst>
                                    <p:set>
                                      <p:cBhvr>
                                        <p:cTn id="50" dur="1" fill="hold">
                                          <p:stCondLst>
                                            <p:cond delay="0"/>
                                          </p:stCondLst>
                                        </p:cTn>
                                        <p:tgtEl>
                                          <p:spTgt spid="50177">
                                            <p:txEl>
                                              <p:pRg st="8" end="8"/>
                                            </p:txEl>
                                          </p:spTgt>
                                        </p:tgtEl>
                                        <p:attrNameLst>
                                          <p:attrName>style.visibility</p:attrName>
                                        </p:attrNameLst>
                                      </p:cBhvr>
                                      <p:to>
                                        <p:strVal val="visible"/>
                                      </p:to>
                                    </p:set>
                                    <p:animEffect transition="in" filter="plus(in)">
                                      <p:cBhvr>
                                        <p:cTn id="51" dur="1000"/>
                                        <p:tgtEl>
                                          <p:spTgt spid="50177">
                                            <p:txEl>
                                              <p:pRg st="8" end="8"/>
                                            </p:txEl>
                                          </p:spTgt>
                                        </p:tgtEl>
                                      </p:cBhvr>
                                    </p:animEffect>
                                  </p:childTnLst>
                                </p:cTn>
                              </p:par>
                            </p:childTnLst>
                          </p:cTn>
                        </p:par>
                        <p:par>
                          <p:cTn id="52" fill="hold">
                            <p:stCondLst>
                              <p:cond delay="41250"/>
                            </p:stCondLst>
                            <p:childTnLst>
                              <p:par>
                                <p:cTn id="53" presetID="13" presetClass="entr" presetSubtype="16" fill="hold" nodeType="afterEffect">
                                  <p:stCondLst>
                                    <p:cond delay="0"/>
                                  </p:stCondLst>
                                  <p:childTnLst>
                                    <p:set>
                                      <p:cBhvr>
                                        <p:cTn id="54" dur="1" fill="hold">
                                          <p:stCondLst>
                                            <p:cond delay="0"/>
                                          </p:stCondLst>
                                        </p:cTn>
                                        <p:tgtEl>
                                          <p:spTgt spid="50177">
                                            <p:txEl>
                                              <p:pRg st="9" end="9"/>
                                            </p:txEl>
                                          </p:spTgt>
                                        </p:tgtEl>
                                        <p:attrNameLst>
                                          <p:attrName>style.visibility</p:attrName>
                                        </p:attrNameLst>
                                      </p:cBhvr>
                                      <p:to>
                                        <p:strVal val="visible"/>
                                      </p:to>
                                    </p:set>
                                    <p:animEffect transition="in" filter="plus(in)">
                                      <p:cBhvr>
                                        <p:cTn id="55" dur="1000"/>
                                        <p:tgtEl>
                                          <p:spTgt spid="50177">
                                            <p:txEl>
                                              <p:pRg st="9" end="9"/>
                                            </p:txEl>
                                          </p:spTgt>
                                        </p:tgtEl>
                                      </p:cBhvr>
                                    </p:animEffect>
                                  </p:childTnLst>
                                </p:cTn>
                              </p:par>
                            </p:childTnLst>
                          </p:cTn>
                        </p:par>
                        <p:par>
                          <p:cTn id="56" fill="hold">
                            <p:stCondLst>
                              <p:cond delay="42250"/>
                            </p:stCondLst>
                            <p:childTnLst>
                              <p:par>
                                <p:cTn id="57" presetID="13" presetClass="entr" presetSubtype="16" fill="hold" nodeType="afterEffect">
                                  <p:stCondLst>
                                    <p:cond delay="0"/>
                                  </p:stCondLst>
                                  <p:childTnLst>
                                    <p:set>
                                      <p:cBhvr>
                                        <p:cTn id="58" dur="1" fill="hold">
                                          <p:stCondLst>
                                            <p:cond delay="0"/>
                                          </p:stCondLst>
                                        </p:cTn>
                                        <p:tgtEl>
                                          <p:spTgt spid="50177">
                                            <p:txEl>
                                              <p:pRg st="10" end="10"/>
                                            </p:txEl>
                                          </p:spTgt>
                                        </p:tgtEl>
                                        <p:attrNameLst>
                                          <p:attrName>style.visibility</p:attrName>
                                        </p:attrNameLst>
                                      </p:cBhvr>
                                      <p:to>
                                        <p:strVal val="visible"/>
                                      </p:to>
                                    </p:set>
                                    <p:animEffect transition="in" filter="plus(in)">
                                      <p:cBhvr>
                                        <p:cTn id="59" dur="1000"/>
                                        <p:tgtEl>
                                          <p:spTgt spid="50177">
                                            <p:txEl>
                                              <p:pRg st="10" end="10"/>
                                            </p:txEl>
                                          </p:spTgt>
                                        </p:tgtEl>
                                      </p:cBhvr>
                                    </p:animEffect>
                                  </p:childTnLst>
                                </p:cTn>
                              </p:par>
                            </p:childTnLst>
                          </p:cTn>
                        </p:par>
                        <p:par>
                          <p:cTn id="60" fill="hold">
                            <p:stCondLst>
                              <p:cond delay="43250"/>
                            </p:stCondLst>
                            <p:childTnLst>
                              <p:par>
                                <p:cTn id="61" presetID="13" presetClass="entr" presetSubtype="16" fill="hold" nodeType="afterEffect">
                                  <p:stCondLst>
                                    <p:cond delay="0"/>
                                  </p:stCondLst>
                                  <p:childTnLst>
                                    <p:set>
                                      <p:cBhvr>
                                        <p:cTn id="62" dur="1" fill="hold">
                                          <p:stCondLst>
                                            <p:cond delay="0"/>
                                          </p:stCondLst>
                                        </p:cTn>
                                        <p:tgtEl>
                                          <p:spTgt spid="50177">
                                            <p:txEl>
                                              <p:pRg st="11" end="11"/>
                                            </p:txEl>
                                          </p:spTgt>
                                        </p:tgtEl>
                                        <p:attrNameLst>
                                          <p:attrName>style.visibility</p:attrName>
                                        </p:attrNameLst>
                                      </p:cBhvr>
                                      <p:to>
                                        <p:strVal val="visible"/>
                                      </p:to>
                                    </p:set>
                                    <p:animEffect transition="in" filter="plus(in)">
                                      <p:cBhvr>
                                        <p:cTn id="63" dur="1000"/>
                                        <p:tgtEl>
                                          <p:spTgt spid="50177">
                                            <p:txEl>
                                              <p:pRg st="11" end="11"/>
                                            </p:txEl>
                                          </p:spTgt>
                                        </p:tgtEl>
                                      </p:cBhvr>
                                    </p:animEffect>
                                  </p:childTnLst>
                                </p:cTn>
                              </p:par>
                            </p:childTnLst>
                          </p:cTn>
                        </p:par>
                        <p:par>
                          <p:cTn id="64" fill="hold">
                            <p:stCondLst>
                              <p:cond delay="44250"/>
                            </p:stCondLst>
                            <p:childTnLst>
                              <p:par>
                                <p:cTn id="65" presetID="13" presetClass="entr" presetSubtype="16" fill="hold" nodeType="afterEffect">
                                  <p:stCondLst>
                                    <p:cond delay="0"/>
                                  </p:stCondLst>
                                  <p:childTnLst>
                                    <p:set>
                                      <p:cBhvr>
                                        <p:cTn id="66" dur="1" fill="hold">
                                          <p:stCondLst>
                                            <p:cond delay="0"/>
                                          </p:stCondLst>
                                        </p:cTn>
                                        <p:tgtEl>
                                          <p:spTgt spid="50177">
                                            <p:txEl>
                                              <p:pRg st="12" end="12"/>
                                            </p:txEl>
                                          </p:spTgt>
                                        </p:tgtEl>
                                        <p:attrNameLst>
                                          <p:attrName>style.visibility</p:attrName>
                                        </p:attrNameLst>
                                      </p:cBhvr>
                                      <p:to>
                                        <p:strVal val="visible"/>
                                      </p:to>
                                    </p:set>
                                    <p:animEffect transition="in" filter="plus(in)">
                                      <p:cBhvr>
                                        <p:cTn id="67" dur="1000"/>
                                        <p:tgtEl>
                                          <p:spTgt spid="50177">
                                            <p:txEl>
                                              <p:pRg st="12" end="12"/>
                                            </p:txEl>
                                          </p:spTgt>
                                        </p:tgtEl>
                                      </p:cBhvr>
                                    </p:animEffect>
                                  </p:childTnLst>
                                </p:cTn>
                              </p:par>
                            </p:childTnLst>
                          </p:cTn>
                        </p:par>
                        <p:par>
                          <p:cTn id="68" fill="hold">
                            <p:stCondLst>
                              <p:cond delay="45250"/>
                            </p:stCondLst>
                            <p:childTnLst>
                              <p:par>
                                <p:cTn id="69" presetID="13" presetClass="entr" presetSubtype="16" fill="hold" nodeType="afterEffect">
                                  <p:stCondLst>
                                    <p:cond delay="0"/>
                                  </p:stCondLst>
                                  <p:childTnLst>
                                    <p:set>
                                      <p:cBhvr>
                                        <p:cTn id="70" dur="1" fill="hold">
                                          <p:stCondLst>
                                            <p:cond delay="0"/>
                                          </p:stCondLst>
                                        </p:cTn>
                                        <p:tgtEl>
                                          <p:spTgt spid="50177">
                                            <p:txEl>
                                              <p:pRg st="13" end="13"/>
                                            </p:txEl>
                                          </p:spTgt>
                                        </p:tgtEl>
                                        <p:attrNameLst>
                                          <p:attrName>style.visibility</p:attrName>
                                        </p:attrNameLst>
                                      </p:cBhvr>
                                      <p:to>
                                        <p:strVal val="visible"/>
                                      </p:to>
                                    </p:set>
                                    <p:animEffect transition="in" filter="plus(in)">
                                      <p:cBhvr>
                                        <p:cTn id="71" dur="1000"/>
                                        <p:tgtEl>
                                          <p:spTgt spid="5017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990600"/>
          <a:ext cx="8305800" cy="1905000"/>
        </p:xfrm>
        <a:graphic>
          <a:graphicData uri="http://schemas.openxmlformats.org/drawingml/2006/table">
            <a:tbl>
              <a:tblPr/>
              <a:tblGrid>
                <a:gridCol w="5015250"/>
                <a:gridCol w="1588541"/>
                <a:gridCol w="1702009"/>
              </a:tblGrid>
              <a:tr h="476250">
                <a:tc>
                  <a:txBody>
                    <a:bodyPr/>
                    <a:lstStyle/>
                    <a:p>
                      <a:pPr marL="0" marR="0">
                        <a:spcBef>
                          <a:spcPts val="0"/>
                        </a:spcBef>
                        <a:spcAft>
                          <a:spcPts val="0"/>
                        </a:spcAft>
                      </a:pPr>
                      <a:r>
                        <a:rPr lang="en-US" sz="2800" dirty="0">
                          <a:latin typeface="Times New Roman"/>
                          <a:ea typeface="Times New Roman"/>
                          <a:cs typeface="Times New Roman"/>
                        </a:rPr>
                        <a:t>Experiment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a:spcBef>
                          <a:spcPts val="0"/>
                        </a:spcBef>
                        <a:spcAft>
                          <a:spcPts val="0"/>
                        </a:spcAft>
                      </a:pPr>
                      <a:r>
                        <a:rPr lang="en-US" sz="2800" dirty="0">
                          <a:latin typeface="Times New Roman"/>
                          <a:ea typeface="Times New Roman"/>
                          <a:cs typeface="Times New Roman"/>
                        </a:rPr>
                        <a:t>Highest /lowest temperature T</a:t>
                      </a:r>
                      <a:r>
                        <a:rPr lang="en-US" sz="2800" baseline="-25000" dirty="0">
                          <a:latin typeface="Times New Roman"/>
                          <a:ea typeface="Times New Roman"/>
                          <a:cs typeface="Times New Roman"/>
                        </a:rPr>
                        <a:t>2</a:t>
                      </a:r>
                      <a:endParaRPr lang="en-U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27.0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29.0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a:spcBef>
                          <a:spcPts val="0"/>
                        </a:spcBef>
                        <a:spcAft>
                          <a:spcPts val="0"/>
                        </a:spcAft>
                      </a:pPr>
                      <a:r>
                        <a:rPr lang="en-US" sz="2800" dirty="0">
                          <a:latin typeface="Times New Roman"/>
                          <a:ea typeface="Times New Roman"/>
                          <a:cs typeface="Times New Roman"/>
                        </a:rPr>
                        <a:t>Initial temperature T</a:t>
                      </a:r>
                      <a:r>
                        <a:rPr lang="en-US" sz="2800" baseline="-25000" dirty="0">
                          <a:latin typeface="Times New Roman"/>
                          <a:ea typeface="Times New Roman"/>
                          <a:cs typeface="Times New Roman"/>
                        </a:rPr>
                        <a:t>1</a:t>
                      </a:r>
                      <a:endParaRPr lang="en-U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24.0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a:spcBef>
                          <a:spcPts val="0"/>
                        </a:spcBef>
                        <a:spcAft>
                          <a:spcPts val="0"/>
                        </a:spcAft>
                      </a:pPr>
                      <a:r>
                        <a:rPr lang="en-US" sz="2800" dirty="0">
                          <a:latin typeface="Times New Roman"/>
                          <a:ea typeface="Times New Roman"/>
                          <a:cs typeface="Times New Roman"/>
                        </a:rPr>
                        <a:t>Change in temperature ∆T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2225" name="Rectangle 1"/>
          <p:cNvSpPr>
            <a:spLocks noChangeArrowheads="1"/>
          </p:cNvSpPr>
          <p:nvPr/>
        </p:nvSpPr>
        <p:spPr bwMode="auto">
          <a:xfrm>
            <a:off x="381000" y="3810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Table 1:</a:t>
            </a:r>
            <a:r>
              <a:rPr kumimoji="0" lang="en-US" sz="3200" b="0"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Sample results</a:t>
            </a: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52226" name="Rectangle 2"/>
          <p:cNvSpPr>
            <a:spLocks noChangeArrowheads="1"/>
          </p:cNvSpPr>
          <p:nvPr/>
        </p:nvSpPr>
        <p:spPr bwMode="auto">
          <a:xfrm>
            <a:off x="457200" y="2895600"/>
            <a:ext cx="8305800" cy="34925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Experiment II</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Weigh accurately 8.0g of anhydrous copper(II)</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 Measure 100cm3 of distilled water into a beaker. Determine its temperature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all the crystals of the copper(II)</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pentahydrate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carefully into the beaker.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using a thermometer and determine the highest temperature change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Repeat the procedure again to complete  table II.</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2225">
                                            <p:txEl>
                                              <p:pRg st="0" end="0"/>
                                            </p:txEl>
                                          </p:spTgt>
                                        </p:tgtEl>
                                        <p:attrNameLst>
                                          <p:attrName>style.visibility</p:attrName>
                                        </p:attrNameLst>
                                      </p:cBhvr>
                                      <p:to>
                                        <p:strVal val="visible"/>
                                      </p:to>
                                    </p:set>
                                    <p:animEffect transition="in" filter="circle(in)">
                                      <p:cBhvr>
                                        <p:cTn id="7" dur="2000"/>
                                        <p:tgtEl>
                                          <p:spTgt spid="52225">
                                            <p:txEl>
                                              <p:pRg st="0" end="0"/>
                                            </p:txEl>
                                          </p:spTgt>
                                        </p:tgtEl>
                                      </p:cBhvr>
                                    </p:animEffect>
                                  </p:childTnLst>
                                </p:cTn>
                              </p:par>
                            </p:childTnLst>
                          </p:cTn>
                        </p:par>
                        <p:par>
                          <p:cTn id="8" fill="hold">
                            <p:stCondLst>
                              <p:cond delay="2000"/>
                            </p:stCondLst>
                            <p:childTnLst>
                              <p:par>
                                <p:cTn id="9" presetID="4"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ox(in)">
                                      <p:cBhvr>
                                        <p:cTn id="11" dur="2000"/>
                                        <p:tgtEl>
                                          <p:spTgt spid="4"/>
                                        </p:tgtEl>
                                      </p:cBhvr>
                                    </p:animEffect>
                                  </p:childTnLst>
                                </p:cTn>
                              </p:par>
                            </p:childTnLst>
                          </p:cTn>
                        </p:par>
                        <p:par>
                          <p:cTn id="12" fill="hold">
                            <p:stCondLst>
                              <p:cond delay="4000"/>
                            </p:stCondLst>
                            <p:childTnLst>
                              <p:par>
                                <p:cTn id="13" presetID="4" presetClass="entr" presetSubtype="32" fill="hold" nodeType="afterEffect">
                                  <p:stCondLst>
                                    <p:cond delay="0"/>
                                  </p:stCondLst>
                                  <p:childTnLst>
                                    <p:set>
                                      <p:cBhvr>
                                        <p:cTn id="14" dur="1" fill="hold">
                                          <p:stCondLst>
                                            <p:cond delay="0"/>
                                          </p:stCondLst>
                                        </p:cTn>
                                        <p:tgtEl>
                                          <p:spTgt spid="52226">
                                            <p:txEl>
                                              <p:pRg st="0" end="0"/>
                                            </p:txEl>
                                          </p:spTgt>
                                        </p:tgtEl>
                                        <p:attrNameLst>
                                          <p:attrName>style.visibility</p:attrName>
                                        </p:attrNameLst>
                                      </p:cBhvr>
                                      <p:to>
                                        <p:strVal val="visible"/>
                                      </p:to>
                                    </p:set>
                                    <p:animEffect transition="in" filter="box(out)">
                                      <p:cBhvr>
                                        <p:cTn id="15" dur="2000"/>
                                        <p:tgtEl>
                                          <p:spTgt spid="52226">
                                            <p:txEl>
                                              <p:pRg st="0" end="0"/>
                                            </p:txEl>
                                          </p:spTgt>
                                        </p:tgtEl>
                                      </p:cBhvr>
                                    </p:animEffect>
                                  </p:childTnLst>
                                </p:cTn>
                              </p:par>
                            </p:childTnLst>
                          </p:cTn>
                        </p:par>
                        <p:par>
                          <p:cTn id="16" fill="hold">
                            <p:stCondLst>
                              <p:cond delay="6000"/>
                            </p:stCondLst>
                            <p:childTnLst>
                              <p:par>
                                <p:cTn id="17" presetID="4" presetClass="entr" presetSubtype="32" fill="hold" nodeType="afterEffect">
                                  <p:stCondLst>
                                    <p:cond delay="0"/>
                                  </p:stCondLst>
                                  <p:childTnLst>
                                    <p:set>
                                      <p:cBhvr>
                                        <p:cTn id="18" dur="1" fill="hold">
                                          <p:stCondLst>
                                            <p:cond delay="0"/>
                                          </p:stCondLst>
                                        </p:cTn>
                                        <p:tgtEl>
                                          <p:spTgt spid="52226">
                                            <p:txEl>
                                              <p:pRg st="1" end="1"/>
                                            </p:txEl>
                                          </p:spTgt>
                                        </p:tgtEl>
                                        <p:attrNameLst>
                                          <p:attrName>style.visibility</p:attrName>
                                        </p:attrNameLst>
                                      </p:cBhvr>
                                      <p:to>
                                        <p:strVal val="visible"/>
                                      </p:to>
                                    </p:set>
                                    <p:animEffect transition="in" filter="box(out)">
                                      <p:cBhvr>
                                        <p:cTn id="19" dur="2000"/>
                                        <p:tgtEl>
                                          <p:spTgt spid="52226">
                                            <p:txEl>
                                              <p:pRg st="1" end="1"/>
                                            </p:txEl>
                                          </p:spTgt>
                                        </p:tgtEl>
                                      </p:cBhvr>
                                    </p:animEffect>
                                  </p:childTnLst>
                                </p:cTn>
                              </p:par>
                            </p:childTnLst>
                          </p:cTn>
                        </p:par>
                        <p:par>
                          <p:cTn id="20" fill="hold">
                            <p:stCondLst>
                              <p:cond delay="8000"/>
                            </p:stCondLst>
                            <p:childTnLst>
                              <p:par>
                                <p:cTn id="21" presetID="4" presetClass="entr" presetSubtype="32" fill="hold" nodeType="afterEffect">
                                  <p:stCondLst>
                                    <p:cond delay="0"/>
                                  </p:stCondLst>
                                  <p:childTnLst>
                                    <p:set>
                                      <p:cBhvr>
                                        <p:cTn id="22" dur="1" fill="hold">
                                          <p:stCondLst>
                                            <p:cond delay="0"/>
                                          </p:stCondLst>
                                        </p:cTn>
                                        <p:tgtEl>
                                          <p:spTgt spid="52226">
                                            <p:txEl>
                                              <p:pRg st="2" end="2"/>
                                            </p:txEl>
                                          </p:spTgt>
                                        </p:tgtEl>
                                        <p:attrNameLst>
                                          <p:attrName>style.visibility</p:attrName>
                                        </p:attrNameLst>
                                      </p:cBhvr>
                                      <p:to>
                                        <p:strVal val="visible"/>
                                      </p:to>
                                    </p:set>
                                    <p:animEffect transition="in" filter="box(out)">
                                      <p:cBhvr>
                                        <p:cTn id="23" dur="2000"/>
                                        <p:tgtEl>
                                          <p:spTgt spid="52226">
                                            <p:txEl>
                                              <p:pRg st="2" end="2"/>
                                            </p:txEl>
                                          </p:spTgt>
                                        </p:tgtEl>
                                      </p:cBhvr>
                                    </p:animEffect>
                                  </p:childTnLst>
                                </p:cTn>
                              </p:par>
                            </p:childTnLst>
                          </p:cTn>
                        </p:par>
                        <p:par>
                          <p:cTn id="24" fill="hold">
                            <p:stCondLst>
                              <p:cond delay="10000"/>
                            </p:stCondLst>
                            <p:childTnLst>
                              <p:par>
                                <p:cTn id="25" presetID="4" presetClass="entr" presetSubtype="32" fill="hold" nodeType="afterEffect">
                                  <p:stCondLst>
                                    <p:cond delay="0"/>
                                  </p:stCondLst>
                                  <p:childTnLst>
                                    <p:set>
                                      <p:cBhvr>
                                        <p:cTn id="26" dur="1" fill="hold">
                                          <p:stCondLst>
                                            <p:cond delay="0"/>
                                          </p:stCondLst>
                                        </p:cTn>
                                        <p:tgtEl>
                                          <p:spTgt spid="52226">
                                            <p:txEl>
                                              <p:pRg st="3" end="3"/>
                                            </p:txEl>
                                          </p:spTgt>
                                        </p:tgtEl>
                                        <p:attrNameLst>
                                          <p:attrName>style.visibility</p:attrName>
                                        </p:attrNameLst>
                                      </p:cBhvr>
                                      <p:to>
                                        <p:strVal val="visible"/>
                                      </p:to>
                                    </p:set>
                                    <p:animEffect transition="in" filter="box(out)">
                                      <p:cBhvr>
                                        <p:cTn id="27" dur="2000"/>
                                        <p:tgtEl>
                                          <p:spTgt spid="52226">
                                            <p:txEl>
                                              <p:pRg st="3" end="3"/>
                                            </p:txEl>
                                          </p:spTgt>
                                        </p:tgtEl>
                                      </p:cBhvr>
                                    </p:animEffect>
                                  </p:childTnLst>
                                </p:cTn>
                              </p:par>
                            </p:childTnLst>
                          </p:cTn>
                        </p:par>
                        <p:par>
                          <p:cTn id="28" fill="hold">
                            <p:stCondLst>
                              <p:cond delay="12000"/>
                            </p:stCondLst>
                            <p:childTnLst>
                              <p:par>
                                <p:cTn id="29" presetID="4" presetClass="entr" presetSubtype="32" fill="hold" nodeType="afterEffect">
                                  <p:stCondLst>
                                    <p:cond delay="0"/>
                                  </p:stCondLst>
                                  <p:childTnLst>
                                    <p:set>
                                      <p:cBhvr>
                                        <p:cTn id="30" dur="1" fill="hold">
                                          <p:stCondLst>
                                            <p:cond delay="0"/>
                                          </p:stCondLst>
                                        </p:cTn>
                                        <p:tgtEl>
                                          <p:spTgt spid="52226">
                                            <p:txEl>
                                              <p:pRg st="4" end="4"/>
                                            </p:txEl>
                                          </p:spTgt>
                                        </p:tgtEl>
                                        <p:attrNameLst>
                                          <p:attrName>style.visibility</p:attrName>
                                        </p:attrNameLst>
                                      </p:cBhvr>
                                      <p:to>
                                        <p:strVal val="visible"/>
                                      </p:to>
                                    </p:set>
                                    <p:animEffect transition="in" filter="box(out)">
                                      <p:cBhvr>
                                        <p:cTn id="31" dur="2000"/>
                                        <p:tgtEl>
                                          <p:spTgt spid="522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304800" y="304800"/>
            <a:ext cx="8610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800" dirty="0" smtClean="0">
                <a:latin typeface="Times New Roman" pitchFamily="18" charset="0"/>
                <a:cs typeface="Times New Roman" pitchFamily="18" charset="0"/>
              </a:rPr>
              <a:t>(b)Calculate the number of moles of solid used in:</a:t>
            </a: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)Experiment I</a:t>
            </a:r>
          </a:p>
          <a:p>
            <a:r>
              <a:rPr lang="en-US" sz="2400" dirty="0" smtClean="0">
                <a:latin typeface="Times New Roman" pitchFamily="18" charset="0"/>
                <a:cs typeface="Times New Roman" pitchFamily="18" charset="0"/>
              </a:rPr>
              <a:t>Moles of CuSO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.5H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 = </a:t>
            </a:r>
            <a:r>
              <a:rPr lang="en-US" sz="2400" u="sng" dirty="0" smtClean="0">
                <a:latin typeface="Times New Roman" pitchFamily="18" charset="0"/>
                <a:cs typeface="Times New Roman" pitchFamily="18" charset="0"/>
              </a:rPr>
              <a:t>Mass </a:t>
            </a:r>
            <a:r>
              <a:rPr lang="en-US" sz="2400" dirty="0" smtClean="0">
                <a:latin typeface="Times New Roman" pitchFamily="18" charset="0"/>
                <a:cs typeface="Times New Roman" pitchFamily="18" charset="0"/>
              </a:rPr>
              <a:t>         =&gt;  </a:t>
            </a:r>
            <a:r>
              <a:rPr lang="en-US" sz="2400" u="sng" dirty="0" smtClean="0">
                <a:latin typeface="Times New Roman" pitchFamily="18" charset="0"/>
                <a:cs typeface="Times New Roman" pitchFamily="18" charset="0"/>
              </a:rPr>
              <a:t> 12.5 </a:t>
            </a:r>
            <a:r>
              <a:rPr lang="en-US" sz="2400" dirty="0" smtClean="0">
                <a:latin typeface="Times New Roman" pitchFamily="18" charset="0"/>
                <a:cs typeface="Times New Roman" pitchFamily="18" charset="0"/>
              </a:rPr>
              <a:t>   =  </a:t>
            </a:r>
            <a:r>
              <a:rPr lang="en-US" sz="2400" b="1" dirty="0" smtClean="0">
                <a:solidFill>
                  <a:srgbClr val="FF0000"/>
                </a:solidFill>
                <a:latin typeface="Times New Roman" pitchFamily="18" charset="0"/>
                <a:cs typeface="Times New Roman" pitchFamily="18" charset="0"/>
              </a:rPr>
              <a:t>0.05 moles</a:t>
            </a:r>
            <a:endParaRPr lang="en-US" sz="2400" dirty="0" smtClean="0">
              <a:solidFill>
                <a:srgbClr val="FF0000"/>
              </a:solidFill>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Molar mass          250</a:t>
            </a:r>
          </a:p>
          <a:p>
            <a:r>
              <a:rPr lang="en-US" sz="2800" dirty="0" smtClean="0">
                <a:latin typeface="Times New Roman" pitchFamily="18" charset="0"/>
                <a:cs typeface="Times New Roman" pitchFamily="18" charset="0"/>
              </a:rPr>
              <a:t>	(ii)Experiment II</a:t>
            </a:r>
          </a:p>
          <a:p>
            <a:r>
              <a:rPr lang="en-US" sz="2400" dirty="0" smtClean="0">
                <a:latin typeface="Times New Roman" pitchFamily="18" charset="0"/>
                <a:cs typeface="Times New Roman" pitchFamily="18" charset="0"/>
              </a:rPr>
              <a:t>Moles of CuSO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 	   </a:t>
            </a:r>
            <a:r>
              <a:rPr lang="en-US" sz="2400" u="sng" dirty="0" smtClean="0">
                <a:latin typeface="Times New Roman" pitchFamily="18" charset="0"/>
                <a:cs typeface="Times New Roman" pitchFamily="18" charset="0"/>
              </a:rPr>
              <a:t>Mass </a:t>
            </a:r>
            <a:r>
              <a:rPr lang="en-US" sz="2400" dirty="0" smtClean="0">
                <a:latin typeface="Times New Roman" pitchFamily="18" charset="0"/>
                <a:cs typeface="Times New Roman" pitchFamily="18" charset="0"/>
              </a:rPr>
              <a:t>    =&gt;    </a:t>
            </a:r>
            <a:r>
              <a:rPr lang="en-US" sz="2400" u="sng" dirty="0" smtClean="0">
                <a:latin typeface="Times New Roman" pitchFamily="18" charset="0"/>
                <a:cs typeface="Times New Roman" pitchFamily="18" charset="0"/>
              </a:rPr>
              <a:t>8.0</a:t>
            </a:r>
            <a:r>
              <a:rPr lang="en-US" sz="2400" dirty="0" smtClean="0">
                <a:latin typeface="Times New Roman" pitchFamily="18" charset="0"/>
                <a:cs typeface="Times New Roman" pitchFamily="18" charset="0"/>
              </a:rPr>
              <a:t>        =    </a:t>
            </a:r>
            <a:r>
              <a:rPr lang="en-US" sz="2400" b="1" dirty="0" smtClean="0">
                <a:solidFill>
                  <a:srgbClr val="FF0000"/>
                </a:solidFill>
                <a:latin typeface="Times New Roman" pitchFamily="18" charset="0"/>
                <a:cs typeface="Times New Roman" pitchFamily="18" charset="0"/>
              </a:rPr>
              <a:t>0.05 moles</a:t>
            </a:r>
            <a:endParaRPr lang="en-US" sz="2400" dirty="0" smtClean="0">
              <a:solidFill>
                <a:srgbClr val="FF0000"/>
              </a:solidFill>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Molar mass        160</a:t>
            </a:r>
          </a:p>
          <a:p>
            <a:r>
              <a:rPr lang="en-US" sz="2400" dirty="0" smtClean="0">
                <a:latin typeface="Times New Roman" pitchFamily="18" charset="0"/>
                <a:cs typeface="Times New Roman" pitchFamily="18" charset="0"/>
              </a:rPr>
              <a:t>(c)Calculate the enthalpy change for the reaction in:</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)Experiment I</a:t>
            </a:r>
          </a:p>
          <a:p>
            <a:r>
              <a:rPr lang="en-US" sz="2400" dirty="0" smtClean="0">
                <a:latin typeface="Times New Roman" pitchFamily="18" charset="0"/>
                <a:cs typeface="Times New Roman" pitchFamily="18" charset="0"/>
              </a:rPr>
              <a:t>Enthalpy change of CuSO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.5H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 mass of Water(</a:t>
            </a:r>
            <a:r>
              <a:rPr lang="en-US" sz="2400" b="1" dirty="0" smtClean="0">
                <a:latin typeface="Times New Roman" pitchFamily="18" charset="0"/>
                <a:cs typeface="Times New Roman" pitchFamily="18" charset="0"/>
              </a:rPr>
              <a:t>m</a:t>
            </a:r>
            <a:r>
              <a:rPr lang="en-US" sz="2400" dirty="0" smtClean="0">
                <a:latin typeface="Times New Roman" pitchFamily="18" charset="0"/>
                <a:cs typeface="Times New Roman" pitchFamily="18" charset="0"/>
              </a:rPr>
              <a:t>) x </a:t>
            </a:r>
            <a:r>
              <a:rPr lang="en-US" sz="2400" b="1"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 x </a:t>
            </a:r>
            <a:r>
              <a:rPr lang="en-US" sz="2400" b="1" dirty="0" smtClean="0">
                <a:latin typeface="Times New Roman" pitchFamily="18" charset="0"/>
                <a:cs typeface="Times New Roman" pitchFamily="18" charset="0"/>
              </a:rPr>
              <a:t>∆T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=&gt;</a:t>
            </a:r>
            <a:r>
              <a:rPr lang="en-US" sz="2400" u="sng" dirty="0" smtClean="0">
                <a:latin typeface="Times New Roman" pitchFamily="18" charset="0"/>
                <a:cs typeface="Times New Roman" pitchFamily="18" charset="0"/>
              </a:rPr>
              <a:t>100cm3  x  4.2  x  3.5</a:t>
            </a:r>
            <a:r>
              <a:rPr lang="en-US" sz="2400" u="sng" baseline="30000" dirty="0" smtClean="0">
                <a:latin typeface="Times New Roman" pitchFamily="18" charset="0"/>
                <a:cs typeface="Times New Roman" pitchFamily="18" charset="0"/>
              </a:rPr>
              <a:t> </a:t>
            </a:r>
            <a:r>
              <a:rPr lang="en-US" sz="2400" u="sng" baseline="30000" dirty="0" err="1" smtClean="0">
                <a:latin typeface="Times New Roman" pitchFamily="18" charset="0"/>
                <a:cs typeface="Times New Roman" pitchFamily="18" charset="0"/>
              </a:rPr>
              <a:t>o</a:t>
            </a:r>
            <a:r>
              <a:rPr lang="en-US" sz="2400" u="sng" dirty="0" err="1"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   = </a:t>
            </a:r>
            <a:r>
              <a:rPr lang="en-US" sz="2400" b="1" dirty="0" smtClean="0">
                <a:solidFill>
                  <a:srgbClr val="FF0000"/>
                </a:solidFill>
                <a:latin typeface="Times New Roman" pitchFamily="18" charset="0"/>
                <a:cs typeface="Times New Roman" pitchFamily="18" charset="0"/>
              </a:rPr>
              <a:t>-1.47kJ</a:t>
            </a:r>
            <a:endParaRPr lang="en-US" sz="2400" dirty="0" smtClean="0">
              <a:solidFill>
                <a:srgbClr val="FF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1000</a:t>
            </a:r>
          </a:p>
          <a:p>
            <a:r>
              <a:rPr lang="en-US" sz="2400" dirty="0" smtClean="0">
                <a:latin typeface="Times New Roman" pitchFamily="18" charset="0"/>
                <a:cs typeface="Times New Roman" pitchFamily="18" charset="0"/>
              </a:rPr>
              <a:t>           (ii)Experiment II</a:t>
            </a:r>
          </a:p>
          <a:p>
            <a:r>
              <a:rPr lang="en-US" sz="2400" dirty="0" smtClean="0">
                <a:latin typeface="Times New Roman" pitchFamily="18" charset="0"/>
                <a:cs typeface="Times New Roman" pitchFamily="18" charset="0"/>
              </a:rPr>
              <a:t>Enthalpy change of CuSO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 mass of water(</a:t>
            </a:r>
            <a:r>
              <a:rPr lang="en-US" sz="2400" b="1" dirty="0" smtClean="0">
                <a:latin typeface="Times New Roman" pitchFamily="18" charset="0"/>
                <a:cs typeface="Times New Roman" pitchFamily="18" charset="0"/>
              </a:rPr>
              <a:t>m</a:t>
            </a:r>
            <a:r>
              <a:rPr lang="en-US" sz="2400" dirty="0" smtClean="0">
                <a:latin typeface="Times New Roman" pitchFamily="18" charset="0"/>
                <a:cs typeface="Times New Roman" pitchFamily="18" charset="0"/>
              </a:rPr>
              <a:t>) x </a:t>
            </a:r>
            <a:r>
              <a:rPr lang="en-US" sz="2400" b="1"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 x </a:t>
            </a:r>
            <a:r>
              <a:rPr lang="en-US" sz="2400" b="1" dirty="0" smtClean="0">
                <a:latin typeface="Times New Roman" pitchFamily="18" charset="0"/>
                <a:cs typeface="Times New Roman" pitchFamily="18" charset="0"/>
              </a:rPr>
              <a:t>∆T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=&gt;</a:t>
            </a:r>
            <a:r>
              <a:rPr lang="en-US" sz="2400" u="sng" dirty="0" smtClean="0">
                <a:latin typeface="Times New Roman" pitchFamily="18" charset="0"/>
                <a:cs typeface="Times New Roman" pitchFamily="18" charset="0"/>
              </a:rPr>
              <a:t>100cm3  x  4.2  x  1.5</a:t>
            </a:r>
            <a:r>
              <a:rPr lang="en-US" sz="2400" u="sng" baseline="30000" dirty="0" smtClean="0">
                <a:latin typeface="Times New Roman" pitchFamily="18" charset="0"/>
                <a:cs typeface="Times New Roman" pitchFamily="18" charset="0"/>
              </a:rPr>
              <a:t> </a:t>
            </a:r>
            <a:r>
              <a:rPr lang="en-US" sz="2400" u="sng" baseline="30000" dirty="0" err="1" smtClean="0">
                <a:latin typeface="Times New Roman" pitchFamily="18" charset="0"/>
                <a:cs typeface="Times New Roman" pitchFamily="18" charset="0"/>
              </a:rPr>
              <a:t>o</a:t>
            </a:r>
            <a:r>
              <a:rPr lang="en-US" sz="2400" u="sng" dirty="0" err="1"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    = </a:t>
            </a:r>
            <a:r>
              <a:rPr lang="en-US" sz="2400" b="1" dirty="0" smtClean="0">
                <a:solidFill>
                  <a:srgbClr val="FF0000"/>
                </a:solidFill>
                <a:latin typeface="Times New Roman" pitchFamily="18" charset="0"/>
                <a:cs typeface="Times New Roman" pitchFamily="18" charset="0"/>
              </a:rPr>
              <a:t>-0.63kJ</a:t>
            </a:r>
            <a:endParaRPr lang="en-US" sz="2400" dirty="0" smtClean="0">
              <a:solidFill>
                <a:srgbClr val="FF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1000</a:t>
            </a:r>
          </a:p>
          <a:p>
            <a:r>
              <a:rPr lang="en-US" sz="2400" dirty="0" smtClean="0">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4209">
                                            <p:txEl>
                                              <p:pRg st="0" end="0"/>
                                            </p:txEl>
                                          </p:spTgt>
                                        </p:tgtEl>
                                        <p:attrNameLst>
                                          <p:attrName>style.visibility</p:attrName>
                                        </p:attrNameLst>
                                      </p:cBhvr>
                                      <p:to>
                                        <p:strVal val="visible"/>
                                      </p:to>
                                    </p:set>
                                    <p:animEffect transition="in" filter="wipe(up)">
                                      <p:cBhvr>
                                        <p:cTn id="7" dur="2000"/>
                                        <p:tgtEl>
                                          <p:spTgt spid="94209">
                                            <p:txEl>
                                              <p:pRg st="0" end="0"/>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94209">
                                            <p:txEl>
                                              <p:pRg st="1" end="1"/>
                                            </p:txEl>
                                          </p:spTgt>
                                        </p:tgtEl>
                                        <p:attrNameLst>
                                          <p:attrName>style.visibility</p:attrName>
                                        </p:attrNameLst>
                                      </p:cBhvr>
                                      <p:to>
                                        <p:strVal val="visible"/>
                                      </p:to>
                                    </p:set>
                                    <p:animEffect transition="in" filter="wipe(up)">
                                      <p:cBhvr>
                                        <p:cTn id="11" dur="2000"/>
                                        <p:tgtEl>
                                          <p:spTgt spid="94209">
                                            <p:txEl>
                                              <p:pRg st="1" end="1"/>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94209">
                                            <p:txEl>
                                              <p:pRg st="2" end="2"/>
                                            </p:txEl>
                                          </p:spTgt>
                                        </p:tgtEl>
                                        <p:attrNameLst>
                                          <p:attrName>style.visibility</p:attrName>
                                        </p:attrNameLst>
                                      </p:cBhvr>
                                      <p:to>
                                        <p:strVal val="visible"/>
                                      </p:to>
                                    </p:set>
                                    <p:animEffect transition="in" filter="wipe(up)">
                                      <p:cBhvr>
                                        <p:cTn id="15" dur="2000"/>
                                        <p:tgtEl>
                                          <p:spTgt spid="94209">
                                            <p:txEl>
                                              <p:pRg st="2" end="2"/>
                                            </p:txEl>
                                          </p:spTgt>
                                        </p:tgtEl>
                                      </p:cBhvr>
                                    </p:animEffect>
                                  </p:childTnLst>
                                </p:cTn>
                              </p:par>
                            </p:childTnLst>
                          </p:cTn>
                        </p:par>
                        <p:par>
                          <p:cTn id="16" fill="hold">
                            <p:stCondLst>
                              <p:cond delay="6000"/>
                            </p:stCondLst>
                            <p:childTnLst>
                              <p:par>
                                <p:cTn id="17" presetID="22" presetClass="entr" presetSubtype="1" fill="hold" nodeType="afterEffect">
                                  <p:stCondLst>
                                    <p:cond delay="0"/>
                                  </p:stCondLst>
                                  <p:childTnLst>
                                    <p:set>
                                      <p:cBhvr>
                                        <p:cTn id="18" dur="1" fill="hold">
                                          <p:stCondLst>
                                            <p:cond delay="0"/>
                                          </p:stCondLst>
                                        </p:cTn>
                                        <p:tgtEl>
                                          <p:spTgt spid="94209">
                                            <p:txEl>
                                              <p:pRg st="3" end="3"/>
                                            </p:txEl>
                                          </p:spTgt>
                                        </p:tgtEl>
                                        <p:attrNameLst>
                                          <p:attrName>style.visibility</p:attrName>
                                        </p:attrNameLst>
                                      </p:cBhvr>
                                      <p:to>
                                        <p:strVal val="visible"/>
                                      </p:to>
                                    </p:set>
                                    <p:animEffect transition="in" filter="wipe(up)">
                                      <p:cBhvr>
                                        <p:cTn id="19" dur="2000"/>
                                        <p:tgtEl>
                                          <p:spTgt spid="94209">
                                            <p:txEl>
                                              <p:pRg st="3" end="3"/>
                                            </p:txEl>
                                          </p:spTgt>
                                        </p:tgtEl>
                                      </p:cBhvr>
                                    </p:animEffect>
                                  </p:childTnLst>
                                </p:cTn>
                              </p:par>
                            </p:childTnLst>
                          </p:cTn>
                        </p:par>
                        <p:par>
                          <p:cTn id="20" fill="hold">
                            <p:stCondLst>
                              <p:cond delay="8000"/>
                            </p:stCondLst>
                            <p:childTnLst>
                              <p:par>
                                <p:cTn id="21" presetID="22" presetClass="entr" presetSubtype="1" fill="hold" nodeType="afterEffect">
                                  <p:stCondLst>
                                    <p:cond delay="0"/>
                                  </p:stCondLst>
                                  <p:childTnLst>
                                    <p:set>
                                      <p:cBhvr>
                                        <p:cTn id="22" dur="1" fill="hold">
                                          <p:stCondLst>
                                            <p:cond delay="0"/>
                                          </p:stCondLst>
                                        </p:cTn>
                                        <p:tgtEl>
                                          <p:spTgt spid="94209">
                                            <p:txEl>
                                              <p:pRg st="4" end="4"/>
                                            </p:txEl>
                                          </p:spTgt>
                                        </p:tgtEl>
                                        <p:attrNameLst>
                                          <p:attrName>style.visibility</p:attrName>
                                        </p:attrNameLst>
                                      </p:cBhvr>
                                      <p:to>
                                        <p:strVal val="visible"/>
                                      </p:to>
                                    </p:set>
                                    <p:animEffect transition="in" filter="wipe(up)">
                                      <p:cBhvr>
                                        <p:cTn id="23" dur="2000"/>
                                        <p:tgtEl>
                                          <p:spTgt spid="94209">
                                            <p:txEl>
                                              <p:pRg st="4" end="4"/>
                                            </p:txEl>
                                          </p:spTgt>
                                        </p:tgtEl>
                                      </p:cBhvr>
                                    </p:animEffect>
                                  </p:childTnLst>
                                </p:cTn>
                              </p:par>
                            </p:childTnLst>
                          </p:cTn>
                        </p:par>
                        <p:par>
                          <p:cTn id="24" fill="hold">
                            <p:stCondLst>
                              <p:cond delay="10000"/>
                            </p:stCondLst>
                            <p:childTnLst>
                              <p:par>
                                <p:cTn id="25" presetID="22" presetClass="entr" presetSubtype="1" fill="hold" nodeType="afterEffect">
                                  <p:stCondLst>
                                    <p:cond delay="0"/>
                                  </p:stCondLst>
                                  <p:childTnLst>
                                    <p:set>
                                      <p:cBhvr>
                                        <p:cTn id="26" dur="1" fill="hold">
                                          <p:stCondLst>
                                            <p:cond delay="0"/>
                                          </p:stCondLst>
                                        </p:cTn>
                                        <p:tgtEl>
                                          <p:spTgt spid="94209">
                                            <p:txEl>
                                              <p:pRg st="5" end="5"/>
                                            </p:txEl>
                                          </p:spTgt>
                                        </p:tgtEl>
                                        <p:attrNameLst>
                                          <p:attrName>style.visibility</p:attrName>
                                        </p:attrNameLst>
                                      </p:cBhvr>
                                      <p:to>
                                        <p:strVal val="visible"/>
                                      </p:to>
                                    </p:set>
                                    <p:animEffect transition="in" filter="wipe(up)">
                                      <p:cBhvr>
                                        <p:cTn id="27" dur="2000"/>
                                        <p:tgtEl>
                                          <p:spTgt spid="94209">
                                            <p:txEl>
                                              <p:pRg st="5" end="5"/>
                                            </p:txEl>
                                          </p:spTgt>
                                        </p:tgtEl>
                                      </p:cBhvr>
                                    </p:animEffect>
                                  </p:childTnLst>
                                </p:cTn>
                              </p:par>
                            </p:childTnLst>
                          </p:cTn>
                        </p:par>
                        <p:par>
                          <p:cTn id="28" fill="hold">
                            <p:stCondLst>
                              <p:cond delay="12000"/>
                            </p:stCondLst>
                            <p:childTnLst>
                              <p:par>
                                <p:cTn id="29" presetID="22" presetClass="entr" presetSubtype="1" fill="hold" nodeType="afterEffect">
                                  <p:stCondLst>
                                    <p:cond delay="0"/>
                                  </p:stCondLst>
                                  <p:childTnLst>
                                    <p:set>
                                      <p:cBhvr>
                                        <p:cTn id="30" dur="1" fill="hold">
                                          <p:stCondLst>
                                            <p:cond delay="0"/>
                                          </p:stCondLst>
                                        </p:cTn>
                                        <p:tgtEl>
                                          <p:spTgt spid="94209">
                                            <p:txEl>
                                              <p:pRg st="6" end="6"/>
                                            </p:txEl>
                                          </p:spTgt>
                                        </p:tgtEl>
                                        <p:attrNameLst>
                                          <p:attrName>style.visibility</p:attrName>
                                        </p:attrNameLst>
                                      </p:cBhvr>
                                      <p:to>
                                        <p:strVal val="visible"/>
                                      </p:to>
                                    </p:set>
                                    <p:animEffect transition="in" filter="wipe(up)">
                                      <p:cBhvr>
                                        <p:cTn id="31" dur="2000"/>
                                        <p:tgtEl>
                                          <p:spTgt spid="94209">
                                            <p:txEl>
                                              <p:pRg st="6" end="6"/>
                                            </p:txEl>
                                          </p:spTgt>
                                        </p:tgtEl>
                                      </p:cBhvr>
                                    </p:animEffect>
                                  </p:childTnLst>
                                </p:cTn>
                              </p:par>
                            </p:childTnLst>
                          </p:cTn>
                        </p:par>
                        <p:par>
                          <p:cTn id="32" fill="hold">
                            <p:stCondLst>
                              <p:cond delay="14000"/>
                            </p:stCondLst>
                            <p:childTnLst>
                              <p:par>
                                <p:cTn id="33" presetID="22" presetClass="entr" presetSubtype="1" fill="hold" nodeType="afterEffect">
                                  <p:stCondLst>
                                    <p:cond delay="0"/>
                                  </p:stCondLst>
                                  <p:childTnLst>
                                    <p:set>
                                      <p:cBhvr>
                                        <p:cTn id="34" dur="1" fill="hold">
                                          <p:stCondLst>
                                            <p:cond delay="0"/>
                                          </p:stCondLst>
                                        </p:cTn>
                                        <p:tgtEl>
                                          <p:spTgt spid="94209">
                                            <p:txEl>
                                              <p:pRg st="7" end="7"/>
                                            </p:txEl>
                                          </p:spTgt>
                                        </p:tgtEl>
                                        <p:attrNameLst>
                                          <p:attrName>style.visibility</p:attrName>
                                        </p:attrNameLst>
                                      </p:cBhvr>
                                      <p:to>
                                        <p:strVal val="visible"/>
                                      </p:to>
                                    </p:set>
                                    <p:animEffect transition="in" filter="wipe(up)">
                                      <p:cBhvr>
                                        <p:cTn id="35" dur="2000"/>
                                        <p:tgtEl>
                                          <p:spTgt spid="94209">
                                            <p:txEl>
                                              <p:pRg st="7" end="7"/>
                                            </p:txEl>
                                          </p:spTgt>
                                        </p:tgtEl>
                                      </p:cBhvr>
                                    </p:animEffect>
                                  </p:childTnLst>
                                </p:cTn>
                              </p:par>
                            </p:childTnLst>
                          </p:cTn>
                        </p:par>
                        <p:par>
                          <p:cTn id="36" fill="hold">
                            <p:stCondLst>
                              <p:cond delay="16000"/>
                            </p:stCondLst>
                            <p:childTnLst>
                              <p:par>
                                <p:cTn id="37" presetID="22" presetClass="entr" presetSubtype="1" fill="hold" nodeType="afterEffect">
                                  <p:stCondLst>
                                    <p:cond delay="0"/>
                                  </p:stCondLst>
                                  <p:childTnLst>
                                    <p:set>
                                      <p:cBhvr>
                                        <p:cTn id="38" dur="1" fill="hold">
                                          <p:stCondLst>
                                            <p:cond delay="0"/>
                                          </p:stCondLst>
                                        </p:cTn>
                                        <p:tgtEl>
                                          <p:spTgt spid="94209">
                                            <p:txEl>
                                              <p:pRg st="8" end="8"/>
                                            </p:txEl>
                                          </p:spTgt>
                                        </p:tgtEl>
                                        <p:attrNameLst>
                                          <p:attrName>style.visibility</p:attrName>
                                        </p:attrNameLst>
                                      </p:cBhvr>
                                      <p:to>
                                        <p:strVal val="visible"/>
                                      </p:to>
                                    </p:set>
                                    <p:animEffect transition="in" filter="wipe(up)">
                                      <p:cBhvr>
                                        <p:cTn id="39" dur="2000"/>
                                        <p:tgtEl>
                                          <p:spTgt spid="94209">
                                            <p:txEl>
                                              <p:pRg st="8" end="8"/>
                                            </p:txEl>
                                          </p:spTgt>
                                        </p:tgtEl>
                                      </p:cBhvr>
                                    </p:animEffect>
                                  </p:childTnLst>
                                </p:cTn>
                              </p:par>
                            </p:childTnLst>
                          </p:cTn>
                        </p:par>
                        <p:par>
                          <p:cTn id="40" fill="hold">
                            <p:stCondLst>
                              <p:cond delay="18000"/>
                            </p:stCondLst>
                            <p:childTnLst>
                              <p:par>
                                <p:cTn id="41" presetID="22" presetClass="entr" presetSubtype="1" fill="hold" nodeType="afterEffect">
                                  <p:stCondLst>
                                    <p:cond delay="0"/>
                                  </p:stCondLst>
                                  <p:childTnLst>
                                    <p:set>
                                      <p:cBhvr>
                                        <p:cTn id="42" dur="1" fill="hold">
                                          <p:stCondLst>
                                            <p:cond delay="0"/>
                                          </p:stCondLst>
                                        </p:cTn>
                                        <p:tgtEl>
                                          <p:spTgt spid="94209">
                                            <p:txEl>
                                              <p:pRg st="9" end="9"/>
                                            </p:txEl>
                                          </p:spTgt>
                                        </p:tgtEl>
                                        <p:attrNameLst>
                                          <p:attrName>style.visibility</p:attrName>
                                        </p:attrNameLst>
                                      </p:cBhvr>
                                      <p:to>
                                        <p:strVal val="visible"/>
                                      </p:to>
                                    </p:set>
                                    <p:animEffect transition="in" filter="wipe(up)">
                                      <p:cBhvr>
                                        <p:cTn id="43" dur="2000"/>
                                        <p:tgtEl>
                                          <p:spTgt spid="94209">
                                            <p:txEl>
                                              <p:pRg st="9" end="9"/>
                                            </p:txEl>
                                          </p:spTgt>
                                        </p:tgtEl>
                                      </p:cBhvr>
                                    </p:animEffect>
                                  </p:childTnLst>
                                </p:cTn>
                              </p:par>
                            </p:childTnLst>
                          </p:cTn>
                        </p:par>
                        <p:par>
                          <p:cTn id="44" fill="hold">
                            <p:stCondLst>
                              <p:cond delay="20000"/>
                            </p:stCondLst>
                            <p:childTnLst>
                              <p:par>
                                <p:cTn id="45" presetID="22" presetClass="entr" presetSubtype="1" fill="hold" nodeType="afterEffect">
                                  <p:stCondLst>
                                    <p:cond delay="0"/>
                                  </p:stCondLst>
                                  <p:childTnLst>
                                    <p:set>
                                      <p:cBhvr>
                                        <p:cTn id="46" dur="1" fill="hold">
                                          <p:stCondLst>
                                            <p:cond delay="0"/>
                                          </p:stCondLst>
                                        </p:cTn>
                                        <p:tgtEl>
                                          <p:spTgt spid="94209">
                                            <p:txEl>
                                              <p:pRg st="10" end="10"/>
                                            </p:txEl>
                                          </p:spTgt>
                                        </p:tgtEl>
                                        <p:attrNameLst>
                                          <p:attrName>style.visibility</p:attrName>
                                        </p:attrNameLst>
                                      </p:cBhvr>
                                      <p:to>
                                        <p:strVal val="visible"/>
                                      </p:to>
                                    </p:set>
                                    <p:animEffect transition="in" filter="wipe(up)">
                                      <p:cBhvr>
                                        <p:cTn id="47" dur="2000"/>
                                        <p:tgtEl>
                                          <p:spTgt spid="94209">
                                            <p:txEl>
                                              <p:pRg st="10" end="10"/>
                                            </p:txEl>
                                          </p:spTgt>
                                        </p:tgtEl>
                                      </p:cBhvr>
                                    </p:animEffect>
                                  </p:childTnLst>
                                </p:cTn>
                              </p:par>
                            </p:childTnLst>
                          </p:cTn>
                        </p:par>
                        <p:par>
                          <p:cTn id="48" fill="hold">
                            <p:stCondLst>
                              <p:cond delay="22000"/>
                            </p:stCondLst>
                            <p:childTnLst>
                              <p:par>
                                <p:cTn id="49" presetID="22" presetClass="entr" presetSubtype="1" fill="hold" nodeType="afterEffect">
                                  <p:stCondLst>
                                    <p:cond delay="0"/>
                                  </p:stCondLst>
                                  <p:childTnLst>
                                    <p:set>
                                      <p:cBhvr>
                                        <p:cTn id="50" dur="1" fill="hold">
                                          <p:stCondLst>
                                            <p:cond delay="0"/>
                                          </p:stCondLst>
                                        </p:cTn>
                                        <p:tgtEl>
                                          <p:spTgt spid="94209">
                                            <p:txEl>
                                              <p:pRg st="11" end="11"/>
                                            </p:txEl>
                                          </p:spTgt>
                                        </p:tgtEl>
                                        <p:attrNameLst>
                                          <p:attrName>style.visibility</p:attrName>
                                        </p:attrNameLst>
                                      </p:cBhvr>
                                      <p:to>
                                        <p:strVal val="visible"/>
                                      </p:to>
                                    </p:set>
                                    <p:animEffect transition="in" filter="wipe(up)">
                                      <p:cBhvr>
                                        <p:cTn id="51" dur="2000"/>
                                        <p:tgtEl>
                                          <p:spTgt spid="94209">
                                            <p:txEl>
                                              <p:pRg st="11" end="11"/>
                                            </p:txEl>
                                          </p:spTgt>
                                        </p:tgtEl>
                                      </p:cBhvr>
                                    </p:animEffect>
                                  </p:childTnLst>
                                </p:cTn>
                              </p:par>
                            </p:childTnLst>
                          </p:cTn>
                        </p:par>
                        <p:par>
                          <p:cTn id="52" fill="hold">
                            <p:stCondLst>
                              <p:cond delay="24000"/>
                            </p:stCondLst>
                            <p:childTnLst>
                              <p:par>
                                <p:cTn id="53" presetID="22" presetClass="entr" presetSubtype="1" fill="hold" nodeType="afterEffect">
                                  <p:stCondLst>
                                    <p:cond delay="0"/>
                                  </p:stCondLst>
                                  <p:childTnLst>
                                    <p:set>
                                      <p:cBhvr>
                                        <p:cTn id="54" dur="1" fill="hold">
                                          <p:stCondLst>
                                            <p:cond delay="0"/>
                                          </p:stCondLst>
                                        </p:cTn>
                                        <p:tgtEl>
                                          <p:spTgt spid="94209">
                                            <p:txEl>
                                              <p:pRg st="12" end="12"/>
                                            </p:txEl>
                                          </p:spTgt>
                                        </p:tgtEl>
                                        <p:attrNameLst>
                                          <p:attrName>style.visibility</p:attrName>
                                        </p:attrNameLst>
                                      </p:cBhvr>
                                      <p:to>
                                        <p:strVal val="visible"/>
                                      </p:to>
                                    </p:set>
                                    <p:animEffect transition="in" filter="wipe(up)">
                                      <p:cBhvr>
                                        <p:cTn id="55" dur="2000"/>
                                        <p:tgtEl>
                                          <p:spTgt spid="94209">
                                            <p:txEl>
                                              <p:pRg st="12" end="12"/>
                                            </p:txEl>
                                          </p:spTgt>
                                        </p:tgtEl>
                                      </p:cBhvr>
                                    </p:animEffect>
                                  </p:childTnLst>
                                </p:cTn>
                              </p:par>
                            </p:childTnLst>
                          </p:cTn>
                        </p:par>
                        <p:par>
                          <p:cTn id="56" fill="hold">
                            <p:stCondLst>
                              <p:cond delay="26000"/>
                            </p:stCondLst>
                            <p:childTnLst>
                              <p:par>
                                <p:cTn id="57" presetID="22" presetClass="entr" presetSubtype="1" fill="hold" nodeType="afterEffect">
                                  <p:stCondLst>
                                    <p:cond delay="0"/>
                                  </p:stCondLst>
                                  <p:childTnLst>
                                    <p:set>
                                      <p:cBhvr>
                                        <p:cTn id="58" dur="1" fill="hold">
                                          <p:stCondLst>
                                            <p:cond delay="0"/>
                                          </p:stCondLst>
                                        </p:cTn>
                                        <p:tgtEl>
                                          <p:spTgt spid="94209">
                                            <p:txEl>
                                              <p:pRg st="13" end="13"/>
                                            </p:txEl>
                                          </p:spTgt>
                                        </p:tgtEl>
                                        <p:attrNameLst>
                                          <p:attrName>style.visibility</p:attrName>
                                        </p:attrNameLst>
                                      </p:cBhvr>
                                      <p:to>
                                        <p:strVal val="visible"/>
                                      </p:to>
                                    </p:set>
                                    <p:animEffect transition="in" filter="wipe(up)">
                                      <p:cBhvr>
                                        <p:cTn id="59" dur="2000"/>
                                        <p:tgtEl>
                                          <p:spTgt spid="94209">
                                            <p:txEl>
                                              <p:pRg st="13" end="13"/>
                                            </p:txEl>
                                          </p:spTgt>
                                        </p:tgtEl>
                                      </p:cBhvr>
                                    </p:animEffect>
                                  </p:childTnLst>
                                </p:cTn>
                              </p:par>
                            </p:childTnLst>
                          </p:cTn>
                        </p:par>
                        <p:par>
                          <p:cTn id="60" fill="hold">
                            <p:stCondLst>
                              <p:cond delay="28000"/>
                            </p:stCondLst>
                            <p:childTnLst>
                              <p:par>
                                <p:cTn id="61" presetID="22" presetClass="entr" presetSubtype="1" fill="hold" nodeType="afterEffect">
                                  <p:stCondLst>
                                    <p:cond delay="0"/>
                                  </p:stCondLst>
                                  <p:childTnLst>
                                    <p:set>
                                      <p:cBhvr>
                                        <p:cTn id="62" dur="1" fill="hold">
                                          <p:stCondLst>
                                            <p:cond delay="0"/>
                                          </p:stCondLst>
                                        </p:cTn>
                                        <p:tgtEl>
                                          <p:spTgt spid="94209">
                                            <p:txEl>
                                              <p:pRg st="14" end="14"/>
                                            </p:txEl>
                                          </p:spTgt>
                                        </p:tgtEl>
                                        <p:attrNameLst>
                                          <p:attrName>style.visibility</p:attrName>
                                        </p:attrNameLst>
                                      </p:cBhvr>
                                      <p:to>
                                        <p:strVal val="visible"/>
                                      </p:to>
                                    </p:set>
                                    <p:animEffect transition="in" filter="wipe(up)">
                                      <p:cBhvr>
                                        <p:cTn id="63" dur="2000"/>
                                        <p:tgtEl>
                                          <p:spTgt spid="94209">
                                            <p:txEl>
                                              <p:pRg st="14" end="14"/>
                                            </p:txEl>
                                          </p:spTgt>
                                        </p:tgtEl>
                                      </p:cBhvr>
                                    </p:animEffect>
                                  </p:childTnLst>
                                </p:cTn>
                              </p:par>
                            </p:childTnLst>
                          </p:cTn>
                        </p:par>
                        <p:par>
                          <p:cTn id="64" fill="hold">
                            <p:stCondLst>
                              <p:cond delay="30000"/>
                            </p:stCondLst>
                            <p:childTnLst>
                              <p:par>
                                <p:cTn id="65" presetID="22" presetClass="entr" presetSubtype="1" fill="hold" nodeType="afterEffect">
                                  <p:stCondLst>
                                    <p:cond delay="0"/>
                                  </p:stCondLst>
                                  <p:childTnLst>
                                    <p:set>
                                      <p:cBhvr>
                                        <p:cTn id="66" dur="1" fill="hold">
                                          <p:stCondLst>
                                            <p:cond delay="0"/>
                                          </p:stCondLst>
                                        </p:cTn>
                                        <p:tgtEl>
                                          <p:spTgt spid="94209">
                                            <p:txEl>
                                              <p:pRg st="15" end="15"/>
                                            </p:txEl>
                                          </p:spTgt>
                                        </p:tgtEl>
                                        <p:attrNameLst>
                                          <p:attrName>style.visibility</p:attrName>
                                        </p:attrNameLst>
                                      </p:cBhvr>
                                      <p:to>
                                        <p:strVal val="visible"/>
                                      </p:to>
                                    </p:set>
                                    <p:animEffect transition="in" filter="wipe(up)">
                                      <p:cBhvr>
                                        <p:cTn id="67" dur="2000"/>
                                        <p:tgtEl>
                                          <p:spTgt spid="9420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1" y="838200"/>
          <a:ext cx="8458199" cy="1706880"/>
        </p:xfrm>
        <a:graphic>
          <a:graphicData uri="http://schemas.openxmlformats.org/drawingml/2006/table">
            <a:tbl>
              <a:tblPr/>
              <a:tblGrid>
                <a:gridCol w="5107274"/>
                <a:gridCol w="1617688"/>
                <a:gridCol w="1733237"/>
              </a:tblGrid>
              <a:tr h="361950">
                <a:tc>
                  <a:txBody>
                    <a:bodyPr/>
                    <a:lstStyle/>
                    <a:p>
                      <a:pPr marL="0" marR="0">
                        <a:spcBef>
                          <a:spcPts val="0"/>
                        </a:spcBef>
                        <a:spcAft>
                          <a:spcPts val="0"/>
                        </a:spcAft>
                      </a:pPr>
                      <a:r>
                        <a:rPr lang="en-US" sz="2800" dirty="0">
                          <a:latin typeface="Times New Roman"/>
                          <a:ea typeface="Times New Roman"/>
                          <a:cs typeface="Times New Roman"/>
                        </a:rPr>
                        <a:t>Experiment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spcBef>
                          <a:spcPts val="0"/>
                        </a:spcBef>
                        <a:spcAft>
                          <a:spcPts val="0"/>
                        </a:spcAft>
                      </a:pPr>
                      <a:r>
                        <a:rPr lang="en-US" sz="2800" dirty="0">
                          <a:latin typeface="Times New Roman"/>
                          <a:ea typeface="Times New Roman"/>
                          <a:cs typeface="Times New Roman"/>
                        </a:rPr>
                        <a:t>Highest /lowest temperature T</a:t>
                      </a:r>
                      <a:r>
                        <a:rPr lang="en-US" sz="2800" baseline="-25000" dirty="0">
                          <a:latin typeface="Times New Roman"/>
                          <a:ea typeface="Times New Roman"/>
                          <a:cs typeface="Times New Roman"/>
                        </a:rPr>
                        <a:t>2</a:t>
                      </a:r>
                      <a:endParaRPr lang="en-U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26.0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27.0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spcBef>
                          <a:spcPts val="0"/>
                        </a:spcBef>
                        <a:spcAft>
                          <a:spcPts val="0"/>
                        </a:spcAft>
                      </a:pPr>
                      <a:r>
                        <a:rPr lang="en-US" sz="2800" dirty="0">
                          <a:latin typeface="Times New Roman"/>
                          <a:ea typeface="Times New Roman"/>
                          <a:cs typeface="Times New Roman"/>
                        </a:rPr>
                        <a:t>Initial temperature T</a:t>
                      </a:r>
                      <a:r>
                        <a:rPr lang="en-US" sz="2800" baseline="-25000" dirty="0">
                          <a:latin typeface="Times New Roman"/>
                          <a:ea typeface="Times New Roman"/>
                          <a:cs typeface="Times New Roman"/>
                        </a:rPr>
                        <a:t>1</a:t>
                      </a:r>
                      <a:endParaRPr lang="en-U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spcBef>
                          <a:spcPts val="0"/>
                        </a:spcBef>
                        <a:spcAft>
                          <a:spcPts val="0"/>
                        </a:spcAft>
                      </a:pPr>
                      <a:r>
                        <a:rPr lang="en-US" sz="2800" dirty="0">
                          <a:latin typeface="Times New Roman"/>
                          <a:ea typeface="Times New Roman"/>
                          <a:cs typeface="Times New Roman"/>
                        </a:rPr>
                        <a:t>Change in temperature ∆T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5233" name="Rectangle 1"/>
          <p:cNvSpPr>
            <a:spLocks noChangeArrowheads="1"/>
          </p:cNvSpPr>
          <p:nvPr/>
        </p:nvSpPr>
        <p:spPr bwMode="auto">
          <a:xfrm>
            <a:off x="381000" y="381000"/>
            <a:ext cx="83820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Table II :</a:t>
            </a:r>
            <a:r>
              <a:rPr kumimoji="0" lang="en-US" sz="3200" b="0"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Sample results</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81000" y="2666999"/>
            <a:ext cx="8458200" cy="3539430"/>
          </a:xfrm>
          <a:prstGeom prst="rect">
            <a:avLst/>
          </a:prstGeom>
        </p:spPr>
        <p:txBody>
          <a:bodyPr wrap="square">
            <a:spAutoFit/>
          </a:bodyPr>
          <a:lstStyle/>
          <a:p>
            <a:pPr lvl="0" indent="45720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Questions</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(a)Calculate the average ∆T in</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i</a:t>
            </a:r>
            <a:r>
              <a:rPr lang="en-US" sz="2800" dirty="0" smtClean="0">
                <a:latin typeface="Times New Roman" pitchFamily="18" charset="0"/>
                <a:ea typeface="Times New Roman" pitchFamily="18" charset="0"/>
                <a:cs typeface="Times New Roman" pitchFamily="18" charset="0"/>
              </a:rPr>
              <a:t>)Table I </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∆T= T</a:t>
            </a:r>
            <a:r>
              <a:rPr lang="en-US" sz="2800" baseline="-30000" dirty="0" smtClean="0">
                <a:latin typeface="Times New Roman" pitchFamily="18" charset="0"/>
                <a:ea typeface="Times New Roman" pitchFamily="18" charset="0"/>
                <a:cs typeface="Times New Roman" pitchFamily="18" charset="0"/>
              </a:rPr>
              <a:t>2</a:t>
            </a:r>
            <a:r>
              <a:rPr lang="en-US" sz="2800" dirty="0" smtClean="0">
                <a:latin typeface="Times New Roman" pitchFamily="18" charset="0"/>
                <a:ea typeface="Times New Roman" pitchFamily="18" charset="0"/>
                <a:cs typeface="Times New Roman" pitchFamily="18" charset="0"/>
              </a:rPr>
              <a:t> -T</a:t>
            </a:r>
            <a:r>
              <a:rPr lang="en-US" sz="2800" baseline="-30000" dirty="0" smtClean="0">
                <a:latin typeface="Times New Roman" pitchFamily="18" charset="0"/>
                <a:ea typeface="Times New Roman" pitchFamily="18" charset="0"/>
                <a:cs typeface="Times New Roman" pitchFamily="18" charset="0"/>
              </a:rPr>
              <a:t>1</a:t>
            </a:r>
            <a:r>
              <a:rPr lang="en-US" sz="2800" dirty="0" smtClean="0">
                <a:latin typeface="Times New Roman" pitchFamily="18" charset="0"/>
                <a:ea typeface="Times New Roman" pitchFamily="18" charset="0"/>
                <a:cs typeface="Times New Roman" pitchFamily="18" charset="0"/>
              </a:rPr>
              <a:t> =&gt; </a:t>
            </a:r>
            <a:r>
              <a:rPr lang="en-US" sz="2800" u="sng" dirty="0" smtClean="0">
                <a:latin typeface="Times New Roman" pitchFamily="18" charset="0"/>
                <a:ea typeface="Times New Roman" pitchFamily="18" charset="0"/>
                <a:cs typeface="Times New Roman" pitchFamily="18" charset="0"/>
              </a:rPr>
              <a:t>3.0 + 4.0</a:t>
            </a:r>
            <a:r>
              <a:rPr lang="en-US" sz="2800" dirty="0" smtClean="0">
                <a:latin typeface="Times New Roman" pitchFamily="18" charset="0"/>
                <a:ea typeface="Times New Roman" pitchFamily="18" charset="0"/>
                <a:cs typeface="Times New Roman" pitchFamily="18" charset="0"/>
              </a:rPr>
              <a:t>   = </a:t>
            </a:r>
            <a:r>
              <a:rPr lang="en-US" sz="2800" b="1" dirty="0" smtClean="0">
                <a:solidFill>
                  <a:srgbClr val="FF0000"/>
                </a:solidFill>
                <a:latin typeface="Times New Roman" pitchFamily="18" charset="0"/>
                <a:ea typeface="Times New Roman" pitchFamily="18" charset="0"/>
                <a:cs typeface="Times New Roman" pitchFamily="18" charset="0"/>
              </a:rPr>
              <a:t>3.5</a:t>
            </a:r>
            <a:r>
              <a:rPr lang="en-US" sz="2800" b="1" baseline="30000" dirty="0" smtClean="0">
                <a:solidFill>
                  <a:srgbClr val="FF0000"/>
                </a:solidFill>
                <a:latin typeface="Times New Roman" pitchFamily="18" charset="0"/>
                <a:ea typeface="Times New Roman" pitchFamily="18" charset="0"/>
                <a:cs typeface="Times New Roman" pitchFamily="18" charset="0"/>
              </a:rPr>
              <a:t> </a:t>
            </a:r>
            <a:r>
              <a:rPr lang="en-US" sz="2800" b="1" baseline="30000" dirty="0" err="1" smtClean="0">
                <a:solidFill>
                  <a:srgbClr val="FF0000"/>
                </a:solidFill>
                <a:latin typeface="Times New Roman" pitchFamily="18" charset="0"/>
                <a:ea typeface="Times New Roman" pitchFamily="18" charset="0"/>
                <a:cs typeface="Times New Roman" pitchFamily="18" charset="0"/>
              </a:rPr>
              <a:t>o</a:t>
            </a:r>
            <a:r>
              <a:rPr lang="en-US" sz="2800" b="1" dirty="0" err="1" smtClean="0">
                <a:solidFill>
                  <a:srgbClr val="FF0000"/>
                </a:solidFill>
                <a:latin typeface="Times New Roman" pitchFamily="18" charset="0"/>
                <a:ea typeface="Times New Roman" pitchFamily="18" charset="0"/>
                <a:cs typeface="Times New Roman" pitchFamily="18" charset="0"/>
              </a:rPr>
              <a:t>C</a:t>
            </a:r>
            <a:endParaRPr lang="en-US" sz="2800" dirty="0" smtClean="0">
              <a:solidFill>
                <a:srgbClr val="FF0000"/>
              </a:solidFill>
              <a:latin typeface="Times New Roman" pitchFamily="18" charset="0"/>
              <a:cs typeface="Times New Roman" pitchFamily="18" charset="0"/>
            </a:endParaRPr>
          </a:p>
          <a:p>
            <a:pPr lvl="0" indent="45720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2</a:t>
            </a:r>
            <a:r>
              <a:rPr lang="en-US" sz="2800" u="sng" dirty="0" smtClean="0">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(ii)Table II </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∆T= T</a:t>
            </a:r>
            <a:r>
              <a:rPr lang="en-US" sz="2800" baseline="-30000" dirty="0" smtClean="0">
                <a:latin typeface="Times New Roman" pitchFamily="18" charset="0"/>
                <a:ea typeface="Times New Roman" pitchFamily="18" charset="0"/>
                <a:cs typeface="Times New Roman" pitchFamily="18" charset="0"/>
              </a:rPr>
              <a:t>2</a:t>
            </a:r>
            <a:r>
              <a:rPr lang="en-US" sz="2800" dirty="0" smtClean="0">
                <a:latin typeface="Times New Roman" pitchFamily="18" charset="0"/>
                <a:ea typeface="Times New Roman" pitchFamily="18" charset="0"/>
                <a:cs typeface="Times New Roman" pitchFamily="18" charset="0"/>
              </a:rPr>
              <a:t> -T</a:t>
            </a:r>
            <a:r>
              <a:rPr lang="en-US" sz="2800" baseline="-30000" dirty="0" smtClean="0">
                <a:latin typeface="Times New Roman" pitchFamily="18" charset="0"/>
                <a:ea typeface="Times New Roman" pitchFamily="18" charset="0"/>
                <a:cs typeface="Times New Roman" pitchFamily="18" charset="0"/>
              </a:rPr>
              <a:t>1</a:t>
            </a:r>
            <a:r>
              <a:rPr lang="en-US" sz="2800" dirty="0" smtClean="0">
                <a:latin typeface="Times New Roman" pitchFamily="18" charset="0"/>
                <a:ea typeface="Times New Roman" pitchFamily="18" charset="0"/>
                <a:cs typeface="Times New Roman" pitchFamily="18" charset="0"/>
              </a:rPr>
              <a:t> =&gt; </a:t>
            </a:r>
            <a:r>
              <a:rPr lang="en-US" sz="2800" u="sng" dirty="0" smtClean="0">
                <a:latin typeface="Times New Roman" pitchFamily="18" charset="0"/>
                <a:ea typeface="Times New Roman" pitchFamily="18" charset="0"/>
                <a:cs typeface="Times New Roman" pitchFamily="18" charset="0"/>
              </a:rPr>
              <a:t>1.0 + 2.0</a:t>
            </a:r>
            <a:r>
              <a:rPr lang="en-US" sz="2800" dirty="0" smtClean="0">
                <a:latin typeface="Times New Roman" pitchFamily="18" charset="0"/>
                <a:ea typeface="Times New Roman" pitchFamily="18" charset="0"/>
                <a:cs typeface="Times New Roman" pitchFamily="18" charset="0"/>
              </a:rPr>
              <a:t>   = </a:t>
            </a:r>
            <a:r>
              <a:rPr lang="en-US" sz="2800" b="1" dirty="0" smtClean="0">
                <a:solidFill>
                  <a:srgbClr val="FF0000"/>
                </a:solidFill>
                <a:latin typeface="Times New Roman" pitchFamily="18" charset="0"/>
                <a:ea typeface="Times New Roman" pitchFamily="18" charset="0"/>
                <a:cs typeface="Times New Roman" pitchFamily="18" charset="0"/>
              </a:rPr>
              <a:t>1.5</a:t>
            </a:r>
            <a:r>
              <a:rPr lang="en-US" sz="2800" b="1" baseline="30000" dirty="0" smtClean="0">
                <a:solidFill>
                  <a:srgbClr val="FF0000"/>
                </a:solidFill>
                <a:latin typeface="Times New Roman" pitchFamily="18" charset="0"/>
                <a:ea typeface="Times New Roman" pitchFamily="18" charset="0"/>
                <a:cs typeface="Times New Roman" pitchFamily="18" charset="0"/>
              </a:rPr>
              <a:t> </a:t>
            </a:r>
            <a:r>
              <a:rPr lang="en-US" sz="2800" b="1" baseline="30000" dirty="0" err="1" smtClean="0">
                <a:solidFill>
                  <a:srgbClr val="FF0000"/>
                </a:solidFill>
                <a:latin typeface="Times New Roman" pitchFamily="18" charset="0"/>
                <a:ea typeface="Times New Roman" pitchFamily="18" charset="0"/>
                <a:cs typeface="Times New Roman" pitchFamily="18" charset="0"/>
              </a:rPr>
              <a:t>o</a:t>
            </a:r>
            <a:r>
              <a:rPr lang="en-US" sz="2800" b="1" dirty="0" err="1" smtClean="0">
                <a:solidFill>
                  <a:srgbClr val="FF0000"/>
                </a:solidFill>
                <a:latin typeface="Times New Roman" pitchFamily="18" charset="0"/>
                <a:ea typeface="Times New Roman" pitchFamily="18" charset="0"/>
                <a:cs typeface="Times New Roman" pitchFamily="18" charset="0"/>
              </a:rPr>
              <a:t>C</a:t>
            </a:r>
            <a:endParaRPr lang="en-US" sz="2800" b="1" dirty="0" smtClean="0">
              <a:solidFill>
                <a:srgbClr val="FF0000"/>
              </a:solidFill>
              <a:latin typeface="Times New Roman" pitchFamily="18" charset="0"/>
              <a:ea typeface="Times New Roman" pitchFamily="18" charset="0"/>
              <a:cs typeface="Times New Roman" pitchFamily="18" charset="0"/>
            </a:endParaRPr>
          </a:p>
          <a:p>
            <a:pPr lvl="0" indent="45720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2</a:t>
            </a:r>
            <a:r>
              <a:rPr lang="en-US" sz="2800" dirty="0" smtClean="0">
                <a:latin typeface="Times New Roman" pitchFamily="18" charset="0"/>
                <a:cs typeface="Times New Roman" pitchFamily="18" charset="0"/>
              </a:rPr>
              <a:t> </a:t>
            </a:r>
            <a:endParaRPr lang="en-US" sz="28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7" presetClass="entr" presetSubtype="0" fill="hold" nodeType="afterEffect">
                                  <p:stCondLst>
                                    <p:cond delay="2000"/>
                                  </p:stCondLst>
                                  <p:iterate type="lt">
                                    <p:tmPct val="50000"/>
                                  </p:iterate>
                                  <p:childTnLst>
                                    <p:set>
                                      <p:cBhvr>
                                        <p:cTn id="10"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1"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6">
                                            <p:txEl>
                                              <p:pRg st="0" end="0"/>
                                            </p:txEl>
                                          </p:spTgt>
                                        </p:tgtEl>
                                        <p:attrNameLst>
                                          <p:attrName>fill.type</p:attrName>
                                        </p:attrNameLst>
                                      </p:cBhvr>
                                      <p:to>
                                        <p:strVal val="solid"/>
                                      </p:to>
                                    </p:set>
                                  </p:childTnLst>
                                </p:cTn>
                              </p:par>
                            </p:childTnLst>
                          </p:cTn>
                        </p:par>
                        <p:par>
                          <p:cTn id="14" fill="hold">
                            <p:stCondLst>
                              <p:cond delay="4400"/>
                            </p:stCondLst>
                            <p:childTnLst>
                              <p:par>
                                <p:cTn id="15" presetID="27" presetClass="entr" presetSubtype="0" fill="hold" nodeType="afterEffect">
                                  <p:stCondLst>
                                    <p:cond delay="0"/>
                                  </p:stCondLst>
                                  <p:iterate type="lt">
                                    <p:tmPct val="50000"/>
                                  </p:iterate>
                                  <p:childTnLst>
                                    <p:set>
                                      <p:cBhvr>
                                        <p:cTn id="16" dur="1" fill="hold">
                                          <p:stCondLst>
                                            <p:cond delay="0"/>
                                          </p:stCondLst>
                                        </p:cTn>
                                        <p:tgtEl>
                                          <p:spTgt spid="6">
                                            <p:txEl>
                                              <p:pRg st="1" end="1"/>
                                            </p:txEl>
                                          </p:spTgt>
                                        </p:tgtEl>
                                        <p:attrNameLst>
                                          <p:attrName>style.visibility</p:attrName>
                                        </p:attrNameLst>
                                      </p:cBhvr>
                                      <p:to>
                                        <p:strVal val="visible"/>
                                      </p:to>
                                    </p:set>
                                    <p:anim calcmode="discrete" valueType="clr">
                                      <p:cBhvr override="childStyle">
                                        <p:cTn id="17" dur="80"/>
                                        <p:tgtEl>
                                          <p:spTgt spid="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6">
                                            <p:txEl>
                                              <p:pRg st="1" end="1"/>
                                            </p:txEl>
                                          </p:spTgt>
                                        </p:tgtEl>
                                        <p:attrNameLst>
                                          <p:attrName>fill.type</p:attrName>
                                        </p:attrNameLst>
                                      </p:cBhvr>
                                      <p:to>
                                        <p:strVal val="solid"/>
                                      </p:to>
                                    </p:set>
                                  </p:childTnLst>
                                </p:cTn>
                              </p:par>
                            </p:childTnLst>
                          </p:cTn>
                        </p:par>
                        <p:par>
                          <p:cTn id="20" fill="hold">
                            <p:stCondLst>
                              <p:cond delay="5480"/>
                            </p:stCondLst>
                            <p:childTnLst>
                              <p:par>
                                <p:cTn id="21" presetID="27" presetClass="entr" presetSubtype="0" fill="hold" nodeType="afterEffect">
                                  <p:stCondLst>
                                    <p:cond delay="0"/>
                                  </p:stCondLst>
                                  <p:iterate type="lt">
                                    <p:tmPct val="50000"/>
                                  </p:iterate>
                                  <p:childTnLst>
                                    <p:set>
                                      <p:cBhvr>
                                        <p:cTn id="22" dur="1" fill="hold">
                                          <p:stCondLst>
                                            <p:cond delay="0"/>
                                          </p:stCondLst>
                                        </p:cTn>
                                        <p:tgtEl>
                                          <p:spTgt spid="6">
                                            <p:txEl>
                                              <p:pRg st="2" end="2"/>
                                            </p:txEl>
                                          </p:spTgt>
                                        </p:tgtEl>
                                        <p:attrNameLst>
                                          <p:attrName>style.visibility</p:attrName>
                                        </p:attrNameLst>
                                      </p:cBhvr>
                                      <p:to>
                                        <p:strVal val="visible"/>
                                      </p:to>
                                    </p:set>
                                    <p:anim calcmode="discrete" valueType="clr">
                                      <p:cBhvr override="childStyle">
                                        <p:cTn id="23" dur="80"/>
                                        <p:tgtEl>
                                          <p:spTgt spid="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6">
                                            <p:txEl>
                                              <p:pRg st="2" end="2"/>
                                            </p:txEl>
                                          </p:spTgt>
                                        </p:tgtEl>
                                        <p:attrNameLst>
                                          <p:attrName>fillcolor</p:attrName>
                                        </p:attrNameLst>
                                      </p:cBhvr>
                                      <p:tavLst>
                                        <p:tav tm="0">
                                          <p:val>
                                            <p:clrVal>
                                              <a:schemeClr val="accent2"/>
                                            </p:clrVal>
                                          </p:val>
                                        </p:tav>
                                        <p:tav tm="50000">
                                          <p:val>
                                            <p:clrVal>
                                              <a:schemeClr val="hlink"/>
                                            </p:clrVal>
                                          </p:val>
                                        </p:tav>
                                      </p:tavLst>
                                    </p:anim>
                                    <p:set>
                                      <p:cBhvr>
                                        <p:cTn id="25" dur="80"/>
                                        <p:tgtEl>
                                          <p:spTgt spid="6">
                                            <p:txEl>
                                              <p:pRg st="2" end="2"/>
                                            </p:txEl>
                                          </p:spTgt>
                                        </p:tgtEl>
                                        <p:attrNameLst>
                                          <p:attrName>fill.type</p:attrName>
                                        </p:attrNameLst>
                                      </p:cBhvr>
                                      <p:to>
                                        <p:strVal val="solid"/>
                                      </p:to>
                                    </p:set>
                                  </p:childTnLst>
                                </p:cTn>
                              </p:par>
                            </p:childTnLst>
                          </p:cTn>
                        </p:par>
                        <p:par>
                          <p:cTn id="26" fill="hold">
                            <p:stCondLst>
                              <p:cond delay="5880"/>
                            </p:stCondLst>
                            <p:childTnLst>
                              <p:par>
                                <p:cTn id="27" presetID="27" presetClass="entr" presetSubtype="0" fill="hold" nodeType="afterEffect">
                                  <p:stCondLst>
                                    <p:cond delay="0"/>
                                  </p:stCondLst>
                                  <p:iterate type="lt">
                                    <p:tmPct val="50000"/>
                                  </p:iterate>
                                  <p:childTnLst>
                                    <p:set>
                                      <p:cBhvr>
                                        <p:cTn id="28" dur="1" fill="hold">
                                          <p:stCondLst>
                                            <p:cond delay="0"/>
                                          </p:stCondLst>
                                        </p:cTn>
                                        <p:tgtEl>
                                          <p:spTgt spid="6">
                                            <p:txEl>
                                              <p:pRg st="3" end="3"/>
                                            </p:txEl>
                                          </p:spTgt>
                                        </p:tgtEl>
                                        <p:attrNameLst>
                                          <p:attrName>style.visibility</p:attrName>
                                        </p:attrNameLst>
                                      </p:cBhvr>
                                      <p:to>
                                        <p:strVal val="visible"/>
                                      </p:to>
                                    </p:set>
                                    <p:anim calcmode="discrete" valueType="clr">
                                      <p:cBhvr override="childStyle">
                                        <p:cTn id="29" dur="80"/>
                                        <p:tgtEl>
                                          <p:spTgt spid="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6">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6">
                                            <p:txEl>
                                              <p:pRg st="3" end="3"/>
                                            </p:txEl>
                                          </p:spTgt>
                                        </p:tgtEl>
                                        <p:attrNameLst>
                                          <p:attrName>fill.type</p:attrName>
                                        </p:attrNameLst>
                                      </p:cBhvr>
                                      <p:to>
                                        <p:strVal val="solid"/>
                                      </p:to>
                                    </p:set>
                                  </p:childTnLst>
                                </p:cTn>
                              </p:par>
                            </p:childTnLst>
                          </p:cTn>
                        </p:par>
                        <p:par>
                          <p:cTn id="32" fill="hold">
                            <p:stCondLst>
                              <p:cond delay="6840"/>
                            </p:stCondLst>
                            <p:childTnLst>
                              <p:par>
                                <p:cTn id="33" presetID="27" presetClass="entr" presetSubtype="0" fill="hold" nodeType="afterEffect">
                                  <p:stCondLst>
                                    <p:cond delay="0"/>
                                  </p:stCondLst>
                                  <p:iterate type="lt">
                                    <p:tmPct val="50000"/>
                                  </p:iterate>
                                  <p:childTnLst>
                                    <p:set>
                                      <p:cBhvr>
                                        <p:cTn id="34" dur="1" fill="hold">
                                          <p:stCondLst>
                                            <p:cond delay="0"/>
                                          </p:stCondLst>
                                        </p:cTn>
                                        <p:tgtEl>
                                          <p:spTgt spid="6">
                                            <p:txEl>
                                              <p:pRg st="4" end="4"/>
                                            </p:txEl>
                                          </p:spTgt>
                                        </p:tgtEl>
                                        <p:attrNameLst>
                                          <p:attrName>style.visibility</p:attrName>
                                        </p:attrNameLst>
                                      </p:cBhvr>
                                      <p:to>
                                        <p:strVal val="visible"/>
                                      </p:to>
                                    </p:set>
                                    <p:anim calcmode="discrete" valueType="clr">
                                      <p:cBhvr override="childStyle">
                                        <p:cTn id="35" dur="80"/>
                                        <p:tgtEl>
                                          <p:spTgt spid="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6">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6">
                                            <p:txEl>
                                              <p:pRg st="4" end="4"/>
                                            </p:txEl>
                                          </p:spTgt>
                                        </p:tgtEl>
                                        <p:attrNameLst>
                                          <p:attrName>fill.type</p:attrName>
                                        </p:attrNameLst>
                                      </p:cBhvr>
                                      <p:to>
                                        <p:strVal val="solid"/>
                                      </p:to>
                                    </p:set>
                                  </p:childTnLst>
                                </p:cTn>
                              </p:par>
                            </p:childTnLst>
                          </p:cTn>
                        </p:par>
                        <p:par>
                          <p:cTn id="38" fill="hold">
                            <p:stCondLst>
                              <p:cond delay="6920"/>
                            </p:stCondLst>
                            <p:childTnLst>
                              <p:par>
                                <p:cTn id="39" presetID="27" presetClass="entr" presetSubtype="0" fill="hold" nodeType="afterEffect">
                                  <p:stCondLst>
                                    <p:cond delay="0"/>
                                  </p:stCondLst>
                                  <p:iterate type="lt">
                                    <p:tmPct val="50000"/>
                                  </p:iterate>
                                  <p:childTnLst>
                                    <p:set>
                                      <p:cBhvr>
                                        <p:cTn id="40" dur="1" fill="hold">
                                          <p:stCondLst>
                                            <p:cond delay="0"/>
                                          </p:stCondLst>
                                        </p:cTn>
                                        <p:tgtEl>
                                          <p:spTgt spid="6">
                                            <p:txEl>
                                              <p:pRg st="5" end="5"/>
                                            </p:txEl>
                                          </p:spTgt>
                                        </p:tgtEl>
                                        <p:attrNameLst>
                                          <p:attrName>style.visibility</p:attrName>
                                        </p:attrNameLst>
                                      </p:cBhvr>
                                      <p:to>
                                        <p:strVal val="visible"/>
                                      </p:to>
                                    </p:set>
                                    <p:anim calcmode="discrete" valueType="clr">
                                      <p:cBhvr override="childStyle">
                                        <p:cTn id="41" dur="80"/>
                                        <p:tgtEl>
                                          <p:spTgt spid="6">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6">
                                            <p:txEl>
                                              <p:pRg st="5" end="5"/>
                                            </p:txEl>
                                          </p:spTgt>
                                        </p:tgtEl>
                                        <p:attrNameLst>
                                          <p:attrName>fillcolor</p:attrName>
                                        </p:attrNameLst>
                                      </p:cBhvr>
                                      <p:tavLst>
                                        <p:tav tm="0">
                                          <p:val>
                                            <p:clrVal>
                                              <a:schemeClr val="accent2"/>
                                            </p:clrVal>
                                          </p:val>
                                        </p:tav>
                                        <p:tav tm="50000">
                                          <p:val>
                                            <p:clrVal>
                                              <a:schemeClr val="hlink"/>
                                            </p:clrVal>
                                          </p:val>
                                        </p:tav>
                                      </p:tavLst>
                                    </p:anim>
                                    <p:set>
                                      <p:cBhvr>
                                        <p:cTn id="43" dur="80"/>
                                        <p:tgtEl>
                                          <p:spTgt spid="6">
                                            <p:txEl>
                                              <p:pRg st="5" end="5"/>
                                            </p:txEl>
                                          </p:spTgt>
                                        </p:tgtEl>
                                        <p:attrNameLst>
                                          <p:attrName>fill.type</p:attrName>
                                        </p:attrNameLst>
                                      </p:cBhvr>
                                      <p:to>
                                        <p:strVal val="solid"/>
                                      </p:to>
                                    </p:set>
                                  </p:childTnLst>
                                </p:cTn>
                              </p:par>
                            </p:childTnLst>
                          </p:cTn>
                        </p:par>
                        <p:par>
                          <p:cTn id="44" fill="hold">
                            <p:stCondLst>
                              <p:cond delay="7400"/>
                            </p:stCondLst>
                            <p:childTnLst>
                              <p:par>
                                <p:cTn id="45" presetID="27" presetClass="entr" presetSubtype="0" fill="hold" nodeType="afterEffect">
                                  <p:stCondLst>
                                    <p:cond delay="0"/>
                                  </p:stCondLst>
                                  <p:iterate type="lt">
                                    <p:tmPct val="50000"/>
                                  </p:iterate>
                                  <p:childTnLst>
                                    <p:set>
                                      <p:cBhvr>
                                        <p:cTn id="46" dur="1" fill="hold">
                                          <p:stCondLst>
                                            <p:cond delay="0"/>
                                          </p:stCondLst>
                                        </p:cTn>
                                        <p:tgtEl>
                                          <p:spTgt spid="6">
                                            <p:txEl>
                                              <p:pRg st="6" end="6"/>
                                            </p:txEl>
                                          </p:spTgt>
                                        </p:tgtEl>
                                        <p:attrNameLst>
                                          <p:attrName>style.visibility</p:attrName>
                                        </p:attrNameLst>
                                      </p:cBhvr>
                                      <p:to>
                                        <p:strVal val="visible"/>
                                      </p:to>
                                    </p:set>
                                    <p:anim calcmode="discrete" valueType="clr">
                                      <p:cBhvr override="childStyle">
                                        <p:cTn id="47" dur="80"/>
                                        <p:tgtEl>
                                          <p:spTgt spid="6">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6">
                                            <p:txEl>
                                              <p:pRg st="6" end="6"/>
                                            </p:txEl>
                                          </p:spTgt>
                                        </p:tgtEl>
                                        <p:attrNameLst>
                                          <p:attrName>fillcolor</p:attrName>
                                        </p:attrNameLst>
                                      </p:cBhvr>
                                      <p:tavLst>
                                        <p:tav tm="0">
                                          <p:val>
                                            <p:clrVal>
                                              <a:schemeClr val="accent2"/>
                                            </p:clrVal>
                                          </p:val>
                                        </p:tav>
                                        <p:tav tm="50000">
                                          <p:val>
                                            <p:clrVal>
                                              <a:schemeClr val="hlink"/>
                                            </p:clrVal>
                                          </p:val>
                                        </p:tav>
                                      </p:tavLst>
                                    </p:anim>
                                    <p:set>
                                      <p:cBhvr>
                                        <p:cTn id="49" dur="80"/>
                                        <p:tgtEl>
                                          <p:spTgt spid="6">
                                            <p:txEl>
                                              <p:pRg st="6" end="6"/>
                                            </p:txEl>
                                          </p:spTgt>
                                        </p:tgtEl>
                                        <p:attrNameLst>
                                          <p:attrName>fill.type</p:attrName>
                                        </p:attrNameLst>
                                      </p:cBhvr>
                                      <p:to>
                                        <p:strVal val="solid"/>
                                      </p:to>
                                    </p:set>
                                  </p:childTnLst>
                                </p:cTn>
                              </p:par>
                            </p:childTnLst>
                          </p:cTn>
                        </p:par>
                        <p:par>
                          <p:cTn id="50" fill="hold">
                            <p:stCondLst>
                              <p:cond delay="8360"/>
                            </p:stCondLst>
                            <p:childTnLst>
                              <p:par>
                                <p:cTn id="51" presetID="27" presetClass="entr" presetSubtype="0" fill="hold" nodeType="afterEffect">
                                  <p:stCondLst>
                                    <p:cond delay="0"/>
                                  </p:stCondLst>
                                  <p:iterate type="lt">
                                    <p:tmPct val="50000"/>
                                  </p:iterate>
                                  <p:childTnLst>
                                    <p:set>
                                      <p:cBhvr>
                                        <p:cTn id="52" dur="1" fill="hold">
                                          <p:stCondLst>
                                            <p:cond delay="0"/>
                                          </p:stCondLst>
                                        </p:cTn>
                                        <p:tgtEl>
                                          <p:spTgt spid="6">
                                            <p:txEl>
                                              <p:pRg st="7" end="7"/>
                                            </p:txEl>
                                          </p:spTgt>
                                        </p:tgtEl>
                                        <p:attrNameLst>
                                          <p:attrName>style.visibility</p:attrName>
                                        </p:attrNameLst>
                                      </p:cBhvr>
                                      <p:to>
                                        <p:strVal val="visible"/>
                                      </p:to>
                                    </p:set>
                                    <p:anim calcmode="discrete" valueType="clr">
                                      <p:cBhvr override="childStyle">
                                        <p:cTn id="53" dur="80"/>
                                        <p:tgtEl>
                                          <p:spTgt spid="6">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6">
                                            <p:txEl>
                                              <p:pRg st="7" end="7"/>
                                            </p:txEl>
                                          </p:spTgt>
                                        </p:tgtEl>
                                        <p:attrNameLst>
                                          <p:attrName>fillcolor</p:attrName>
                                        </p:attrNameLst>
                                      </p:cBhvr>
                                      <p:tavLst>
                                        <p:tav tm="0">
                                          <p:val>
                                            <p:clrVal>
                                              <a:schemeClr val="accent2"/>
                                            </p:clrVal>
                                          </p:val>
                                        </p:tav>
                                        <p:tav tm="50000">
                                          <p:val>
                                            <p:clrVal>
                                              <a:schemeClr val="hlink"/>
                                            </p:clrVal>
                                          </p:val>
                                        </p:tav>
                                      </p:tavLst>
                                    </p:anim>
                                    <p:set>
                                      <p:cBhvr>
                                        <p:cTn id="55" dur="80"/>
                                        <p:tgtEl>
                                          <p:spTgt spid="6">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304800" y="381000"/>
            <a:ext cx="85344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(c)Calculate the molar enthalpy of solution CuSO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(s) form the results in:						</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)experiment 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∆Hs </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CuSO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-1.47kJ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29.4kJ</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Number of Moles </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0.05 moles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(ii)experiment II.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∆Hs      CuSO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-0.63kJ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12.6kJ</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Number of Moles      0.05 moles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 Using an energy level diagram, calculate the molar enthalpy change for the reaction: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CuSO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(s) -&gt; CuSO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a:t>
            </a:r>
          </a:p>
          <a:p>
            <a:pPr eaLnBrk="0" fontAlgn="base" hangingPunct="0">
              <a:spcBef>
                <a:spcPct val="0"/>
              </a:spcBef>
              <a:spcAft>
                <a:spcPct val="0"/>
              </a:spcAft>
            </a:pPr>
            <a:r>
              <a:rPr lang="en-US" sz="2800" u="sng" dirty="0" smtClean="0">
                <a:latin typeface="Times New Roman" pitchFamily="18" charset="0"/>
                <a:cs typeface="Times New Roman" pitchFamily="18" charset="0"/>
              </a:rPr>
              <a:t>Energy cycle diagram</a:t>
            </a:r>
            <a:endParaRPr lang="en-US" sz="28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afterEffect">
                                  <p:stCondLst>
                                    <p:cond delay="0"/>
                                  </p:stCondLst>
                                  <p:childTnLst>
                                    <p:set>
                                      <p:cBhvr>
                                        <p:cTn id="6" dur="1" fill="hold">
                                          <p:stCondLst>
                                            <p:cond delay="0"/>
                                          </p:stCondLst>
                                        </p:cTn>
                                        <p:tgtEl>
                                          <p:spTgt spid="96257"/>
                                        </p:tgtEl>
                                        <p:attrNameLst>
                                          <p:attrName>style.visibility</p:attrName>
                                        </p:attrNameLst>
                                      </p:cBhvr>
                                      <p:to>
                                        <p:strVal val="visible"/>
                                      </p:to>
                                    </p:set>
                                    <p:animEffect transition="in" filter="plus(out)">
                                      <p:cBhvr>
                                        <p:cTn id="7" dur="2000"/>
                                        <p:tgtEl>
                                          <p:spTgt spid="96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7"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38200"/>
            <a:ext cx="3048000" cy="400110"/>
          </a:xfrm>
          <a:prstGeom prst="rect">
            <a:avLst/>
          </a:prstGeom>
          <a:noFill/>
          <a:ln>
            <a:solidFill>
              <a:srgbClr val="00B0F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CuSO</a:t>
            </a:r>
            <a:r>
              <a:rPr lang="en-US" sz="2000" b="1" baseline="-30000" dirty="0" smtClean="0">
                <a:latin typeface="Times New Roman" pitchFamily="18" charset="0"/>
                <a:ea typeface="Times New Roman" pitchFamily="18" charset="0"/>
                <a:cs typeface="Times New Roman" pitchFamily="18" charset="0"/>
              </a:rPr>
              <a:t>4</a:t>
            </a:r>
            <a:r>
              <a:rPr lang="en-US" sz="2000" b="1" dirty="0" smtClean="0">
                <a:latin typeface="Times New Roman" pitchFamily="18" charset="0"/>
                <a:ea typeface="Times New Roman" pitchFamily="18" charset="0"/>
                <a:cs typeface="Times New Roman" pitchFamily="18" charset="0"/>
              </a:rPr>
              <a:t>(s) + (</a:t>
            </a:r>
            <a:r>
              <a:rPr lang="en-US" sz="2000" b="1" dirty="0" err="1" smtClean="0">
                <a:latin typeface="Times New Roman" pitchFamily="18" charset="0"/>
                <a:ea typeface="Times New Roman" pitchFamily="18" charset="0"/>
                <a:cs typeface="Times New Roman" pitchFamily="18" charset="0"/>
              </a:rPr>
              <a:t>aq</a:t>
            </a:r>
            <a:r>
              <a:rPr lang="en-US" sz="2000" b="1" dirty="0" smtClean="0">
                <a:latin typeface="Times New Roman" pitchFamily="18" charset="0"/>
                <a:ea typeface="Times New Roman" pitchFamily="18" charset="0"/>
                <a:cs typeface="Times New Roman" pitchFamily="18" charset="0"/>
              </a:rPr>
              <a:t>)</a:t>
            </a:r>
            <a:r>
              <a:rPr lang="en-US" sz="2000" b="1" baseline="-30000" dirty="0" smtClean="0">
                <a:latin typeface="Times New Roman" pitchFamily="18" charset="0"/>
                <a:ea typeface="Times New Roman" pitchFamily="18" charset="0"/>
                <a:cs typeface="Times New Roman" pitchFamily="18" charset="0"/>
              </a:rPr>
              <a:t> </a:t>
            </a:r>
            <a:r>
              <a:rPr lang="en-US" sz="2000" b="1" dirty="0" smtClean="0">
                <a:latin typeface="Times New Roman" pitchFamily="18" charset="0"/>
                <a:ea typeface="Times New Roman" pitchFamily="18" charset="0"/>
                <a:cs typeface="Times New Roman" pitchFamily="18" charset="0"/>
              </a:rPr>
              <a:t>+</a:t>
            </a:r>
            <a:r>
              <a:rPr lang="en-US" sz="2000" b="1" baseline="-30000" dirty="0" smtClean="0">
                <a:latin typeface="Times New Roman" pitchFamily="18" charset="0"/>
                <a:ea typeface="Times New Roman" pitchFamily="18" charset="0"/>
                <a:cs typeface="Times New Roman" pitchFamily="18" charset="0"/>
              </a:rPr>
              <a:t>  </a:t>
            </a:r>
            <a:r>
              <a:rPr lang="en-US" sz="2000" b="1" dirty="0" smtClean="0">
                <a:latin typeface="Times New Roman" pitchFamily="18" charset="0"/>
                <a:ea typeface="Times New Roman" pitchFamily="18" charset="0"/>
                <a:cs typeface="Times New Roman" pitchFamily="18" charset="0"/>
              </a:rPr>
              <a:t>5H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O(l)</a:t>
            </a:r>
            <a:endParaRPr lang="en-US" sz="2000" dirty="0"/>
          </a:p>
        </p:txBody>
      </p:sp>
      <p:sp>
        <p:nvSpPr>
          <p:cNvPr id="5" name="TextBox 4"/>
          <p:cNvSpPr txBox="1"/>
          <p:nvPr/>
        </p:nvSpPr>
        <p:spPr>
          <a:xfrm>
            <a:off x="6248400" y="914400"/>
            <a:ext cx="2590800" cy="400110"/>
          </a:xfrm>
          <a:prstGeom prst="rect">
            <a:avLst/>
          </a:prstGeom>
          <a:noFill/>
          <a:ln>
            <a:solidFill>
              <a:srgbClr val="00B0F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CuSO</a:t>
            </a:r>
            <a:r>
              <a:rPr lang="en-US" sz="2000" b="1" baseline="-30000" dirty="0" smtClean="0">
                <a:latin typeface="Times New Roman" pitchFamily="18" charset="0"/>
                <a:ea typeface="Times New Roman" pitchFamily="18" charset="0"/>
                <a:cs typeface="Times New Roman" pitchFamily="18" charset="0"/>
              </a:rPr>
              <a:t>4</a:t>
            </a:r>
            <a:r>
              <a:rPr lang="en-US" sz="2000" b="1" dirty="0" smtClean="0">
                <a:latin typeface="Times New Roman" pitchFamily="18" charset="0"/>
                <a:ea typeface="Times New Roman" pitchFamily="18" charset="0"/>
                <a:cs typeface="Times New Roman" pitchFamily="18" charset="0"/>
              </a:rPr>
              <a:t>(</a:t>
            </a:r>
            <a:r>
              <a:rPr lang="en-US" sz="2000" b="1" dirty="0" err="1" smtClean="0">
                <a:latin typeface="Times New Roman" pitchFamily="18" charset="0"/>
                <a:ea typeface="Times New Roman" pitchFamily="18" charset="0"/>
                <a:cs typeface="Times New Roman" pitchFamily="18" charset="0"/>
              </a:rPr>
              <a:t>aq</a:t>
            </a:r>
            <a:r>
              <a:rPr lang="en-US" sz="2000" b="1" dirty="0" smtClean="0">
                <a:latin typeface="Times New Roman" pitchFamily="18" charset="0"/>
                <a:ea typeface="Times New Roman" pitchFamily="18" charset="0"/>
                <a:cs typeface="Times New Roman" pitchFamily="18" charset="0"/>
              </a:rPr>
              <a:t>)+ 5H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O(l)</a:t>
            </a:r>
            <a:endParaRPr lang="en-US" sz="2000" dirty="0"/>
          </a:p>
        </p:txBody>
      </p:sp>
      <p:sp>
        <p:nvSpPr>
          <p:cNvPr id="6" name="TextBox 5"/>
          <p:cNvSpPr txBox="1"/>
          <p:nvPr/>
        </p:nvSpPr>
        <p:spPr>
          <a:xfrm>
            <a:off x="3048000" y="4114800"/>
            <a:ext cx="3048000" cy="400110"/>
          </a:xfrm>
          <a:prstGeom prst="rect">
            <a:avLst/>
          </a:prstGeom>
          <a:noFill/>
          <a:ln>
            <a:solidFill>
              <a:srgbClr val="00B0F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 CuSO</a:t>
            </a:r>
            <a:r>
              <a:rPr lang="en-US" sz="2000" b="1" baseline="-30000" dirty="0" smtClean="0">
                <a:latin typeface="Times New Roman" pitchFamily="18" charset="0"/>
                <a:ea typeface="Times New Roman" pitchFamily="18" charset="0"/>
                <a:cs typeface="Times New Roman" pitchFamily="18" charset="0"/>
              </a:rPr>
              <a:t>4 </a:t>
            </a:r>
            <a:r>
              <a:rPr lang="en-US" sz="2000" b="1" dirty="0" smtClean="0">
                <a:latin typeface="Times New Roman" pitchFamily="18" charset="0"/>
                <a:ea typeface="Times New Roman" pitchFamily="18" charset="0"/>
                <a:cs typeface="Times New Roman" pitchFamily="18" charset="0"/>
              </a:rPr>
              <a:t>.5H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O (</a:t>
            </a:r>
            <a:r>
              <a:rPr lang="en-US" sz="2000" b="1" dirty="0" err="1" smtClean="0">
                <a:latin typeface="Times New Roman" pitchFamily="18" charset="0"/>
                <a:ea typeface="Times New Roman" pitchFamily="18" charset="0"/>
                <a:cs typeface="Times New Roman" pitchFamily="18" charset="0"/>
              </a:rPr>
              <a:t>aq</a:t>
            </a:r>
            <a:r>
              <a:rPr lang="en-US" sz="2000" b="1" dirty="0" smtClean="0">
                <a:latin typeface="Times New Roman" pitchFamily="18" charset="0"/>
                <a:ea typeface="Times New Roman" pitchFamily="18" charset="0"/>
                <a:cs typeface="Times New Roman" pitchFamily="18" charset="0"/>
              </a:rPr>
              <a:t>)</a:t>
            </a:r>
            <a:endParaRPr lang="en-US" sz="2000" dirty="0"/>
          </a:p>
        </p:txBody>
      </p:sp>
      <p:cxnSp>
        <p:nvCxnSpPr>
          <p:cNvPr id="12" name="Straight Connector 11"/>
          <p:cNvCxnSpPr/>
          <p:nvPr/>
        </p:nvCxnSpPr>
        <p:spPr>
          <a:xfrm rot="16200000" flipH="1">
            <a:off x="1447800" y="1447800"/>
            <a:ext cx="1066800" cy="609600"/>
          </a:xfrm>
          <a:prstGeom prst="line">
            <a:avLst/>
          </a:prstGeom>
          <a:ln w="57150">
            <a:solidFill>
              <a:srgbClr val="7030A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2286000" y="2971800"/>
            <a:ext cx="1447800" cy="838200"/>
          </a:xfrm>
          <a:prstGeom prst="straightConnector1">
            <a:avLst/>
          </a:prstGeom>
          <a:ln w="57150">
            <a:solidFill>
              <a:srgbClr val="7030A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6" idx="2"/>
          </p:cNvCxnSpPr>
          <p:nvPr/>
        </p:nvCxnSpPr>
        <p:spPr>
          <a:xfrm rot="5400000">
            <a:off x="4623316" y="2908816"/>
            <a:ext cx="1535668" cy="102870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096000" y="1447800"/>
            <a:ext cx="990600" cy="68580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715000" y="1066800"/>
            <a:ext cx="609600" cy="1588"/>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3"/>
            <a:endCxn id="27" idx="1"/>
          </p:cNvCxnSpPr>
          <p:nvPr/>
        </p:nvCxnSpPr>
        <p:spPr>
          <a:xfrm flipV="1">
            <a:off x="3352800" y="1022866"/>
            <a:ext cx="457200" cy="15389"/>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76400" y="2286000"/>
            <a:ext cx="1828800" cy="369332"/>
          </a:xfrm>
          <a:prstGeom prst="rect">
            <a:avLst/>
          </a:prstGeom>
          <a:noFill/>
          <a:ln>
            <a:solidFill>
              <a:srgbClr val="0070C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3</a:t>
            </a:r>
            <a:r>
              <a:rPr lang="en-US" b="1" dirty="0" smtClean="0">
                <a:latin typeface="Times New Roman" pitchFamily="18" charset="0"/>
                <a:ea typeface="Times New Roman" pitchFamily="18" charset="0"/>
                <a:cs typeface="Times New Roman" pitchFamily="18" charset="0"/>
              </a:rPr>
              <a:t> = </a:t>
            </a:r>
            <a:r>
              <a:rPr lang="en-US" dirty="0" smtClean="0">
                <a:latin typeface="Times New Roman" pitchFamily="18" charset="0"/>
                <a:cs typeface="Times New Roman" pitchFamily="18" charset="0"/>
              </a:rPr>
              <a:t>-29.4kJ</a:t>
            </a:r>
            <a:r>
              <a:rPr lang="en-US" b="1" dirty="0" smtClean="0">
                <a:latin typeface="Times New Roman" pitchFamily="18" charset="0"/>
                <a:ea typeface="Times New Roman" pitchFamily="18" charset="0"/>
                <a:cs typeface="Times New Roman" pitchFamily="18" charset="0"/>
              </a:rPr>
              <a:t> </a:t>
            </a:r>
            <a:endParaRPr lang="en-US" dirty="0"/>
          </a:p>
        </p:txBody>
      </p:sp>
      <p:sp>
        <p:nvSpPr>
          <p:cNvPr id="26" name="TextBox 25"/>
          <p:cNvSpPr txBox="1"/>
          <p:nvPr/>
        </p:nvSpPr>
        <p:spPr>
          <a:xfrm>
            <a:off x="5029200" y="2286000"/>
            <a:ext cx="1752600" cy="369332"/>
          </a:xfrm>
          <a:prstGeom prst="rect">
            <a:avLst/>
          </a:prstGeom>
          <a:solidFill>
            <a:schemeClr val="bg1"/>
          </a:solidFill>
          <a:ln>
            <a:solidFill>
              <a:srgbClr val="00B05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1 </a:t>
            </a:r>
            <a:r>
              <a:rPr lang="en-US" b="1" dirty="0" smtClean="0">
                <a:solidFill>
                  <a:srgbClr val="FF0000"/>
                </a:solidFill>
                <a:latin typeface="Times New Roman" pitchFamily="18" charset="0"/>
                <a:ea typeface="Times New Roman" pitchFamily="18" charset="0"/>
                <a:cs typeface="Times New Roman" pitchFamily="18" charset="0"/>
              </a:rPr>
              <a:t>=</a:t>
            </a:r>
            <a:r>
              <a:rPr lang="en-US" dirty="0" smtClean="0"/>
              <a:t> </a:t>
            </a:r>
            <a:r>
              <a:rPr lang="en-US" dirty="0" smtClean="0">
                <a:latin typeface="Times New Roman" pitchFamily="18" charset="0"/>
                <a:cs typeface="Times New Roman" pitchFamily="18" charset="0"/>
              </a:rPr>
              <a:t>-12.6kJ</a:t>
            </a:r>
            <a:endParaRPr lang="en-US" dirty="0">
              <a:latin typeface="Times New Roman" pitchFamily="18" charset="0"/>
              <a:cs typeface="Times New Roman" pitchFamily="18" charset="0"/>
            </a:endParaRPr>
          </a:p>
        </p:txBody>
      </p:sp>
      <p:sp>
        <p:nvSpPr>
          <p:cNvPr id="27" name="TextBox 26"/>
          <p:cNvSpPr txBox="1"/>
          <p:nvPr/>
        </p:nvSpPr>
        <p:spPr>
          <a:xfrm>
            <a:off x="3810000" y="838200"/>
            <a:ext cx="1828800" cy="369332"/>
          </a:xfrm>
          <a:prstGeom prst="rect">
            <a:avLst/>
          </a:prstGeom>
          <a:noFill/>
          <a:ln>
            <a:solidFill>
              <a:srgbClr val="0070C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2 </a:t>
            </a:r>
            <a:r>
              <a:rPr lang="en-US" b="1" dirty="0" smtClean="0">
                <a:solidFill>
                  <a:srgbClr val="FF0000"/>
                </a:solidFill>
                <a:latin typeface="Times New Roman" pitchFamily="18" charset="0"/>
                <a:ea typeface="Times New Roman" pitchFamily="18" charset="0"/>
                <a:cs typeface="Times New Roman" pitchFamily="18" charset="0"/>
              </a:rPr>
              <a:t>=</a:t>
            </a:r>
            <a:r>
              <a:rPr lang="en-US" b="1" dirty="0" smtClean="0">
                <a:latin typeface="Times New Roman" pitchFamily="18" charset="0"/>
                <a:ea typeface="Times New Roman" pitchFamily="18" charset="0"/>
                <a:cs typeface="Times New Roman" pitchFamily="18" charset="0"/>
              </a:rPr>
              <a:t>∆</a:t>
            </a:r>
            <a:r>
              <a:rPr lang="en-US" b="1" dirty="0" err="1" smtClean="0">
                <a:latin typeface="Times New Roman" pitchFamily="18" charset="0"/>
                <a:ea typeface="Times New Roman" pitchFamily="18" charset="0"/>
                <a:cs typeface="Times New Roman" pitchFamily="18" charset="0"/>
              </a:rPr>
              <a:t>Hf</a:t>
            </a:r>
            <a:r>
              <a:rPr lang="en-US" b="1" dirty="0" smtClean="0">
                <a:latin typeface="Times New Roman" pitchFamily="18" charset="0"/>
                <a:ea typeface="Times New Roman" pitchFamily="18" charset="0"/>
                <a:cs typeface="Times New Roman" pitchFamily="18" charset="0"/>
              </a:rPr>
              <a:t> = x</a:t>
            </a:r>
            <a:endParaRPr lang="en-US" dirty="0"/>
          </a:p>
        </p:txBody>
      </p:sp>
      <p:sp>
        <p:nvSpPr>
          <p:cNvPr id="17" name="TextBox 16"/>
          <p:cNvSpPr txBox="1"/>
          <p:nvPr/>
        </p:nvSpPr>
        <p:spPr>
          <a:xfrm>
            <a:off x="304800" y="4724400"/>
            <a:ext cx="8382000" cy="1846659"/>
          </a:xfrm>
          <a:prstGeom prst="rect">
            <a:avLst/>
          </a:prstGeom>
          <a:noFill/>
        </p:spPr>
        <p:txBody>
          <a:bodyPr wrap="square" rtlCol="0">
            <a:spAutoFit/>
          </a:bodyPr>
          <a:lstStyle/>
          <a:p>
            <a:r>
              <a:rPr lang="en-US" sz="2400" dirty="0" smtClean="0">
                <a:latin typeface="Times New Roman" pitchFamily="18" charset="0"/>
                <a:cs typeface="Times New Roman" pitchFamily="18" charset="0"/>
              </a:rPr>
              <a:t>	working: ∆H</a:t>
            </a:r>
            <a:r>
              <a:rPr lang="en-US" sz="2400" baseline="-25000" dirty="0" smtClean="0">
                <a:latin typeface="Times New Roman" pitchFamily="18" charset="0"/>
                <a:cs typeface="Times New Roman" pitchFamily="18" charset="0"/>
              </a:rPr>
              <a:t>3  </a:t>
            </a:r>
            <a:r>
              <a:rPr lang="en-US" sz="2400" dirty="0" smtClean="0">
                <a:latin typeface="Times New Roman" pitchFamily="18" charset="0"/>
                <a:cs typeface="Times New Roman" pitchFamily="18" charset="0"/>
              </a:rPr>
              <a:t>= ∆H</a:t>
            </a:r>
            <a:r>
              <a:rPr lang="en-US" sz="2400" baseline="-250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2</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=&gt;-29.4kJ = -12.6kJ + x</a:t>
            </a:r>
          </a:p>
          <a:p>
            <a:r>
              <a:rPr lang="en-US" sz="2400" dirty="0" smtClean="0">
                <a:latin typeface="Times New Roman" pitchFamily="18" charset="0"/>
                <a:cs typeface="Times New Roman" pitchFamily="18" charset="0"/>
              </a:rPr>
              <a:t>		=&gt;-29.4kJ  -  (+12.6kJ)  =  x</a:t>
            </a:r>
          </a:p>
          <a:p>
            <a:r>
              <a:rPr lang="en-US" sz="2400" b="1" dirty="0" smtClean="0">
                <a:latin typeface="Times New Roman" pitchFamily="18" charset="0"/>
                <a:cs typeface="Times New Roman" pitchFamily="18" charset="0"/>
              </a:rPr>
              <a:t>		x = -16.8kJ</a:t>
            </a:r>
            <a:endParaRPr lang="en-US" sz="2400" dirty="0" smtClean="0">
              <a:latin typeface="Times New Roman" pitchFamily="18" charset="0"/>
              <a:cs typeface="Times New Roman" pitchFamily="18" charset="0"/>
            </a:endParaRPr>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50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4">
                                            <p:txEl>
                                              <p:pRg st="0" end="0"/>
                                            </p:txEl>
                                          </p:spTgt>
                                        </p:tgtEl>
                                        <p:attrNameLst>
                                          <p:attrName>fill.type</p:attrName>
                                        </p:attrNameLst>
                                      </p:cBhvr>
                                      <p:to>
                                        <p:strVal val="solid"/>
                                      </p:to>
                                    </p:set>
                                  </p:childTnLst>
                                </p:cTn>
                              </p:par>
                            </p:childTnLst>
                          </p:cTn>
                        </p:par>
                        <p:par>
                          <p:cTn id="10" fill="hold">
                            <p:stCondLst>
                              <p:cond delay="550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3" dur="50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5">
                                            <p:txEl>
                                              <p:pRg st="0" end="0"/>
                                            </p:txEl>
                                          </p:spTgt>
                                        </p:tgtEl>
                                        <p:attrNameLst>
                                          <p:attrName>fill.type</p:attrName>
                                        </p:attrNameLst>
                                      </p:cBhvr>
                                      <p:to>
                                        <p:strVal val="solid"/>
                                      </p:to>
                                    </p:set>
                                  </p:childTnLst>
                                </p:cTn>
                              </p:par>
                            </p:childTnLst>
                          </p:cTn>
                        </p:par>
                        <p:par>
                          <p:cTn id="16" fill="hold">
                            <p:stCondLst>
                              <p:cond delay="10500"/>
                            </p:stCondLst>
                            <p:childTnLst>
                              <p:par>
                                <p:cTn id="17" presetID="27" presetClass="entr" presetSubtype="0" fill="hold" nodeType="afterEffect">
                                  <p:stCondLst>
                                    <p:cond delay="1000"/>
                                  </p:stCondLst>
                                  <p:iterate type="lt">
                                    <p:tmPct val="50000"/>
                                  </p:iterate>
                                  <p:childTnLst>
                                    <p:set>
                                      <p:cBhvr>
                                        <p:cTn id="18"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9" dur="50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6">
                                            <p:txEl>
                                              <p:pRg st="0" end="0"/>
                                            </p:txEl>
                                          </p:spTgt>
                                        </p:tgtEl>
                                        <p:attrNameLst>
                                          <p:attrName>fill.type</p:attrName>
                                        </p:attrNameLst>
                                      </p:cBhvr>
                                      <p:to>
                                        <p:strVal val="solid"/>
                                      </p:to>
                                    </p:set>
                                  </p:childTnLst>
                                </p:cTn>
                              </p:par>
                            </p:childTnLst>
                          </p:cTn>
                        </p:par>
                        <p:par>
                          <p:cTn id="22" fill="hold">
                            <p:stCondLst>
                              <p:cond delay="15250"/>
                            </p:stCondLst>
                            <p:childTnLst>
                              <p:par>
                                <p:cTn id="23" presetID="1"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15250"/>
                            </p:stCondLst>
                            <p:childTnLst>
                              <p:par>
                                <p:cTn id="26" presetID="1" presetClass="entr" presetSubtype="0" fill="hold" nodeType="afterEffect">
                                  <p:stCondLst>
                                    <p:cond delay="1000"/>
                                  </p:stCondLst>
                                  <p:childTnLst>
                                    <p:set>
                                      <p:cBhvr>
                                        <p:cTn id="27" dur="1" fill="hold">
                                          <p:stCondLst>
                                            <p:cond delay="0"/>
                                          </p:stCondLst>
                                        </p:cTn>
                                        <p:tgtEl>
                                          <p:spTgt spid="20"/>
                                        </p:tgtEl>
                                        <p:attrNameLst>
                                          <p:attrName>style.visibility</p:attrName>
                                        </p:attrNameLst>
                                      </p:cBhvr>
                                      <p:to>
                                        <p:strVal val="visible"/>
                                      </p:to>
                                    </p:set>
                                  </p:childTnLst>
                                </p:cTn>
                              </p:par>
                            </p:childTnLst>
                          </p:cTn>
                        </p:par>
                        <p:par>
                          <p:cTn id="28" fill="hold">
                            <p:stCondLst>
                              <p:cond delay="16250"/>
                            </p:stCondLst>
                            <p:childTnLst>
                              <p:par>
                                <p:cTn id="29" presetID="1" presetClass="entr" presetSubtype="0" fill="hold" nodeType="afterEffect">
                                  <p:stCondLst>
                                    <p:cond delay="1000"/>
                                  </p:stCondLst>
                                  <p:childTnLst>
                                    <p:set>
                                      <p:cBhvr>
                                        <p:cTn id="30" dur="1" fill="hold">
                                          <p:stCondLst>
                                            <p:cond delay="0"/>
                                          </p:stCondLst>
                                        </p:cTn>
                                        <p:tgtEl>
                                          <p:spTgt spid="18"/>
                                        </p:tgtEl>
                                        <p:attrNameLst>
                                          <p:attrName>style.visibility</p:attrName>
                                        </p:attrNameLst>
                                      </p:cBhvr>
                                      <p:to>
                                        <p:strVal val="visible"/>
                                      </p:to>
                                    </p:set>
                                  </p:childTnLst>
                                </p:cTn>
                              </p:par>
                            </p:childTnLst>
                          </p:cTn>
                        </p:par>
                        <p:par>
                          <p:cTn id="31" fill="hold">
                            <p:stCondLst>
                              <p:cond delay="17250"/>
                            </p:stCondLst>
                            <p:childTnLst>
                              <p:par>
                                <p:cTn id="32" presetID="1" presetClass="entr" presetSubtype="0" fill="hold" nodeType="afterEffect">
                                  <p:stCondLst>
                                    <p:cond delay="1000"/>
                                  </p:stCondLst>
                                  <p:childTnLst>
                                    <p:set>
                                      <p:cBhvr>
                                        <p:cTn id="33" dur="1" fill="hold">
                                          <p:stCondLst>
                                            <p:cond delay="0"/>
                                          </p:stCondLst>
                                        </p:cTn>
                                        <p:tgtEl>
                                          <p:spTgt spid="16"/>
                                        </p:tgtEl>
                                        <p:attrNameLst>
                                          <p:attrName>style.visibility</p:attrName>
                                        </p:attrNameLst>
                                      </p:cBhvr>
                                      <p:to>
                                        <p:strVal val="visible"/>
                                      </p:to>
                                    </p:set>
                                  </p:childTnLst>
                                </p:cTn>
                              </p:par>
                            </p:childTnLst>
                          </p:cTn>
                        </p:par>
                        <p:par>
                          <p:cTn id="34" fill="hold">
                            <p:stCondLst>
                              <p:cond delay="18250"/>
                            </p:stCondLst>
                            <p:childTnLst>
                              <p:par>
                                <p:cTn id="35" presetID="1" presetClass="entr" presetSubtype="0" fill="hold" nodeType="afterEffect">
                                  <p:stCondLst>
                                    <p:cond delay="1000"/>
                                  </p:stCondLst>
                                  <p:childTnLst>
                                    <p:set>
                                      <p:cBhvr>
                                        <p:cTn id="36" dur="1" fill="hold">
                                          <p:stCondLst>
                                            <p:cond delay="0"/>
                                          </p:stCondLst>
                                        </p:cTn>
                                        <p:tgtEl>
                                          <p:spTgt spid="12"/>
                                        </p:tgtEl>
                                        <p:attrNameLst>
                                          <p:attrName>style.visibility</p:attrName>
                                        </p:attrNameLst>
                                      </p:cBhvr>
                                      <p:to>
                                        <p:strVal val="visible"/>
                                      </p:to>
                                    </p:set>
                                  </p:childTnLst>
                                </p:cTn>
                              </p:par>
                            </p:childTnLst>
                          </p:cTn>
                        </p:par>
                        <p:par>
                          <p:cTn id="37" fill="hold">
                            <p:stCondLst>
                              <p:cond delay="19250"/>
                            </p:stCondLst>
                            <p:childTnLst>
                              <p:par>
                                <p:cTn id="38" presetID="1" presetClass="entr" presetSubtype="0" fill="hold" nodeType="afterEffect">
                                  <p:stCondLst>
                                    <p:cond delay="1000"/>
                                  </p:stCondLst>
                                  <p:childTnLst>
                                    <p:set>
                                      <p:cBhvr>
                                        <p:cTn id="39" dur="1" fill="hold">
                                          <p:stCondLst>
                                            <p:cond delay="0"/>
                                          </p:stCondLst>
                                        </p:cTn>
                                        <p:tgtEl>
                                          <p:spTgt spid="14"/>
                                        </p:tgtEl>
                                        <p:attrNameLst>
                                          <p:attrName>style.visibility</p:attrName>
                                        </p:attrNameLst>
                                      </p:cBhvr>
                                      <p:to>
                                        <p:strVal val="visible"/>
                                      </p:to>
                                    </p:set>
                                  </p:childTnLst>
                                </p:cTn>
                              </p:par>
                            </p:childTnLst>
                          </p:cTn>
                        </p:par>
                        <p:par>
                          <p:cTn id="40" fill="hold">
                            <p:stCondLst>
                              <p:cond delay="20250"/>
                            </p:stCondLst>
                            <p:childTnLst>
                              <p:par>
                                <p:cTn id="41" presetID="27" presetClass="entr" presetSubtype="0" fill="hold" grpId="0" nodeType="afterEffect">
                                  <p:stCondLst>
                                    <p:cond delay="2000"/>
                                  </p:stCondLst>
                                  <p:iterate type="lt">
                                    <p:tmPct val="50000"/>
                                  </p:iterate>
                                  <p:childTnLst>
                                    <p:set>
                                      <p:cBhvr>
                                        <p:cTn id="42" dur="1" fill="hold">
                                          <p:stCondLst>
                                            <p:cond delay="0"/>
                                          </p:stCondLst>
                                        </p:cTn>
                                        <p:tgtEl>
                                          <p:spTgt spid="27"/>
                                        </p:tgtEl>
                                        <p:attrNameLst>
                                          <p:attrName>style.visibility</p:attrName>
                                        </p:attrNameLst>
                                      </p:cBhvr>
                                      <p:to>
                                        <p:strVal val="visible"/>
                                      </p:to>
                                    </p:set>
                                    <p:anim calcmode="discrete" valueType="clr">
                                      <p:cBhvr override="childStyle">
                                        <p:cTn id="43" dur="50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44" dur="500"/>
                                        <p:tgtEl>
                                          <p:spTgt spid="27"/>
                                        </p:tgtEl>
                                        <p:attrNameLst>
                                          <p:attrName>fillcolor</p:attrName>
                                        </p:attrNameLst>
                                      </p:cBhvr>
                                      <p:tavLst>
                                        <p:tav tm="0">
                                          <p:val>
                                            <p:clrVal>
                                              <a:schemeClr val="accent2"/>
                                            </p:clrVal>
                                          </p:val>
                                        </p:tav>
                                        <p:tav tm="50000">
                                          <p:val>
                                            <p:clrVal>
                                              <a:schemeClr val="hlink"/>
                                            </p:clrVal>
                                          </p:val>
                                        </p:tav>
                                      </p:tavLst>
                                    </p:anim>
                                    <p:set>
                                      <p:cBhvr>
                                        <p:cTn id="45" dur="500"/>
                                        <p:tgtEl>
                                          <p:spTgt spid="27"/>
                                        </p:tgtEl>
                                        <p:attrNameLst>
                                          <p:attrName>fill.type</p:attrName>
                                        </p:attrNameLst>
                                      </p:cBhvr>
                                      <p:to>
                                        <p:strVal val="solid"/>
                                      </p:to>
                                    </p:set>
                                  </p:childTnLst>
                                </p:cTn>
                              </p:par>
                            </p:childTnLst>
                          </p:cTn>
                        </p:par>
                        <p:par>
                          <p:cTn id="46" fill="hold">
                            <p:stCondLst>
                              <p:cond delay="24750"/>
                            </p:stCondLst>
                            <p:childTnLst>
                              <p:par>
                                <p:cTn id="47" presetID="27" presetClass="entr" presetSubtype="0" fill="hold" grpId="0" nodeType="afterEffect">
                                  <p:stCondLst>
                                    <p:cond delay="0"/>
                                  </p:stCondLst>
                                  <p:iterate type="lt">
                                    <p:tmPct val="50000"/>
                                  </p:iterate>
                                  <p:childTnLst>
                                    <p:set>
                                      <p:cBhvr>
                                        <p:cTn id="48" dur="1" fill="hold">
                                          <p:stCondLst>
                                            <p:cond delay="0"/>
                                          </p:stCondLst>
                                        </p:cTn>
                                        <p:tgtEl>
                                          <p:spTgt spid="26"/>
                                        </p:tgtEl>
                                        <p:attrNameLst>
                                          <p:attrName>style.visibility</p:attrName>
                                        </p:attrNameLst>
                                      </p:cBhvr>
                                      <p:to>
                                        <p:strVal val="visible"/>
                                      </p:to>
                                    </p:set>
                                    <p:anim calcmode="discrete" valueType="clr">
                                      <p:cBhvr override="childStyle">
                                        <p:cTn id="49" dur="50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26"/>
                                        </p:tgtEl>
                                        <p:attrNameLst>
                                          <p:attrName>fillcolor</p:attrName>
                                        </p:attrNameLst>
                                      </p:cBhvr>
                                      <p:tavLst>
                                        <p:tav tm="0">
                                          <p:val>
                                            <p:clrVal>
                                              <a:schemeClr val="accent2"/>
                                            </p:clrVal>
                                          </p:val>
                                        </p:tav>
                                        <p:tav tm="50000">
                                          <p:val>
                                            <p:clrVal>
                                              <a:schemeClr val="hlink"/>
                                            </p:clrVal>
                                          </p:val>
                                        </p:tav>
                                      </p:tavLst>
                                    </p:anim>
                                    <p:set>
                                      <p:cBhvr>
                                        <p:cTn id="51" dur="500"/>
                                        <p:tgtEl>
                                          <p:spTgt spid="26"/>
                                        </p:tgtEl>
                                        <p:attrNameLst>
                                          <p:attrName>fill.type</p:attrName>
                                        </p:attrNameLst>
                                      </p:cBhvr>
                                      <p:to>
                                        <p:strVal val="solid"/>
                                      </p:to>
                                    </p:set>
                                  </p:childTnLst>
                                </p:cTn>
                              </p:par>
                            </p:childTnLst>
                          </p:cTn>
                        </p:par>
                        <p:par>
                          <p:cTn id="52" fill="hold">
                            <p:stCondLst>
                              <p:cond delay="27750"/>
                            </p:stCondLst>
                            <p:childTnLst>
                              <p:par>
                                <p:cTn id="53" presetID="27" presetClass="entr" presetSubtype="0" fill="hold" grpId="0" nodeType="afterEffect">
                                  <p:stCondLst>
                                    <p:cond delay="1000"/>
                                  </p:stCondLst>
                                  <p:iterate type="lt">
                                    <p:tmPct val="50000"/>
                                  </p:iterate>
                                  <p:childTnLst>
                                    <p:set>
                                      <p:cBhvr>
                                        <p:cTn id="54" dur="1" fill="hold">
                                          <p:stCondLst>
                                            <p:cond delay="0"/>
                                          </p:stCondLst>
                                        </p:cTn>
                                        <p:tgtEl>
                                          <p:spTgt spid="25"/>
                                        </p:tgtEl>
                                        <p:attrNameLst>
                                          <p:attrName>style.visibility</p:attrName>
                                        </p:attrNameLst>
                                      </p:cBhvr>
                                      <p:to>
                                        <p:strVal val="visible"/>
                                      </p:to>
                                    </p:set>
                                    <p:anim calcmode="discrete" valueType="clr">
                                      <p:cBhvr override="childStyle">
                                        <p:cTn id="55" dur="50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25"/>
                                        </p:tgtEl>
                                        <p:attrNameLst>
                                          <p:attrName>fillcolor</p:attrName>
                                        </p:attrNameLst>
                                      </p:cBhvr>
                                      <p:tavLst>
                                        <p:tav tm="0">
                                          <p:val>
                                            <p:clrVal>
                                              <a:schemeClr val="accent2"/>
                                            </p:clrVal>
                                          </p:val>
                                        </p:tav>
                                        <p:tav tm="50000">
                                          <p:val>
                                            <p:clrVal>
                                              <a:schemeClr val="hlink"/>
                                            </p:clrVal>
                                          </p:val>
                                        </p:tav>
                                      </p:tavLst>
                                    </p:anim>
                                    <p:set>
                                      <p:cBhvr>
                                        <p:cTn id="57" dur="500"/>
                                        <p:tgtEl>
                                          <p:spTgt spid="25"/>
                                        </p:tgtEl>
                                        <p:attrNameLst>
                                          <p:attrName>fill.type</p:attrName>
                                        </p:attrNameLst>
                                      </p:cBhvr>
                                      <p:to>
                                        <p:strVal val="solid"/>
                                      </p:to>
                                    </p:set>
                                  </p:childTnLst>
                                </p:cTn>
                              </p:par>
                            </p:childTnLst>
                          </p:cTn>
                        </p:par>
                        <p:par>
                          <p:cTn id="58" fill="hold">
                            <p:stCondLst>
                              <p:cond delay="31750"/>
                            </p:stCondLst>
                            <p:childTnLst>
                              <p:par>
                                <p:cTn id="59" presetID="27" presetClass="entr" presetSubtype="0" fill="hold" nodeType="afterEffect">
                                  <p:stCondLst>
                                    <p:cond delay="5000"/>
                                  </p:stCondLst>
                                  <p:iterate type="lt">
                                    <p:tmPct val="50000"/>
                                  </p:iterate>
                                  <p:childTnLst>
                                    <p:set>
                                      <p:cBhvr>
                                        <p:cTn id="60" dur="1" fill="hold">
                                          <p:stCondLst>
                                            <p:cond delay="0"/>
                                          </p:stCondLst>
                                        </p:cTn>
                                        <p:tgtEl>
                                          <p:spTgt spid="17">
                                            <p:txEl>
                                              <p:pRg st="0" end="0"/>
                                            </p:txEl>
                                          </p:spTgt>
                                        </p:tgtEl>
                                        <p:attrNameLst>
                                          <p:attrName>style.visibility</p:attrName>
                                        </p:attrNameLst>
                                      </p:cBhvr>
                                      <p:to>
                                        <p:strVal val="visible"/>
                                      </p:to>
                                    </p:set>
                                    <p:anim calcmode="discrete" valueType="clr">
                                      <p:cBhvr override="childStyle">
                                        <p:cTn id="61" dur="500"/>
                                        <p:tgtEl>
                                          <p:spTgt spid="1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500"/>
                                        <p:tgtEl>
                                          <p:spTgt spid="17">
                                            <p:txEl>
                                              <p:pRg st="0" end="0"/>
                                            </p:txEl>
                                          </p:spTgt>
                                        </p:tgtEl>
                                        <p:attrNameLst>
                                          <p:attrName>fillcolor</p:attrName>
                                        </p:attrNameLst>
                                      </p:cBhvr>
                                      <p:tavLst>
                                        <p:tav tm="0">
                                          <p:val>
                                            <p:clrVal>
                                              <a:schemeClr val="accent2"/>
                                            </p:clrVal>
                                          </p:val>
                                        </p:tav>
                                        <p:tav tm="50000">
                                          <p:val>
                                            <p:clrVal>
                                              <a:schemeClr val="hlink"/>
                                            </p:clrVal>
                                          </p:val>
                                        </p:tav>
                                      </p:tavLst>
                                    </p:anim>
                                    <p:set>
                                      <p:cBhvr>
                                        <p:cTn id="63" dur="500"/>
                                        <p:tgtEl>
                                          <p:spTgt spid="17">
                                            <p:txEl>
                                              <p:pRg st="0" end="0"/>
                                            </p:txEl>
                                          </p:spTgt>
                                        </p:tgtEl>
                                        <p:attrNameLst>
                                          <p:attrName>fill.type</p:attrName>
                                        </p:attrNameLst>
                                      </p:cBhvr>
                                      <p:to>
                                        <p:strVal val="solid"/>
                                      </p:to>
                                    </p:set>
                                  </p:childTnLst>
                                </p:cTn>
                              </p:par>
                            </p:childTnLst>
                          </p:cTn>
                        </p:par>
                        <p:par>
                          <p:cTn id="64" fill="hold">
                            <p:stCondLst>
                              <p:cond delay="41750"/>
                            </p:stCondLst>
                            <p:childTnLst>
                              <p:par>
                                <p:cTn id="65" presetID="27" presetClass="entr" presetSubtype="0" fill="hold" nodeType="afterEffect">
                                  <p:stCondLst>
                                    <p:cond delay="0"/>
                                  </p:stCondLst>
                                  <p:iterate type="lt">
                                    <p:tmPct val="50000"/>
                                  </p:iterate>
                                  <p:childTnLst>
                                    <p:set>
                                      <p:cBhvr>
                                        <p:cTn id="66" dur="1" fill="hold">
                                          <p:stCondLst>
                                            <p:cond delay="0"/>
                                          </p:stCondLst>
                                        </p:cTn>
                                        <p:tgtEl>
                                          <p:spTgt spid="17">
                                            <p:txEl>
                                              <p:pRg st="1" end="1"/>
                                            </p:txEl>
                                          </p:spTgt>
                                        </p:tgtEl>
                                        <p:attrNameLst>
                                          <p:attrName>style.visibility</p:attrName>
                                        </p:attrNameLst>
                                      </p:cBhvr>
                                      <p:to>
                                        <p:strVal val="visible"/>
                                      </p:to>
                                    </p:set>
                                    <p:anim calcmode="discrete" valueType="clr">
                                      <p:cBhvr override="childStyle">
                                        <p:cTn id="67" dur="500"/>
                                        <p:tgtEl>
                                          <p:spTgt spid="1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8" dur="500"/>
                                        <p:tgtEl>
                                          <p:spTgt spid="17">
                                            <p:txEl>
                                              <p:pRg st="1" end="1"/>
                                            </p:txEl>
                                          </p:spTgt>
                                        </p:tgtEl>
                                        <p:attrNameLst>
                                          <p:attrName>fillcolor</p:attrName>
                                        </p:attrNameLst>
                                      </p:cBhvr>
                                      <p:tavLst>
                                        <p:tav tm="0">
                                          <p:val>
                                            <p:clrVal>
                                              <a:schemeClr val="accent2"/>
                                            </p:clrVal>
                                          </p:val>
                                        </p:tav>
                                        <p:tav tm="50000">
                                          <p:val>
                                            <p:clrVal>
                                              <a:schemeClr val="hlink"/>
                                            </p:clrVal>
                                          </p:val>
                                        </p:tav>
                                      </p:tavLst>
                                    </p:anim>
                                    <p:set>
                                      <p:cBhvr>
                                        <p:cTn id="69" dur="500"/>
                                        <p:tgtEl>
                                          <p:spTgt spid="17">
                                            <p:txEl>
                                              <p:pRg st="1" end="1"/>
                                            </p:txEl>
                                          </p:spTgt>
                                        </p:tgtEl>
                                        <p:attrNameLst>
                                          <p:attrName>fill.type</p:attrName>
                                        </p:attrNameLst>
                                      </p:cBhvr>
                                      <p:to>
                                        <p:strVal val="solid"/>
                                      </p:to>
                                    </p:set>
                                  </p:childTnLst>
                                </p:cTn>
                              </p:par>
                            </p:childTnLst>
                          </p:cTn>
                        </p:par>
                        <p:par>
                          <p:cTn id="70" fill="hold">
                            <p:stCondLst>
                              <p:cond delay="46750"/>
                            </p:stCondLst>
                            <p:childTnLst>
                              <p:par>
                                <p:cTn id="71" presetID="27" presetClass="entr" presetSubtype="0" fill="hold" nodeType="afterEffect">
                                  <p:stCondLst>
                                    <p:cond delay="0"/>
                                  </p:stCondLst>
                                  <p:iterate type="lt">
                                    <p:tmPct val="50000"/>
                                  </p:iterate>
                                  <p:childTnLst>
                                    <p:set>
                                      <p:cBhvr>
                                        <p:cTn id="72" dur="1" fill="hold">
                                          <p:stCondLst>
                                            <p:cond delay="0"/>
                                          </p:stCondLst>
                                        </p:cTn>
                                        <p:tgtEl>
                                          <p:spTgt spid="17">
                                            <p:txEl>
                                              <p:pRg st="2" end="2"/>
                                            </p:txEl>
                                          </p:spTgt>
                                        </p:tgtEl>
                                        <p:attrNameLst>
                                          <p:attrName>style.visibility</p:attrName>
                                        </p:attrNameLst>
                                      </p:cBhvr>
                                      <p:to>
                                        <p:strVal val="visible"/>
                                      </p:to>
                                    </p:set>
                                    <p:anim calcmode="discrete" valueType="clr">
                                      <p:cBhvr override="childStyle">
                                        <p:cTn id="73" dur="500"/>
                                        <p:tgtEl>
                                          <p:spTgt spid="1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4" dur="500"/>
                                        <p:tgtEl>
                                          <p:spTgt spid="17">
                                            <p:txEl>
                                              <p:pRg st="2" end="2"/>
                                            </p:txEl>
                                          </p:spTgt>
                                        </p:tgtEl>
                                        <p:attrNameLst>
                                          <p:attrName>fillcolor</p:attrName>
                                        </p:attrNameLst>
                                      </p:cBhvr>
                                      <p:tavLst>
                                        <p:tav tm="0">
                                          <p:val>
                                            <p:clrVal>
                                              <a:schemeClr val="accent2"/>
                                            </p:clrVal>
                                          </p:val>
                                        </p:tav>
                                        <p:tav tm="50000">
                                          <p:val>
                                            <p:clrVal>
                                              <a:schemeClr val="hlink"/>
                                            </p:clrVal>
                                          </p:val>
                                        </p:tav>
                                      </p:tavLst>
                                    </p:anim>
                                    <p:set>
                                      <p:cBhvr>
                                        <p:cTn id="75" dur="500"/>
                                        <p:tgtEl>
                                          <p:spTgt spid="17">
                                            <p:txEl>
                                              <p:pRg st="2" end="2"/>
                                            </p:txEl>
                                          </p:spTgt>
                                        </p:tgtEl>
                                        <p:attrNameLst>
                                          <p:attrName>fill.type</p:attrName>
                                        </p:attrNameLst>
                                      </p:cBhvr>
                                      <p:to>
                                        <p:strVal val="solid"/>
                                      </p:to>
                                    </p:set>
                                  </p:childTnLst>
                                </p:cTn>
                              </p:par>
                            </p:childTnLst>
                          </p:cTn>
                        </p:par>
                        <p:par>
                          <p:cTn id="76" fill="hold">
                            <p:stCondLst>
                              <p:cond delay="52250"/>
                            </p:stCondLst>
                            <p:childTnLst>
                              <p:par>
                                <p:cTn id="77" presetID="27" presetClass="entr" presetSubtype="0" fill="hold" nodeType="afterEffect">
                                  <p:stCondLst>
                                    <p:cond delay="0"/>
                                  </p:stCondLst>
                                  <p:iterate type="lt">
                                    <p:tmPct val="50000"/>
                                  </p:iterate>
                                  <p:childTnLst>
                                    <p:set>
                                      <p:cBhvr>
                                        <p:cTn id="78" dur="1" fill="hold">
                                          <p:stCondLst>
                                            <p:cond delay="0"/>
                                          </p:stCondLst>
                                        </p:cTn>
                                        <p:tgtEl>
                                          <p:spTgt spid="17">
                                            <p:txEl>
                                              <p:pRg st="3" end="3"/>
                                            </p:txEl>
                                          </p:spTgt>
                                        </p:tgtEl>
                                        <p:attrNameLst>
                                          <p:attrName>style.visibility</p:attrName>
                                        </p:attrNameLst>
                                      </p:cBhvr>
                                      <p:to>
                                        <p:strVal val="visible"/>
                                      </p:to>
                                    </p:set>
                                    <p:anim calcmode="discrete" valueType="clr">
                                      <p:cBhvr override="childStyle">
                                        <p:cTn id="79" dur="500"/>
                                        <p:tgtEl>
                                          <p:spTgt spid="1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0" dur="500"/>
                                        <p:tgtEl>
                                          <p:spTgt spid="17">
                                            <p:txEl>
                                              <p:pRg st="3" end="3"/>
                                            </p:txEl>
                                          </p:spTgt>
                                        </p:tgtEl>
                                        <p:attrNameLst>
                                          <p:attrName>fillcolor</p:attrName>
                                        </p:attrNameLst>
                                      </p:cBhvr>
                                      <p:tavLst>
                                        <p:tav tm="0">
                                          <p:val>
                                            <p:clrVal>
                                              <a:schemeClr val="accent2"/>
                                            </p:clrVal>
                                          </p:val>
                                        </p:tav>
                                        <p:tav tm="50000">
                                          <p:val>
                                            <p:clrVal>
                                              <a:schemeClr val="hlink"/>
                                            </p:clrVal>
                                          </p:val>
                                        </p:tav>
                                      </p:tavLst>
                                    </p:anim>
                                    <p:set>
                                      <p:cBhvr>
                                        <p:cTn id="81" dur="500"/>
                                        <p:tgtEl>
                                          <p:spTgt spid="1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381000" y="381000"/>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b)Practical example II</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Determination of enthalpy of solution of ammonium chloride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Theoretical information.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Ammonium chloride dissolves in water to form ammonium chloride solution. Aqueous ammonia can react with excess dilute hydrochloric acid to form ammonium chloride solution. The heat change taking place can be calculated from the heat of reactions: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HCl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-&gt; 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Cl(s)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 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HCl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88065"/>
                                        </p:tgtEl>
                                        <p:attrNameLst>
                                          <p:attrName>style.visibility</p:attrName>
                                        </p:attrNameLst>
                                      </p:cBhvr>
                                      <p:to>
                                        <p:strVal val="visible"/>
                                      </p:to>
                                    </p:set>
                                    <p:animEffect transition="in" filter="diamond(out)">
                                      <p:cBhvr>
                                        <p:cTn id="7" dur="2000"/>
                                        <p:tgtEl>
                                          <p:spTgt spid="88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5"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4419600"/>
          <a:ext cx="8305800" cy="1828800"/>
        </p:xfrm>
        <a:graphic>
          <a:graphicData uri="http://schemas.openxmlformats.org/drawingml/2006/table">
            <a:tbl>
              <a:tblPr/>
              <a:tblGrid>
                <a:gridCol w="5100990"/>
                <a:gridCol w="1602405"/>
                <a:gridCol w="1602405"/>
              </a:tblGrid>
              <a:tr h="457200">
                <a:tc>
                  <a:txBody>
                    <a:bodyPr/>
                    <a:lstStyle/>
                    <a:p>
                      <a:pPr marL="0" marR="0">
                        <a:spcBef>
                          <a:spcPts val="0"/>
                        </a:spcBef>
                        <a:spcAft>
                          <a:spcPts val="0"/>
                        </a:spcAft>
                      </a:pPr>
                      <a:r>
                        <a:rPr lang="en-US" sz="2400" dirty="0">
                          <a:latin typeface="Times New Roman"/>
                          <a:ea typeface="Times New Roman"/>
                          <a:cs typeface="Times New Roman"/>
                        </a:rPr>
                        <a:t>Experiment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2400" dirty="0">
                          <a:latin typeface="Times New Roman"/>
                          <a:ea typeface="Times New Roman"/>
                          <a:cs typeface="Times New Roman"/>
                        </a:rPr>
                        <a:t>final temperature(</a:t>
                      </a:r>
                      <a:r>
                        <a:rPr lang="en-US" sz="2400" baseline="30000" dirty="0" err="1">
                          <a:latin typeface="Times New Roman"/>
                          <a:ea typeface="Times New Roman"/>
                          <a:cs typeface="Times New Roman"/>
                        </a:rPr>
                        <a:t>o</a:t>
                      </a:r>
                      <a:r>
                        <a:rPr lang="en-US" sz="2400" dirty="0" err="1">
                          <a:latin typeface="Times New Roman"/>
                          <a:ea typeface="Times New Roman"/>
                          <a:cs typeface="Times New Roman"/>
                        </a:rPr>
                        <a:t>C</a:t>
                      </a:r>
                      <a:r>
                        <a:rPr lang="en-US" sz="24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19.0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2400" dirty="0">
                          <a:latin typeface="Times New Roman"/>
                          <a:ea typeface="Times New Roman"/>
                          <a:cs typeface="Times New Roman"/>
                        </a:rPr>
                        <a:t>initial temperature(</a:t>
                      </a:r>
                      <a:r>
                        <a:rPr lang="en-US" sz="2400" baseline="30000" dirty="0" err="1">
                          <a:latin typeface="Times New Roman"/>
                          <a:ea typeface="Times New Roman"/>
                          <a:cs typeface="Times New Roman"/>
                        </a:rPr>
                        <a:t>o</a:t>
                      </a:r>
                      <a:r>
                        <a:rPr lang="en-US" sz="2400" dirty="0" err="1">
                          <a:latin typeface="Times New Roman"/>
                          <a:ea typeface="Times New Roman"/>
                          <a:cs typeface="Times New Roman"/>
                        </a:rPr>
                        <a:t>C</a:t>
                      </a:r>
                      <a:r>
                        <a:rPr lang="en-US" sz="24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2400" dirty="0">
                          <a:latin typeface="Times New Roman"/>
                          <a:ea typeface="Times New Roman"/>
                          <a:cs typeface="Times New Roman"/>
                        </a:rPr>
                        <a:t> temperature change  </a:t>
                      </a:r>
                      <a:r>
                        <a:rPr lang="en-US" sz="2400" dirty="0">
                          <a:solidFill>
                            <a:srgbClr val="000000"/>
                          </a:solidFill>
                          <a:latin typeface="Times New Roman"/>
                          <a:ea typeface="Times New Roman"/>
                          <a:cs typeface="Times New Roman"/>
                        </a:rPr>
                        <a:t>∆T</a:t>
                      </a:r>
                      <a:r>
                        <a:rPr lang="en-US" sz="2400" dirty="0">
                          <a:latin typeface="Times New Roman"/>
                          <a:ea typeface="Times New Roman"/>
                          <a:cs typeface="Times New Roman"/>
                        </a:rPr>
                        <a:t>(</a:t>
                      </a:r>
                      <a:r>
                        <a:rPr lang="en-US" sz="2400" baseline="30000" dirty="0" err="1">
                          <a:latin typeface="Times New Roman"/>
                          <a:ea typeface="Times New Roman"/>
                          <a:cs typeface="Times New Roman"/>
                        </a:rPr>
                        <a:t>o</a:t>
                      </a:r>
                      <a:r>
                        <a:rPr lang="en-US" sz="2400" dirty="0" err="1">
                          <a:latin typeface="Times New Roman"/>
                          <a:ea typeface="Times New Roman"/>
                          <a:cs typeface="Times New Roman"/>
                        </a:rPr>
                        <a:t>C</a:t>
                      </a:r>
                      <a:r>
                        <a:rPr lang="en-US" sz="24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9089" name="Rectangle 1"/>
          <p:cNvSpPr>
            <a:spLocks noChangeArrowheads="1"/>
          </p:cNvSpPr>
          <p:nvPr/>
        </p:nvSpPr>
        <p:spPr bwMode="auto">
          <a:xfrm>
            <a:off x="381000" y="381000"/>
            <a:ext cx="8458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Experiment procedure 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Measure 50cm3 of water into a 100cm3 beaker.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Record its temperature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initial temperature to the nearest 0.5</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in table I.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Add exactly 5.0g of ammonium chloride crystals weighed carefully into the water.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and record the highest temperature change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the final temperature change.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Repeat the above procedure to complete table 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results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89089">
                                            <p:txEl>
                                              <p:pRg st="0" end="0"/>
                                            </p:txEl>
                                          </p:spTgt>
                                        </p:tgtEl>
                                        <p:attrNameLst>
                                          <p:attrName>style.visibility</p:attrName>
                                        </p:attrNameLst>
                                      </p:cBhvr>
                                      <p:to>
                                        <p:strVal val="visible"/>
                                      </p:to>
                                    </p:set>
                                    <p:animEffect transition="in" filter="plus(in)">
                                      <p:cBhvr>
                                        <p:cTn id="7" dur="1000"/>
                                        <p:tgtEl>
                                          <p:spTgt spid="89089">
                                            <p:txEl>
                                              <p:pRg st="0" end="0"/>
                                            </p:txEl>
                                          </p:spTgt>
                                        </p:tgtEl>
                                      </p:cBhvr>
                                    </p:animEffect>
                                  </p:childTnLst>
                                </p:cTn>
                              </p:par>
                            </p:childTnLst>
                          </p:cTn>
                        </p:par>
                        <p:par>
                          <p:cTn id="8" fill="hold">
                            <p:stCondLst>
                              <p:cond delay="1000"/>
                            </p:stCondLst>
                            <p:childTnLst>
                              <p:par>
                                <p:cTn id="9" presetID="13" presetClass="entr" presetSubtype="16" fill="hold" nodeType="afterEffect">
                                  <p:stCondLst>
                                    <p:cond delay="0"/>
                                  </p:stCondLst>
                                  <p:childTnLst>
                                    <p:set>
                                      <p:cBhvr>
                                        <p:cTn id="10" dur="1" fill="hold">
                                          <p:stCondLst>
                                            <p:cond delay="0"/>
                                          </p:stCondLst>
                                        </p:cTn>
                                        <p:tgtEl>
                                          <p:spTgt spid="89089">
                                            <p:txEl>
                                              <p:pRg st="1" end="1"/>
                                            </p:txEl>
                                          </p:spTgt>
                                        </p:tgtEl>
                                        <p:attrNameLst>
                                          <p:attrName>style.visibility</p:attrName>
                                        </p:attrNameLst>
                                      </p:cBhvr>
                                      <p:to>
                                        <p:strVal val="visible"/>
                                      </p:to>
                                    </p:set>
                                    <p:animEffect transition="in" filter="plus(in)">
                                      <p:cBhvr>
                                        <p:cTn id="11" dur="1000"/>
                                        <p:tgtEl>
                                          <p:spTgt spid="89089">
                                            <p:txEl>
                                              <p:pRg st="1" end="1"/>
                                            </p:txEl>
                                          </p:spTgt>
                                        </p:tgtEl>
                                      </p:cBhvr>
                                    </p:animEffect>
                                  </p:childTnLst>
                                </p:cTn>
                              </p:par>
                            </p:childTnLst>
                          </p:cTn>
                        </p:par>
                        <p:par>
                          <p:cTn id="12" fill="hold">
                            <p:stCondLst>
                              <p:cond delay="2000"/>
                            </p:stCondLst>
                            <p:childTnLst>
                              <p:par>
                                <p:cTn id="13" presetID="13" presetClass="entr" presetSubtype="16" fill="hold" nodeType="afterEffect">
                                  <p:stCondLst>
                                    <p:cond delay="0"/>
                                  </p:stCondLst>
                                  <p:childTnLst>
                                    <p:set>
                                      <p:cBhvr>
                                        <p:cTn id="14" dur="1" fill="hold">
                                          <p:stCondLst>
                                            <p:cond delay="0"/>
                                          </p:stCondLst>
                                        </p:cTn>
                                        <p:tgtEl>
                                          <p:spTgt spid="89089">
                                            <p:txEl>
                                              <p:pRg st="2" end="2"/>
                                            </p:txEl>
                                          </p:spTgt>
                                        </p:tgtEl>
                                        <p:attrNameLst>
                                          <p:attrName>style.visibility</p:attrName>
                                        </p:attrNameLst>
                                      </p:cBhvr>
                                      <p:to>
                                        <p:strVal val="visible"/>
                                      </p:to>
                                    </p:set>
                                    <p:animEffect transition="in" filter="plus(in)">
                                      <p:cBhvr>
                                        <p:cTn id="15" dur="1000"/>
                                        <p:tgtEl>
                                          <p:spTgt spid="89089">
                                            <p:txEl>
                                              <p:pRg st="2" end="2"/>
                                            </p:txEl>
                                          </p:spTgt>
                                        </p:tgtEl>
                                      </p:cBhvr>
                                    </p:animEffect>
                                  </p:childTnLst>
                                </p:cTn>
                              </p:par>
                            </p:childTnLst>
                          </p:cTn>
                        </p:par>
                        <p:par>
                          <p:cTn id="16" fill="hold">
                            <p:stCondLst>
                              <p:cond delay="3000"/>
                            </p:stCondLst>
                            <p:childTnLst>
                              <p:par>
                                <p:cTn id="17" presetID="13" presetClass="entr" presetSubtype="16" fill="hold" nodeType="afterEffect">
                                  <p:stCondLst>
                                    <p:cond delay="0"/>
                                  </p:stCondLst>
                                  <p:childTnLst>
                                    <p:set>
                                      <p:cBhvr>
                                        <p:cTn id="18" dur="1" fill="hold">
                                          <p:stCondLst>
                                            <p:cond delay="0"/>
                                          </p:stCondLst>
                                        </p:cTn>
                                        <p:tgtEl>
                                          <p:spTgt spid="89089">
                                            <p:txEl>
                                              <p:pRg st="3" end="3"/>
                                            </p:txEl>
                                          </p:spTgt>
                                        </p:tgtEl>
                                        <p:attrNameLst>
                                          <p:attrName>style.visibility</p:attrName>
                                        </p:attrNameLst>
                                      </p:cBhvr>
                                      <p:to>
                                        <p:strVal val="visible"/>
                                      </p:to>
                                    </p:set>
                                    <p:animEffect transition="in" filter="plus(in)">
                                      <p:cBhvr>
                                        <p:cTn id="19" dur="1000"/>
                                        <p:tgtEl>
                                          <p:spTgt spid="89089">
                                            <p:txEl>
                                              <p:pRg st="3" end="3"/>
                                            </p:txEl>
                                          </p:spTgt>
                                        </p:tgtEl>
                                      </p:cBhvr>
                                    </p:animEffect>
                                  </p:childTnLst>
                                </p:cTn>
                              </p:par>
                            </p:childTnLst>
                          </p:cTn>
                        </p:par>
                        <p:par>
                          <p:cTn id="20" fill="hold">
                            <p:stCondLst>
                              <p:cond delay="4000"/>
                            </p:stCondLst>
                            <p:childTnLst>
                              <p:par>
                                <p:cTn id="21" presetID="13" presetClass="entr" presetSubtype="16" fill="hold" nodeType="afterEffect">
                                  <p:stCondLst>
                                    <p:cond delay="0"/>
                                  </p:stCondLst>
                                  <p:childTnLst>
                                    <p:set>
                                      <p:cBhvr>
                                        <p:cTn id="22" dur="1" fill="hold">
                                          <p:stCondLst>
                                            <p:cond delay="0"/>
                                          </p:stCondLst>
                                        </p:cTn>
                                        <p:tgtEl>
                                          <p:spTgt spid="89089">
                                            <p:txEl>
                                              <p:pRg st="4" end="4"/>
                                            </p:txEl>
                                          </p:spTgt>
                                        </p:tgtEl>
                                        <p:attrNameLst>
                                          <p:attrName>style.visibility</p:attrName>
                                        </p:attrNameLst>
                                      </p:cBhvr>
                                      <p:to>
                                        <p:strVal val="visible"/>
                                      </p:to>
                                    </p:set>
                                    <p:animEffect transition="in" filter="plus(in)">
                                      <p:cBhvr>
                                        <p:cTn id="23" dur="1000"/>
                                        <p:tgtEl>
                                          <p:spTgt spid="89089">
                                            <p:txEl>
                                              <p:pRg st="4" end="4"/>
                                            </p:txEl>
                                          </p:spTgt>
                                        </p:tgtEl>
                                      </p:cBhvr>
                                    </p:animEffect>
                                  </p:childTnLst>
                                </p:cTn>
                              </p:par>
                            </p:childTnLst>
                          </p:cTn>
                        </p:par>
                        <p:par>
                          <p:cTn id="24" fill="hold">
                            <p:stCondLst>
                              <p:cond delay="5000"/>
                            </p:stCondLst>
                            <p:childTnLst>
                              <p:par>
                                <p:cTn id="25" presetID="13" presetClass="entr" presetSubtype="16" fill="hold" nodeType="afterEffect">
                                  <p:stCondLst>
                                    <p:cond delay="0"/>
                                  </p:stCondLst>
                                  <p:childTnLst>
                                    <p:set>
                                      <p:cBhvr>
                                        <p:cTn id="26" dur="1" fill="hold">
                                          <p:stCondLst>
                                            <p:cond delay="0"/>
                                          </p:stCondLst>
                                        </p:cTn>
                                        <p:tgtEl>
                                          <p:spTgt spid="89089">
                                            <p:txEl>
                                              <p:pRg st="5" end="5"/>
                                            </p:txEl>
                                          </p:spTgt>
                                        </p:tgtEl>
                                        <p:attrNameLst>
                                          <p:attrName>style.visibility</p:attrName>
                                        </p:attrNameLst>
                                      </p:cBhvr>
                                      <p:to>
                                        <p:strVal val="visible"/>
                                      </p:to>
                                    </p:set>
                                    <p:animEffect transition="in" filter="plus(in)">
                                      <p:cBhvr>
                                        <p:cTn id="27" dur="1000"/>
                                        <p:tgtEl>
                                          <p:spTgt spid="89089">
                                            <p:txEl>
                                              <p:pRg st="5" end="5"/>
                                            </p:txEl>
                                          </p:spTgt>
                                        </p:tgtEl>
                                      </p:cBhvr>
                                    </p:animEffect>
                                  </p:childTnLst>
                                </p:cTn>
                              </p:par>
                            </p:childTnLst>
                          </p:cTn>
                        </p:par>
                        <p:par>
                          <p:cTn id="28" fill="hold">
                            <p:stCondLst>
                              <p:cond delay="6000"/>
                            </p:stCondLst>
                            <p:childTnLst>
                              <p:par>
                                <p:cTn id="29" presetID="13" presetClass="entr" presetSubtype="16" fill="hold" nodeType="afterEffect">
                                  <p:stCondLst>
                                    <p:cond delay="0"/>
                                  </p:stCondLst>
                                  <p:childTnLst>
                                    <p:set>
                                      <p:cBhvr>
                                        <p:cTn id="30" dur="1" fill="hold">
                                          <p:stCondLst>
                                            <p:cond delay="0"/>
                                          </p:stCondLst>
                                        </p:cTn>
                                        <p:tgtEl>
                                          <p:spTgt spid="89089">
                                            <p:txEl>
                                              <p:pRg st="7" end="7"/>
                                            </p:txEl>
                                          </p:spTgt>
                                        </p:tgtEl>
                                        <p:attrNameLst>
                                          <p:attrName>style.visibility</p:attrName>
                                        </p:attrNameLst>
                                      </p:cBhvr>
                                      <p:to>
                                        <p:strVal val="visible"/>
                                      </p:to>
                                    </p:set>
                                    <p:animEffect transition="in" filter="plus(in)">
                                      <p:cBhvr>
                                        <p:cTn id="31" dur="1000"/>
                                        <p:tgtEl>
                                          <p:spTgt spid="89089">
                                            <p:txEl>
                                              <p:pRg st="7" end="7"/>
                                            </p:txEl>
                                          </p:spTgt>
                                        </p:tgtEl>
                                      </p:cBhvr>
                                    </p:animEffect>
                                  </p:childTnLst>
                                </p:cTn>
                              </p:par>
                            </p:childTnLst>
                          </p:cTn>
                        </p:par>
                        <p:par>
                          <p:cTn id="32" fill="hold">
                            <p:stCondLst>
                              <p:cond delay="7000"/>
                            </p:stCondLst>
                            <p:childTnLst>
                              <p:par>
                                <p:cTn id="33" presetID="22" presetClass="entr" presetSubtype="4" fill="hold" nodeType="afterEffect">
                                  <p:stCondLst>
                                    <p:cond delay="200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381000" y="304800"/>
            <a:ext cx="8458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exothermic reactions, the heat contents of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reactants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more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higher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the heat contents of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products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therefore the ∆H is negative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endothermic reactions, the heat contents of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reactants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lower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the heat contents of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products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therefore the ∆H is negative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Graphically, in a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sketch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energy level diagram:</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endothermic reactions the heat content of the reactants should be relatively/slightly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lower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the heat content of the products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(ii)For exothermic reactions the heat content of the reactants should be relatively/slightly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higher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the heat content of the products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457200" y="4495800"/>
          <a:ext cx="8305800" cy="1463040"/>
        </p:xfrm>
        <a:graphic>
          <a:graphicData uri="http://schemas.openxmlformats.org/drawingml/2006/table">
            <a:tbl>
              <a:tblPr/>
              <a:tblGrid>
                <a:gridCol w="5100990"/>
                <a:gridCol w="1602405"/>
                <a:gridCol w="1602405"/>
              </a:tblGrid>
              <a:tr h="361950">
                <a:tc>
                  <a:txBody>
                    <a:bodyPr/>
                    <a:lstStyle/>
                    <a:p>
                      <a:pPr marL="0" marR="0">
                        <a:spcBef>
                          <a:spcPts val="0"/>
                        </a:spcBef>
                        <a:spcAft>
                          <a:spcPts val="0"/>
                        </a:spcAft>
                      </a:pPr>
                      <a:r>
                        <a:rPr lang="en-US" sz="2400" dirty="0">
                          <a:latin typeface="Times New Roman"/>
                          <a:ea typeface="Times New Roman"/>
                          <a:cs typeface="Times New Roman"/>
                        </a:rPr>
                        <a:t>Experiment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spcBef>
                          <a:spcPts val="0"/>
                        </a:spcBef>
                        <a:spcAft>
                          <a:spcPts val="0"/>
                        </a:spcAft>
                      </a:pPr>
                      <a:r>
                        <a:rPr lang="en-US" sz="2400" dirty="0">
                          <a:latin typeface="Times New Roman"/>
                          <a:ea typeface="Times New Roman"/>
                          <a:cs typeface="Times New Roman"/>
                        </a:rPr>
                        <a:t>final temperature(</a:t>
                      </a:r>
                      <a:r>
                        <a:rPr lang="en-US" sz="2400" baseline="30000" dirty="0" err="1">
                          <a:latin typeface="Times New Roman"/>
                          <a:ea typeface="Times New Roman"/>
                          <a:cs typeface="Times New Roman"/>
                        </a:rPr>
                        <a:t>o</a:t>
                      </a:r>
                      <a:r>
                        <a:rPr lang="en-US" sz="2400" dirty="0" err="1">
                          <a:latin typeface="Times New Roman"/>
                          <a:ea typeface="Times New Roman"/>
                          <a:cs typeface="Times New Roman"/>
                        </a:rPr>
                        <a:t>C</a:t>
                      </a:r>
                      <a:r>
                        <a:rPr lang="en-US" sz="24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spcBef>
                          <a:spcPts val="0"/>
                        </a:spcBef>
                        <a:spcAft>
                          <a:spcPts val="0"/>
                        </a:spcAft>
                      </a:pPr>
                      <a:r>
                        <a:rPr lang="en-US" sz="2400" dirty="0">
                          <a:latin typeface="Times New Roman"/>
                          <a:ea typeface="Times New Roman"/>
                          <a:cs typeface="Times New Roman"/>
                        </a:rPr>
                        <a:t>initial temperature(</a:t>
                      </a:r>
                      <a:r>
                        <a:rPr lang="en-US" sz="2400" baseline="30000" dirty="0" err="1">
                          <a:latin typeface="Times New Roman"/>
                          <a:ea typeface="Times New Roman"/>
                          <a:cs typeface="Times New Roman"/>
                        </a:rPr>
                        <a:t>o</a:t>
                      </a:r>
                      <a:r>
                        <a:rPr lang="en-US" sz="2400" dirty="0" err="1">
                          <a:latin typeface="Times New Roman"/>
                          <a:ea typeface="Times New Roman"/>
                          <a:cs typeface="Times New Roman"/>
                        </a:rPr>
                        <a:t>C</a:t>
                      </a:r>
                      <a:r>
                        <a:rPr lang="en-US" sz="24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spcBef>
                          <a:spcPts val="0"/>
                        </a:spcBef>
                        <a:spcAft>
                          <a:spcPts val="0"/>
                        </a:spcAft>
                      </a:pPr>
                      <a:r>
                        <a:rPr lang="en-US" sz="2400" dirty="0">
                          <a:latin typeface="Times New Roman"/>
                          <a:ea typeface="Times New Roman"/>
                          <a:cs typeface="Times New Roman"/>
                        </a:rPr>
                        <a:t> temperature change  </a:t>
                      </a:r>
                      <a:r>
                        <a:rPr lang="en-US" sz="2400" dirty="0">
                          <a:solidFill>
                            <a:srgbClr val="000000"/>
                          </a:solidFill>
                          <a:latin typeface="Times New Roman"/>
                          <a:ea typeface="Times New Roman"/>
                          <a:cs typeface="Times New Roman"/>
                        </a:rPr>
                        <a:t>∆T</a:t>
                      </a:r>
                      <a:r>
                        <a:rPr lang="en-US" sz="2400" dirty="0">
                          <a:latin typeface="Times New Roman"/>
                          <a:ea typeface="Times New Roman"/>
                          <a:cs typeface="Times New Roman"/>
                        </a:rPr>
                        <a:t>(</a:t>
                      </a:r>
                      <a:r>
                        <a:rPr lang="en-US" sz="2400" baseline="30000" dirty="0" err="1">
                          <a:latin typeface="Times New Roman"/>
                          <a:ea typeface="Times New Roman"/>
                          <a:cs typeface="Times New Roman"/>
                        </a:rPr>
                        <a:t>o</a:t>
                      </a:r>
                      <a:r>
                        <a:rPr lang="en-US" sz="2400" dirty="0" err="1">
                          <a:latin typeface="Times New Roman"/>
                          <a:ea typeface="Times New Roman"/>
                          <a:cs typeface="Times New Roman"/>
                        </a:rPr>
                        <a:t>C</a:t>
                      </a:r>
                      <a:r>
                        <a:rPr lang="en-US" sz="24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3186" name="Rectangle 2"/>
          <p:cNvSpPr>
            <a:spLocks noChangeArrowheads="1"/>
          </p:cNvSpPr>
          <p:nvPr/>
        </p:nvSpPr>
        <p:spPr bwMode="auto">
          <a:xfrm>
            <a:off x="381000" y="533400"/>
            <a:ext cx="8382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Experiment procedure II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Measure 25cm3 of 2M aqueous ammonia into a 100cm3 beaker. Record its temperature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initial temperature to the nearest 0.5</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in table II.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Measure 25cm3 of 2M hydrochloric acid solution.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Add the acid into the beaker containing aqueous ammonia.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and record the highest temperature change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the final temperature change.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Repeat the above procedure to complete table II.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a:t>
            </a:r>
            <a:r>
              <a:rPr kumimoji="0" lang="en-US" sz="24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results</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Table</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93186">
                                            <p:txEl>
                                              <p:pRg st="0" end="0"/>
                                            </p:txEl>
                                          </p:spTgt>
                                        </p:tgtEl>
                                        <p:attrNameLst>
                                          <p:attrName>style.visibility</p:attrName>
                                        </p:attrNameLst>
                                      </p:cBhvr>
                                      <p:to>
                                        <p:strVal val="visible"/>
                                      </p:to>
                                    </p:set>
                                    <p:animEffect transition="in" filter="wipe(down)">
                                      <p:cBhvr>
                                        <p:cTn id="7" dur="2000"/>
                                        <p:tgtEl>
                                          <p:spTgt spid="93186">
                                            <p:txEl>
                                              <p:pRg st="0" end="0"/>
                                            </p:txEl>
                                          </p:spTgt>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93186">
                                            <p:txEl>
                                              <p:pRg st="1" end="1"/>
                                            </p:txEl>
                                          </p:spTgt>
                                        </p:tgtEl>
                                        <p:attrNameLst>
                                          <p:attrName>style.visibility</p:attrName>
                                        </p:attrNameLst>
                                      </p:cBhvr>
                                      <p:to>
                                        <p:strVal val="visible"/>
                                      </p:to>
                                    </p:set>
                                    <p:animEffect transition="in" filter="wipe(down)">
                                      <p:cBhvr>
                                        <p:cTn id="11" dur="2000"/>
                                        <p:tgtEl>
                                          <p:spTgt spid="93186">
                                            <p:txEl>
                                              <p:pRg st="1" end="1"/>
                                            </p:txEl>
                                          </p:spTgt>
                                        </p:tgtEl>
                                      </p:cBhvr>
                                    </p:animEffect>
                                  </p:childTnLst>
                                </p:cTn>
                              </p:par>
                            </p:childTnLst>
                          </p:cTn>
                        </p:par>
                        <p:par>
                          <p:cTn id="12" fill="hold">
                            <p:stCondLst>
                              <p:cond delay="4000"/>
                            </p:stCondLst>
                            <p:childTnLst>
                              <p:par>
                                <p:cTn id="13" presetID="22" presetClass="entr" presetSubtype="4" fill="hold" nodeType="afterEffect">
                                  <p:stCondLst>
                                    <p:cond delay="0"/>
                                  </p:stCondLst>
                                  <p:childTnLst>
                                    <p:set>
                                      <p:cBhvr>
                                        <p:cTn id="14" dur="1" fill="hold">
                                          <p:stCondLst>
                                            <p:cond delay="0"/>
                                          </p:stCondLst>
                                        </p:cTn>
                                        <p:tgtEl>
                                          <p:spTgt spid="93186">
                                            <p:txEl>
                                              <p:pRg st="2" end="2"/>
                                            </p:txEl>
                                          </p:spTgt>
                                        </p:tgtEl>
                                        <p:attrNameLst>
                                          <p:attrName>style.visibility</p:attrName>
                                        </p:attrNameLst>
                                      </p:cBhvr>
                                      <p:to>
                                        <p:strVal val="visible"/>
                                      </p:to>
                                    </p:set>
                                    <p:animEffect transition="in" filter="wipe(down)">
                                      <p:cBhvr>
                                        <p:cTn id="15" dur="2000"/>
                                        <p:tgtEl>
                                          <p:spTgt spid="93186">
                                            <p:txEl>
                                              <p:pRg st="2" end="2"/>
                                            </p:txEl>
                                          </p:spTgt>
                                        </p:tgtEl>
                                      </p:cBhvr>
                                    </p:animEffect>
                                  </p:childTnLst>
                                </p:cTn>
                              </p:par>
                            </p:childTnLst>
                          </p:cTn>
                        </p:par>
                        <p:par>
                          <p:cTn id="16" fill="hold">
                            <p:stCondLst>
                              <p:cond delay="6000"/>
                            </p:stCondLst>
                            <p:childTnLst>
                              <p:par>
                                <p:cTn id="17" presetID="22" presetClass="entr" presetSubtype="4" fill="hold" nodeType="afterEffect">
                                  <p:stCondLst>
                                    <p:cond delay="0"/>
                                  </p:stCondLst>
                                  <p:childTnLst>
                                    <p:set>
                                      <p:cBhvr>
                                        <p:cTn id="18" dur="1" fill="hold">
                                          <p:stCondLst>
                                            <p:cond delay="0"/>
                                          </p:stCondLst>
                                        </p:cTn>
                                        <p:tgtEl>
                                          <p:spTgt spid="93186">
                                            <p:txEl>
                                              <p:pRg st="3" end="3"/>
                                            </p:txEl>
                                          </p:spTgt>
                                        </p:tgtEl>
                                        <p:attrNameLst>
                                          <p:attrName>style.visibility</p:attrName>
                                        </p:attrNameLst>
                                      </p:cBhvr>
                                      <p:to>
                                        <p:strVal val="visible"/>
                                      </p:to>
                                    </p:set>
                                    <p:animEffect transition="in" filter="wipe(down)">
                                      <p:cBhvr>
                                        <p:cTn id="19" dur="2000"/>
                                        <p:tgtEl>
                                          <p:spTgt spid="93186">
                                            <p:txEl>
                                              <p:pRg st="3" end="3"/>
                                            </p:txEl>
                                          </p:spTgt>
                                        </p:tgtEl>
                                      </p:cBhvr>
                                    </p:animEffect>
                                  </p:childTnLst>
                                </p:cTn>
                              </p:par>
                            </p:childTnLst>
                          </p:cTn>
                        </p:par>
                        <p:par>
                          <p:cTn id="20" fill="hold">
                            <p:stCondLst>
                              <p:cond delay="8000"/>
                            </p:stCondLst>
                            <p:childTnLst>
                              <p:par>
                                <p:cTn id="21" presetID="22" presetClass="entr" presetSubtype="4" fill="hold" nodeType="afterEffect">
                                  <p:stCondLst>
                                    <p:cond delay="0"/>
                                  </p:stCondLst>
                                  <p:childTnLst>
                                    <p:set>
                                      <p:cBhvr>
                                        <p:cTn id="22" dur="1" fill="hold">
                                          <p:stCondLst>
                                            <p:cond delay="0"/>
                                          </p:stCondLst>
                                        </p:cTn>
                                        <p:tgtEl>
                                          <p:spTgt spid="93186">
                                            <p:txEl>
                                              <p:pRg st="4" end="4"/>
                                            </p:txEl>
                                          </p:spTgt>
                                        </p:tgtEl>
                                        <p:attrNameLst>
                                          <p:attrName>style.visibility</p:attrName>
                                        </p:attrNameLst>
                                      </p:cBhvr>
                                      <p:to>
                                        <p:strVal val="visible"/>
                                      </p:to>
                                    </p:set>
                                    <p:animEffect transition="in" filter="wipe(down)">
                                      <p:cBhvr>
                                        <p:cTn id="23" dur="2000"/>
                                        <p:tgtEl>
                                          <p:spTgt spid="93186">
                                            <p:txEl>
                                              <p:pRg st="4" end="4"/>
                                            </p:txEl>
                                          </p:spTgt>
                                        </p:tgtEl>
                                      </p:cBhvr>
                                    </p:animEffect>
                                  </p:childTnLst>
                                </p:cTn>
                              </p:par>
                            </p:childTnLst>
                          </p:cTn>
                        </p:par>
                        <p:par>
                          <p:cTn id="24" fill="hold">
                            <p:stCondLst>
                              <p:cond delay="10000"/>
                            </p:stCondLst>
                            <p:childTnLst>
                              <p:par>
                                <p:cTn id="25" presetID="22" presetClass="entr" presetSubtype="4" fill="hold" nodeType="afterEffect">
                                  <p:stCondLst>
                                    <p:cond delay="0"/>
                                  </p:stCondLst>
                                  <p:childTnLst>
                                    <p:set>
                                      <p:cBhvr>
                                        <p:cTn id="26" dur="1" fill="hold">
                                          <p:stCondLst>
                                            <p:cond delay="0"/>
                                          </p:stCondLst>
                                        </p:cTn>
                                        <p:tgtEl>
                                          <p:spTgt spid="93186">
                                            <p:txEl>
                                              <p:pRg st="5" end="5"/>
                                            </p:txEl>
                                          </p:spTgt>
                                        </p:tgtEl>
                                        <p:attrNameLst>
                                          <p:attrName>style.visibility</p:attrName>
                                        </p:attrNameLst>
                                      </p:cBhvr>
                                      <p:to>
                                        <p:strVal val="visible"/>
                                      </p:to>
                                    </p:set>
                                    <p:animEffect transition="in" filter="wipe(down)">
                                      <p:cBhvr>
                                        <p:cTn id="27" dur="2000"/>
                                        <p:tgtEl>
                                          <p:spTgt spid="93186">
                                            <p:txEl>
                                              <p:pRg st="5" end="5"/>
                                            </p:txEl>
                                          </p:spTgt>
                                        </p:tgtEl>
                                      </p:cBhvr>
                                    </p:animEffect>
                                  </p:childTnLst>
                                </p:cTn>
                              </p:par>
                            </p:childTnLst>
                          </p:cTn>
                        </p:par>
                        <p:par>
                          <p:cTn id="28" fill="hold">
                            <p:stCondLst>
                              <p:cond delay="12000"/>
                            </p:stCondLst>
                            <p:childTnLst>
                              <p:par>
                                <p:cTn id="29" presetID="22" presetClass="entr" presetSubtype="4" fill="hold" nodeType="afterEffect">
                                  <p:stCondLst>
                                    <p:cond delay="0"/>
                                  </p:stCondLst>
                                  <p:childTnLst>
                                    <p:set>
                                      <p:cBhvr>
                                        <p:cTn id="30" dur="1" fill="hold">
                                          <p:stCondLst>
                                            <p:cond delay="0"/>
                                          </p:stCondLst>
                                        </p:cTn>
                                        <p:tgtEl>
                                          <p:spTgt spid="93186">
                                            <p:txEl>
                                              <p:pRg st="6" end="6"/>
                                            </p:txEl>
                                          </p:spTgt>
                                        </p:tgtEl>
                                        <p:attrNameLst>
                                          <p:attrName>style.visibility</p:attrName>
                                        </p:attrNameLst>
                                      </p:cBhvr>
                                      <p:to>
                                        <p:strVal val="visible"/>
                                      </p:to>
                                    </p:set>
                                    <p:animEffect transition="in" filter="wipe(down)">
                                      <p:cBhvr>
                                        <p:cTn id="31" dur="2000"/>
                                        <p:tgtEl>
                                          <p:spTgt spid="93186">
                                            <p:txEl>
                                              <p:pRg st="6" end="6"/>
                                            </p:txEl>
                                          </p:spTgt>
                                        </p:tgtEl>
                                      </p:cBhvr>
                                    </p:animEffect>
                                  </p:childTnLst>
                                </p:cTn>
                              </p:par>
                            </p:childTnLst>
                          </p:cTn>
                        </p:par>
                        <p:par>
                          <p:cTn id="32" fill="hold">
                            <p:stCondLst>
                              <p:cond delay="14000"/>
                            </p:stCondLst>
                            <p:childTnLst>
                              <p:par>
                                <p:cTn id="33" presetID="22" presetClass="entr" presetSubtype="1" fill="hold" nodeType="afterEffect">
                                  <p:stCondLst>
                                    <p:cond delay="1000"/>
                                  </p:stCondLst>
                                  <p:childTnLst>
                                    <p:set>
                                      <p:cBhvr>
                                        <p:cTn id="34" dur="1" fill="hold">
                                          <p:stCondLst>
                                            <p:cond delay="0"/>
                                          </p:stCondLst>
                                        </p:cTn>
                                        <p:tgtEl>
                                          <p:spTgt spid="6"/>
                                        </p:tgtEl>
                                        <p:attrNameLst>
                                          <p:attrName>style.visibility</p:attrName>
                                        </p:attrNameLst>
                                      </p:cBhvr>
                                      <p:to>
                                        <p:strVal val="visible"/>
                                      </p:to>
                                    </p:set>
                                    <p:animEffect transition="in" filter="wipe(up)">
                                      <p:cBhvr>
                                        <p:cTn id="3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457200"/>
            <a:ext cx="8534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Calculations: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(a)Calculate the average ∆T in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I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 T</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 +-2.0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2.5</a:t>
            </a:r>
            <a:r>
              <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(ii)Table II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 T</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7.0 +7.0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7.0</a:t>
            </a:r>
            <a:r>
              <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b)Calculate the enthalpy change for the reaction in:</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i</a:t>
            </a:r>
            <a:r>
              <a:rPr lang="en-US" sz="2800" dirty="0" smtClean="0">
                <a:latin typeface="Times New Roman" pitchFamily="18" charset="0"/>
                <a:ea typeface="Times New Roman" pitchFamily="18" charset="0"/>
                <a:cs typeface="Times New Roman" pitchFamily="18" charset="0"/>
              </a:rPr>
              <a:t>)Experiment I</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Enthalpy change ∆H = mass of Water(</a:t>
            </a:r>
            <a:r>
              <a:rPr lang="en-US" sz="2800" b="1" dirty="0" smtClean="0">
                <a:latin typeface="Times New Roman" pitchFamily="18" charset="0"/>
                <a:ea typeface="Times New Roman" pitchFamily="18" charset="0"/>
                <a:cs typeface="Times New Roman" pitchFamily="18" charset="0"/>
              </a:rPr>
              <a:t>m</a:t>
            </a:r>
            <a:r>
              <a:rPr lang="en-US" sz="2800" dirty="0" smtClean="0">
                <a:latin typeface="Times New Roman" pitchFamily="18" charset="0"/>
                <a:ea typeface="Times New Roman" pitchFamily="18" charset="0"/>
                <a:cs typeface="Times New Roman" pitchFamily="18" charset="0"/>
              </a:rPr>
              <a:t>) x </a:t>
            </a:r>
            <a:r>
              <a:rPr lang="en-US" sz="2800" b="1" dirty="0" smtClean="0">
                <a:latin typeface="Times New Roman" pitchFamily="18" charset="0"/>
                <a:ea typeface="Times New Roman" pitchFamily="18" charset="0"/>
                <a:cs typeface="Times New Roman" pitchFamily="18" charset="0"/>
              </a:rPr>
              <a:t>c</a:t>
            </a:r>
            <a:r>
              <a:rPr lang="en-US" sz="2800" dirty="0" smtClean="0">
                <a:latin typeface="Times New Roman" pitchFamily="18" charset="0"/>
                <a:ea typeface="Times New Roman" pitchFamily="18" charset="0"/>
                <a:cs typeface="Times New Roman" pitchFamily="18" charset="0"/>
              </a:rPr>
              <a:t> x </a:t>
            </a:r>
            <a:r>
              <a:rPr lang="en-US" sz="2800" b="1" dirty="0" smtClean="0">
                <a:latin typeface="Times New Roman" pitchFamily="18" charset="0"/>
                <a:ea typeface="Times New Roman" pitchFamily="18" charset="0"/>
                <a:cs typeface="Times New Roman" pitchFamily="18" charset="0"/>
              </a:rPr>
              <a:t>∆T</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=&gt;</a:t>
            </a:r>
            <a:r>
              <a:rPr lang="en-US" sz="2800" u="sng" dirty="0" smtClean="0">
                <a:latin typeface="Times New Roman" pitchFamily="18" charset="0"/>
                <a:ea typeface="Times New Roman" pitchFamily="18" charset="0"/>
                <a:cs typeface="Times New Roman" pitchFamily="18" charset="0"/>
              </a:rPr>
              <a:t>50cm3  x  4.2  x  2.5</a:t>
            </a:r>
            <a:r>
              <a:rPr lang="en-US" sz="2800" u="sng" baseline="30000" dirty="0" smtClean="0">
                <a:latin typeface="Times New Roman" pitchFamily="18" charset="0"/>
                <a:ea typeface="Times New Roman" pitchFamily="18" charset="0"/>
                <a:cs typeface="Times New Roman" pitchFamily="18" charset="0"/>
              </a:rPr>
              <a:t> </a:t>
            </a:r>
            <a:r>
              <a:rPr lang="en-US" sz="2800" u="sng" baseline="30000" dirty="0" err="1" smtClean="0">
                <a:latin typeface="Times New Roman" pitchFamily="18" charset="0"/>
                <a:ea typeface="Times New Roman" pitchFamily="18" charset="0"/>
                <a:cs typeface="Times New Roman" pitchFamily="18" charset="0"/>
              </a:rPr>
              <a:t>o</a:t>
            </a:r>
            <a:r>
              <a:rPr lang="en-US" sz="2800" u="sng" dirty="0" err="1" smtClean="0">
                <a:latin typeface="Times New Roman" pitchFamily="18" charset="0"/>
                <a:ea typeface="Times New Roman" pitchFamily="18" charset="0"/>
                <a:cs typeface="Times New Roman" pitchFamily="18" charset="0"/>
              </a:rPr>
              <a:t>C</a:t>
            </a:r>
            <a:r>
              <a:rPr lang="en-US" sz="2800" dirty="0" smtClean="0">
                <a:latin typeface="Times New Roman" pitchFamily="18" charset="0"/>
                <a:ea typeface="Times New Roman" pitchFamily="18" charset="0"/>
                <a:cs typeface="Times New Roman" pitchFamily="18" charset="0"/>
              </a:rPr>
              <a:t>        =</a:t>
            </a:r>
            <a:r>
              <a:rPr lang="en-US" sz="2800" dirty="0" smtClean="0">
                <a:solidFill>
                  <a:srgbClr val="FF0000"/>
                </a:solidFill>
                <a:latin typeface="Times New Roman" pitchFamily="18" charset="0"/>
                <a:ea typeface="Times New Roman" pitchFamily="18" charset="0"/>
                <a:cs typeface="Times New Roman" pitchFamily="18" charset="0"/>
              </a:rPr>
              <a:t> </a:t>
            </a:r>
            <a:r>
              <a:rPr lang="en-US" sz="2800" b="1" dirty="0" smtClean="0">
                <a:solidFill>
                  <a:srgbClr val="FF0000"/>
                </a:solidFill>
                <a:latin typeface="Times New Roman" pitchFamily="18" charset="0"/>
                <a:ea typeface="Times New Roman" pitchFamily="18" charset="0"/>
                <a:cs typeface="Times New Roman" pitchFamily="18" charset="0"/>
              </a:rPr>
              <a:t>+0.525kJ</a:t>
            </a:r>
            <a:endParaRPr lang="en-US" sz="2800" dirty="0" smtClean="0">
              <a:solidFill>
                <a:srgbClr val="FF0000"/>
              </a:solidFill>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1000</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diamond(in)">
                                      <p:cBhvr>
                                        <p:cTn id="7" dur="2000"/>
                                        <p:tgtEl>
                                          <p:spTgt spid="1025">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25">
                                            <p:txEl>
                                              <p:pRg st="1" end="1"/>
                                            </p:txEl>
                                          </p:spTgt>
                                        </p:tgtEl>
                                        <p:attrNameLst>
                                          <p:attrName>style.visibility</p:attrName>
                                        </p:attrNameLst>
                                      </p:cBhvr>
                                      <p:to>
                                        <p:strVal val="visible"/>
                                      </p:to>
                                    </p:set>
                                    <p:animEffect transition="in" filter="diamond(in)">
                                      <p:cBhvr>
                                        <p:cTn id="11" dur="2000"/>
                                        <p:tgtEl>
                                          <p:spTgt spid="1025">
                                            <p:txEl>
                                              <p:pRg st="1" end="1"/>
                                            </p:txEl>
                                          </p:spTgt>
                                        </p:tgtEl>
                                      </p:cBhvr>
                                    </p:animEffect>
                                  </p:childTnLst>
                                </p:cTn>
                              </p:par>
                            </p:childTnLst>
                          </p:cTn>
                        </p:par>
                        <p:par>
                          <p:cTn id="12" fill="hold">
                            <p:stCondLst>
                              <p:cond delay="4000"/>
                            </p:stCondLst>
                            <p:childTnLst>
                              <p:par>
                                <p:cTn id="13" presetID="8" presetClass="entr" presetSubtype="16" fill="hold" nodeType="afterEffect">
                                  <p:stCondLst>
                                    <p:cond delay="0"/>
                                  </p:stCondLst>
                                  <p:childTnLst>
                                    <p:set>
                                      <p:cBhvr>
                                        <p:cTn id="14" dur="1" fill="hold">
                                          <p:stCondLst>
                                            <p:cond delay="0"/>
                                          </p:stCondLst>
                                        </p:cTn>
                                        <p:tgtEl>
                                          <p:spTgt spid="1025">
                                            <p:txEl>
                                              <p:pRg st="2" end="2"/>
                                            </p:txEl>
                                          </p:spTgt>
                                        </p:tgtEl>
                                        <p:attrNameLst>
                                          <p:attrName>style.visibility</p:attrName>
                                        </p:attrNameLst>
                                      </p:cBhvr>
                                      <p:to>
                                        <p:strVal val="visible"/>
                                      </p:to>
                                    </p:set>
                                    <p:animEffect transition="in" filter="diamond(in)">
                                      <p:cBhvr>
                                        <p:cTn id="15" dur="2000"/>
                                        <p:tgtEl>
                                          <p:spTgt spid="1025">
                                            <p:txEl>
                                              <p:pRg st="2" end="2"/>
                                            </p:txEl>
                                          </p:spTgt>
                                        </p:tgtEl>
                                      </p:cBhvr>
                                    </p:animEffect>
                                  </p:childTnLst>
                                </p:cTn>
                              </p:par>
                            </p:childTnLst>
                          </p:cTn>
                        </p:par>
                        <p:par>
                          <p:cTn id="16" fill="hold">
                            <p:stCondLst>
                              <p:cond delay="6000"/>
                            </p:stCondLst>
                            <p:childTnLst>
                              <p:par>
                                <p:cTn id="17" presetID="8" presetClass="entr" presetSubtype="16" fill="hold" nodeType="afterEffect">
                                  <p:stCondLst>
                                    <p:cond delay="0"/>
                                  </p:stCondLst>
                                  <p:childTnLst>
                                    <p:set>
                                      <p:cBhvr>
                                        <p:cTn id="18" dur="1" fill="hold">
                                          <p:stCondLst>
                                            <p:cond delay="0"/>
                                          </p:stCondLst>
                                        </p:cTn>
                                        <p:tgtEl>
                                          <p:spTgt spid="1025">
                                            <p:txEl>
                                              <p:pRg st="3" end="3"/>
                                            </p:txEl>
                                          </p:spTgt>
                                        </p:tgtEl>
                                        <p:attrNameLst>
                                          <p:attrName>style.visibility</p:attrName>
                                        </p:attrNameLst>
                                      </p:cBhvr>
                                      <p:to>
                                        <p:strVal val="visible"/>
                                      </p:to>
                                    </p:set>
                                    <p:animEffect transition="in" filter="diamond(in)">
                                      <p:cBhvr>
                                        <p:cTn id="19" dur="2000"/>
                                        <p:tgtEl>
                                          <p:spTgt spid="1025">
                                            <p:txEl>
                                              <p:pRg st="3" end="3"/>
                                            </p:txEl>
                                          </p:spTgt>
                                        </p:tgtEl>
                                      </p:cBhvr>
                                    </p:animEffect>
                                  </p:childTnLst>
                                </p:cTn>
                              </p:par>
                            </p:childTnLst>
                          </p:cTn>
                        </p:par>
                        <p:par>
                          <p:cTn id="20" fill="hold">
                            <p:stCondLst>
                              <p:cond delay="8000"/>
                            </p:stCondLst>
                            <p:childTnLst>
                              <p:par>
                                <p:cTn id="21" presetID="8" presetClass="entr" presetSubtype="16" fill="hold" nodeType="afterEffect">
                                  <p:stCondLst>
                                    <p:cond delay="0"/>
                                  </p:stCondLst>
                                  <p:childTnLst>
                                    <p:set>
                                      <p:cBhvr>
                                        <p:cTn id="22" dur="1" fill="hold">
                                          <p:stCondLst>
                                            <p:cond delay="0"/>
                                          </p:stCondLst>
                                        </p:cTn>
                                        <p:tgtEl>
                                          <p:spTgt spid="1025">
                                            <p:txEl>
                                              <p:pRg st="4" end="4"/>
                                            </p:txEl>
                                          </p:spTgt>
                                        </p:tgtEl>
                                        <p:attrNameLst>
                                          <p:attrName>style.visibility</p:attrName>
                                        </p:attrNameLst>
                                      </p:cBhvr>
                                      <p:to>
                                        <p:strVal val="visible"/>
                                      </p:to>
                                    </p:set>
                                    <p:animEffect transition="in" filter="diamond(in)">
                                      <p:cBhvr>
                                        <p:cTn id="23" dur="2000"/>
                                        <p:tgtEl>
                                          <p:spTgt spid="1025">
                                            <p:txEl>
                                              <p:pRg st="4" end="4"/>
                                            </p:txEl>
                                          </p:spTgt>
                                        </p:tgtEl>
                                      </p:cBhvr>
                                    </p:animEffect>
                                  </p:childTnLst>
                                </p:cTn>
                              </p:par>
                            </p:childTnLst>
                          </p:cTn>
                        </p:par>
                        <p:par>
                          <p:cTn id="24" fill="hold">
                            <p:stCondLst>
                              <p:cond delay="10000"/>
                            </p:stCondLst>
                            <p:childTnLst>
                              <p:par>
                                <p:cTn id="25" presetID="8" presetClass="entr" presetSubtype="16" fill="hold" nodeType="afterEffect">
                                  <p:stCondLst>
                                    <p:cond delay="0"/>
                                  </p:stCondLst>
                                  <p:childTnLst>
                                    <p:set>
                                      <p:cBhvr>
                                        <p:cTn id="26" dur="1" fill="hold">
                                          <p:stCondLst>
                                            <p:cond delay="0"/>
                                          </p:stCondLst>
                                        </p:cTn>
                                        <p:tgtEl>
                                          <p:spTgt spid="1025">
                                            <p:txEl>
                                              <p:pRg st="5" end="5"/>
                                            </p:txEl>
                                          </p:spTgt>
                                        </p:tgtEl>
                                        <p:attrNameLst>
                                          <p:attrName>style.visibility</p:attrName>
                                        </p:attrNameLst>
                                      </p:cBhvr>
                                      <p:to>
                                        <p:strVal val="visible"/>
                                      </p:to>
                                    </p:set>
                                    <p:animEffect transition="in" filter="diamond(in)">
                                      <p:cBhvr>
                                        <p:cTn id="27" dur="2000"/>
                                        <p:tgtEl>
                                          <p:spTgt spid="1025">
                                            <p:txEl>
                                              <p:pRg st="5" end="5"/>
                                            </p:txEl>
                                          </p:spTgt>
                                        </p:tgtEl>
                                      </p:cBhvr>
                                    </p:animEffect>
                                  </p:childTnLst>
                                </p:cTn>
                              </p:par>
                            </p:childTnLst>
                          </p:cTn>
                        </p:par>
                        <p:par>
                          <p:cTn id="28" fill="hold">
                            <p:stCondLst>
                              <p:cond delay="12000"/>
                            </p:stCondLst>
                            <p:childTnLst>
                              <p:par>
                                <p:cTn id="29" presetID="8" presetClass="entr" presetSubtype="16" fill="hold" nodeType="afterEffect">
                                  <p:stCondLst>
                                    <p:cond delay="0"/>
                                  </p:stCondLst>
                                  <p:childTnLst>
                                    <p:set>
                                      <p:cBhvr>
                                        <p:cTn id="30" dur="1" fill="hold">
                                          <p:stCondLst>
                                            <p:cond delay="0"/>
                                          </p:stCondLst>
                                        </p:cTn>
                                        <p:tgtEl>
                                          <p:spTgt spid="1025">
                                            <p:txEl>
                                              <p:pRg st="6" end="6"/>
                                            </p:txEl>
                                          </p:spTgt>
                                        </p:tgtEl>
                                        <p:attrNameLst>
                                          <p:attrName>style.visibility</p:attrName>
                                        </p:attrNameLst>
                                      </p:cBhvr>
                                      <p:to>
                                        <p:strVal val="visible"/>
                                      </p:to>
                                    </p:set>
                                    <p:animEffect transition="in" filter="diamond(in)">
                                      <p:cBhvr>
                                        <p:cTn id="31" dur="2000"/>
                                        <p:tgtEl>
                                          <p:spTgt spid="1025">
                                            <p:txEl>
                                              <p:pRg st="6" end="6"/>
                                            </p:txEl>
                                          </p:spTgt>
                                        </p:tgtEl>
                                      </p:cBhvr>
                                    </p:animEffect>
                                  </p:childTnLst>
                                </p:cTn>
                              </p:par>
                            </p:childTnLst>
                          </p:cTn>
                        </p:par>
                        <p:par>
                          <p:cTn id="32" fill="hold">
                            <p:stCondLst>
                              <p:cond delay="14000"/>
                            </p:stCondLst>
                            <p:childTnLst>
                              <p:par>
                                <p:cTn id="33" presetID="8" presetClass="entr" presetSubtype="16" fill="hold" nodeType="afterEffect">
                                  <p:stCondLst>
                                    <p:cond delay="0"/>
                                  </p:stCondLst>
                                  <p:childTnLst>
                                    <p:set>
                                      <p:cBhvr>
                                        <p:cTn id="34" dur="1" fill="hold">
                                          <p:stCondLst>
                                            <p:cond delay="0"/>
                                          </p:stCondLst>
                                        </p:cTn>
                                        <p:tgtEl>
                                          <p:spTgt spid="1025">
                                            <p:txEl>
                                              <p:pRg st="7" end="7"/>
                                            </p:txEl>
                                          </p:spTgt>
                                        </p:tgtEl>
                                        <p:attrNameLst>
                                          <p:attrName>style.visibility</p:attrName>
                                        </p:attrNameLst>
                                      </p:cBhvr>
                                      <p:to>
                                        <p:strVal val="visible"/>
                                      </p:to>
                                    </p:set>
                                    <p:animEffect transition="in" filter="diamond(in)">
                                      <p:cBhvr>
                                        <p:cTn id="35" dur="2000"/>
                                        <p:tgtEl>
                                          <p:spTgt spid="1025">
                                            <p:txEl>
                                              <p:pRg st="7" end="7"/>
                                            </p:txEl>
                                          </p:spTgt>
                                        </p:tgtEl>
                                      </p:cBhvr>
                                    </p:animEffect>
                                  </p:childTnLst>
                                </p:cTn>
                              </p:par>
                            </p:childTnLst>
                          </p:cTn>
                        </p:par>
                        <p:par>
                          <p:cTn id="36" fill="hold">
                            <p:stCondLst>
                              <p:cond delay="16000"/>
                            </p:stCondLst>
                            <p:childTnLst>
                              <p:par>
                                <p:cTn id="37" presetID="8" presetClass="entr" presetSubtype="16" fill="hold" nodeType="afterEffect">
                                  <p:stCondLst>
                                    <p:cond delay="0"/>
                                  </p:stCondLst>
                                  <p:childTnLst>
                                    <p:set>
                                      <p:cBhvr>
                                        <p:cTn id="38" dur="1" fill="hold">
                                          <p:stCondLst>
                                            <p:cond delay="0"/>
                                          </p:stCondLst>
                                        </p:cTn>
                                        <p:tgtEl>
                                          <p:spTgt spid="1025">
                                            <p:txEl>
                                              <p:pRg st="8" end="8"/>
                                            </p:txEl>
                                          </p:spTgt>
                                        </p:tgtEl>
                                        <p:attrNameLst>
                                          <p:attrName>style.visibility</p:attrName>
                                        </p:attrNameLst>
                                      </p:cBhvr>
                                      <p:to>
                                        <p:strVal val="visible"/>
                                      </p:to>
                                    </p:set>
                                    <p:animEffect transition="in" filter="diamond(in)">
                                      <p:cBhvr>
                                        <p:cTn id="39" dur="2000"/>
                                        <p:tgtEl>
                                          <p:spTgt spid="1025">
                                            <p:txEl>
                                              <p:pRg st="8" end="8"/>
                                            </p:txEl>
                                          </p:spTgt>
                                        </p:tgtEl>
                                      </p:cBhvr>
                                    </p:animEffect>
                                  </p:childTnLst>
                                </p:cTn>
                              </p:par>
                            </p:childTnLst>
                          </p:cTn>
                        </p:par>
                        <p:par>
                          <p:cTn id="40" fill="hold">
                            <p:stCondLst>
                              <p:cond delay="18000"/>
                            </p:stCondLst>
                            <p:childTnLst>
                              <p:par>
                                <p:cTn id="41" presetID="8" presetClass="entr" presetSubtype="16" fill="hold" nodeType="afterEffect">
                                  <p:stCondLst>
                                    <p:cond delay="0"/>
                                  </p:stCondLst>
                                  <p:childTnLst>
                                    <p:set>
                                      <p:cBhvr>
                                        <p:cTn id="42" dur="1" fill="hold">
                                          <p:stCondLst>
                                            <p:cond delay="0"/>
                                          </p:stCondLst>
                                        </p:cTn>
                                        <p:tgtEl>
                                          <p:spTgt spid="1025">
                                            <p:txEl>
                                              <p:pRg st="9" end="9"/>
                                            </p:txEl>
                                          </p:spTgt>
                                        </p:tgtEl>
                                        <p:attrNameLst>
                                          <p:attrName>style.visibility</p:attrName>
                                        </p:attrNameLst>
                                      </p:cBhvr>
                                      <p:to>
                                        <p:strVal val="visible"/>
                                      </p:to>
                                    </p:set>
                                    <p:animEffect transition="in" filter="diamond(in)">
                                      <p:cBhvr>
                                        <p:cTn id="43" dur="2000"/>
                                        <p:tgtEl>
                                          <p:spTgt spid="1025">
                                            <p:txEl>
                                              <p:pRg st="9" end="9"/>
                                            </p:txEl>
                                          </p:spTgt>
                                        </p:tgtEl>
                                      </p:cBhvr>
                                    </p:animEffect>
                                  </p:childTnLst>
                                </p:cTn>
                              </p:par>
                            </p:childTnLst>
                          </p:cTn>
                        </p:par>
                        <p:par>
                          <p:cTn id="44" fill="hold">
                            <p:stCondLst>
                              <p:cond delay="20000"/>
                            </p:stCondLst>
                            <p:childTnLst>
                              <p:par>
                                <p:cTn id="45" presetID="8" presetClass="entr" presetSubtype="16" fill="hold" nodeType="afterEffect">
                                  <p:stCondLst>
                                    <p:cond delay="0"/>
                                  </p:stCondLst>
                                  <p:childTnLst>
                                    <p:set>
                                      <p:cBhvr>
                                        <p:cTn id="46" dur="1" fill="hold">
                                          <p:stCondLst>
                                            <p:cond delay="0"/>
                                          </p:stCondLst>
                                        </p:cTn>
                                        <p:tgtEl>
                                          <p:spTgt spid="1025">
                                            <p:txEl>
                                              <p:pRg st="10" end="10"/>
                                            </p:txEl>
                                          </p:spTgt>
                                        </p:tgtEl>
                                        <p:attrNameLst>
                                          <p:attrName>style.visibility</p:attrName>
                                        </p:attrNameLst>
                                      </p:cBhvr>
                                      <p:to>
                                        <p:strVal val="visible"/>
                                      </p:to>
                                    </p:set>
                                    <p:animEffect transition="in" filter="diamond(in)">
                                      <p:cBhvr>
                                        <p:cTn id="47" dur="2000"/>
                                        <p:tgtEl>
                                          <p:spTgt spid="1025">
                                            <p:txEl>
                                              <p:pRg st="10" end="10"/>
                                            </p:txEl>
                                          </p:spTgt>
                                        </p:tgtEl>
                                      </p:cBhvr>
                                    </p:animEffect>
                                  </p:childTnLst>
                                </p:cTn>
                              </p:par>
                            </p:childTnLst>
                          </p:cTn>
                        </p:par>
                        <p:par>
                          <p:cTn id="48" fill="hold">
                            <p:stCondLst>
                              <p:cond delay="22000"/>
                            </p:stCondLst>
                            <p:childTnLst>
                              <p:par>
                                <p:cTn id="49" presetID="8" presetClass="entr" presetSubtype="16" fill="hold" nodeType="afterEffect">
                                  <p:stCondLst>
                                    <p:cond delay="0"/>
                                  </p:stCondLst>
                                  <p:childTnLst>
                                    <p:set>
                                      <p:cBhvr>
                                        <p:cTn id="50" dur="1" fill="hold">
                                          <p:stCondLst>
                                            <p:cond delay="0"/>
                                          </p:stCondLst>
                                        </p:cTn>
                                        <p:tgtEl>
                                          <p:spTgt spid="1025">
                                            <p:txEl>
                                              <p:pRg st="11" end="11"/>
                                            </p:txEl>
                                          </p:spTgt>
                                        </p:tgtEl>
                                        <p:attrNameLst>
                                          <p:attrName>style.visibility</p:attrName>
                                        </p:attrNameLst>
                                      </p:cBhvr>
                                      <p:to>
                                        <p:strVal val="visible"/>
                                      </p:to>
                                    </p:set>
                                    <p:animEffect transition="in" filter="diamond(in)">
                                      <p:cBhvr>
                                        <p:cTn id="51" dur="2000"/>
                                        <p:tgtEl>
                                          <p:spTgt spid="1025">
                                            <p:txEl>
                                              <p:pRg st="11" end="11"/>
                                            </p:txEl>
                                          </p:spTgt>
                                        </p:tgtEl>
                                      </p:cBhvr>
                                    </p:animEffect>
                                  </p:childTnLst>
                                </p:cTn>
                              </p:par>
                            </p:childTnLst>
                          </p:cTn>
                        </p:par>
                        <p:par>
                          <p:cTn id="52" fill="hold">
                            <p:stCondLst>
                              <p:cond delay="24000"/>
                            </p:stCondLst>
                            <p:childTnLst>
                              <p:par>
                                <p:cTn id="53" presetID="8" presetClass="entr" presetSubtype="16" fill="hold" nodeType="afterEffect">
                                  <p:stCondLst>
                                    <p:cond delay="0"/>
                                  </p:stCondLst>
                                  <p:childTnLst>
                                    <p:set>
                                      <p:cBhvr>
                                        <p:cTn id="54" dur="1" fill="hold">
                                          <p:stCondLst>
                                            <p:cond delay="0"/>
                                          </p:stCondLst>
                                        </p:cTn>
                                        <p:tgtEl>
                                          <p:spTgt spid="1025">
                                            <p:txEl>
                                              <p:pRg st="12" end="12"/>
                                            </p:txEl>
                                          </p:spTgt>
                                        </p:tgtEl>
                                        <p:attrNameLst>
                                          <p:attrName>style.visibility</p:attrName>
                                        </p:attrNameLst>
                                      </p:cBhvr>
                                      <p:to>
                                        <p:strVal val="visible"/>
                                      </p:to>
                                    </p:set>
                                    <p:animEffect transition="in" filter="diamond(in)">
                                      <p:cBhvr>
                                        <p:cTn id="55" dur="2000"/>
                                        <p:tgtEl>
                                          <p:spTgt spid="1025">
                                            <p:txEl>
                                              <p:pRg st="12" end="12"/>
                                            </p:txEl>
                                          </p:spTgt>
                                        </p:tgtEl>
                                      </p:cBhvr>
                                    </p:animEffect>
                                  </p:childTnLst>
                                </p:cTn>
                              </p:par>
                            </p:childTnLst>
                          </p:cTn>
                        </p:par>
                        <p:par>
                          <p:cTn id="56" fill="hold">
                            <p:stCondLst>
                              <p:cond delay="26000"/>
                            </p:stCondLst>
                            <p:childTnLst>
                              <p:par>
                                <p:cTn id="57" presetID="4" presetClass="entr" presetSubtype="32" fill="hold" nodeType="afterEffect">
                                  <p:stCondLst>
                                    <p:cond delay="0"/>
                                  </p:stCondLst>
                                  <p:childTnLst>
                                    <p:set>
                                      <p:cBhvr>
                                        <p:cTn id="58" dur="1" fill="hold">
                                          <p:stCondLst>
                                            <p:cond delay="0"/>
                                          </p:stCondLst>
                                        </p:cTn>
                                        <p:tgtEl>
                                          <p:spTgt spid="1025">
                                            <p:txEl>
                                              <p:pRg st="0" end="0"/>
                                            </p:txEl>
                                          </p:spTgt>
                                        </p:tgtEl>
                                        <p:attrNameLst>
                                          <p:attrName>style.visibility</p:attrName>
                                        </p:attrNameLst>
                                      </p:cBhvr>
                                      <p:to>
                                        <p:strVal val="visible"/>
                                      </p:to>
                                    </p:set>
                                    <p:animEffect transition="in" filter="box(out)">
                                      <p:cBhvr>
                                        <p:cTn id="59" dur="2000"/>
                                        <p:tgtEl>
                                          <p:spTgt spid="1025">
                                            <p:txEl>
                                              <p:pRg st="0" end="0"/>
                                            </p:txEl>
                                          </p:spTgt>
                                        </p:tgtEl>
                                      </p:cBhvr>
                                    </p:animEffect>
                                  </p:childTnLst>
                                </p:cTn>
                              </p:par>
                            </p:childTnLst>
                          </p:cTn>
                        </p:par>
                        <p:par>
                          <p:cTn id="60" fill="hold">
                            <p:stCondLst>
                              <p:cond delay="28000"/>
                            </p:stCondLst>
                            <p:childTnLst>
                              <p:par>
                                <p:cTn id="61" presetID="4" presetClass="entr" presetSubtype="32" fill="hold" nodeType="afterEffect">
                                  <p:stCondLst>
                                    <p:cond delay="0"/>
                                  </p:stCondLst>
                                  <p:childTnLst>
                                    <p:set>
                                      <p:cBhvr>
                                        <p:cTn id="62" dur="1" fill="hold">
                                          <p:stCondLst>
                                            <p:cond delay="0"/>
                                          </p:stCondLst>
                                        </p:cTn>
                                        <p:tgtEl>
                                          <p:spTgt spid="1025">
                                            <p:txEl>
                                              <p:pRg st="1" end="1"/>
                                            </p:txEl>
                                          </p:spTgt>
                                        </p:tgtEl>
                                        <p:attrNameLst>
                                          <p:attrName>style.visibility</p:attrName>
                                        </p:attrNameLst>
                                      </p:cBhvr>
                                      <p:to>
                                        <p:strVal val="visible"/>
                                      </p:to>
                                    </p:set>
                                    <p:animEffect transition="in" filter="box(out)">
                                      <p:cBhvr>
                                        <p:cTn id="63" dur="2000"/>
                                        <p:tgtEl>
                                          <p:spTgt spid="1025">
                                            <p:txEl>
                                              <p:pRg st="1" end="1"/>
                                            </p:txEl>
                                          </p:spTgt>
                                        </p:tgtEl>
                                      </p:cBhvr>
                                    </p:animEffect>
                                  </p:childTnLst>
                                </p:cTn>
                              </p:par>
                            </p:childTnLst>
                          </p:cTn>
                        </p:par>
                        <p:par>
                          <p:cTn id="64" fill="hold">
                            <p:stCondLst>
                              <p:cond delay="30000"/>
                            </p:stCondLst>
                            <p:childTnLst>
                              <p:par>
                                <p:cTn id="65" presetID="4" presetClass="entr" presetSubtype="32" fill="hold" nodeType="afterEffect">
                                  <p:stCondLst>
                                    <p:cond delay="0"/>
                                  </p:stCondLst>
                                  <p:childTnLst>
                                    <p:set>
                                      <p:cBhvr>
                                        <p:cTn id="66" dur="1" fill="hold">
                                          <p:stCondLst>
                                            <p:cond delay="0"/>
                                          </p:stCondLst>
                                        </p:cTn>
                                        <p:tgtEl>
                                          <p:spTgt spid="1025">
                                            <p:txEl>
                                              <p:pRg st="2" end="2"/>
                                            </p:txEl>
                                          </p:spTgt>
                                        </p:tgtEl>
                                        <p:attrNameLst>
                                          <p:attrName>style.visibility</p:attrName>
                                        </p:attrNameLst>
                                      </p:cBhvr>
                                      <p:to>
                                        <p:strVal val="visible"/>
                                      </p:to>
                                    </p:set>
                                    <p:animEffect transition="in" filter="box(out)">
                                      <p:cBhvr>
                                        <p:cTn id="67" dur="2000"/>
                                        <p:tgtEl>
                                          <p:spTgt spid="1025">
                                            <p:txEl>
                                              <p:pRg st="2" end="2"/>
                                            </p:txEl>
                                          </p:spTgt>
                                        </p:tgtEl>
                                      </p:cBhvr>
                                    </p:animEffect>
                                  </p:childTnLst>
                                </p:cTn>
                              </p:par>
                            </p:childTnLst>
                          </p:cTn>
                        </p:par>
                        <p:par>
                          <p:cTn id="68" fill="hold">
                            <p:stCondLst>
                              <p:cond delay="32000"/>
                            </p:stCondLst>
                            <p:childTnLst>
                              <p:par>
                                <p:cTn id="69" presetID="4" presetClass="entr" presetSubtype="32" fill="hold" nodeType="afterEffect">
                                  <p:stCondLst>
                                    <p:cond delay="0"/>
                                  </p:stCondLst>
                                  <p:childTnLst>
                                    <p:set>
                                      <p:cBhvr>
                                        <p:cTn id="70" dur="1" fill="hold">
                                          <p:stCondLst>
                                            <p:cond delay="0"/>
                                          </p:stCondLst>
                                        </p:cTn>
                                        <p:tgtEl>
                                          <p:spTgt spid="1025">
                                            <p:txEl>
                                              <p:pRg st="3" end="3"/>
                                            </p:txEl>
                                          </p:spTgt>
                                        </p:tgtEl>
                                        <p:attrNameLst>
                                          <p:attrName>style.visibility</p:attrName>
                                        </p:attrNameLst>
                                      </p:cBhvr>
                                      <p:to>
                                        <p:strVal val="visible"/>
                                      </p:to>
                                    </p:set>
                                    <p:animEffect transition="in" filter="box(out)">
                                      <p:cBhvr>
                                        <p:cTn id="71" dur="2000"/>
                                        <p:tgtEl>
                                          <p:spTgt spid="1025">
                                            <p:txEl>
                                              <p:pRg st="3" end="3"/>
                                            </p:txEl>
                                          </p:spTgt>
                                        </p:tgtEl>
                                      </p:cBhvr>
                                    </p:animEffect>
                                  </p:childTnLst>
                                </p:cTn>
                              </p:par>
                            </p:childTnLst>
                          </p:cTn>
                        </p:par>
                        <p:par>
                          <p:cTn id="72" fill="hold">
                            <p:stCondLst>
                              <p:cond delay="34000"/>
                            </p:stCondLst>
                            <p:childTnLst>
                              <p:par>
                                <p:cTn id="73" presetID="4" presetClass="entr" presetSubtype="32" fill="hold" nodeType="afterEffect">
                                  <p:stCondLst>
                                    <p:cond delay="0"/>
                                  </p:stCondLst>
                                  <p:childTnLst>
                                    <p:set>
                                      <p:cBhvr>
                                        <p:cTn id="74" dur="1" fill="hold">
                                          <p:stCondLst>
                                            <p:cond delay="0"/>
                                          </p:stCondLst>
                                        </p:cTn>
                                        <p:tgtEl>
                                          <p:spTgt spid="1025">
                                            <p:txEl>
                                              <p:pRg st="4" end="4"/>
                                            </p:txEl>
                                          </p:spTgt>
                                        </p:tgtEl>
                                        <p:attrNameLst>
                                          <p:attrName>style.visibility</p:attrName>
                                        </p:attrNameLst>
                                      </p:cBhvr>
                                      <p:to>
                                        <p:strVal val="visible"/>
                                      </p:to>
                                    </p:set>
                                    <p:animEffect transition="in" filter="box(out)">
                                      <p:cBhvr>
                                        <p:cTn id="75" dur="2000"/>
                                        <p:tgtEl>
                                          <p:spTgt spid="1025">
                                            <p:txEl>
                                              <p:pRg st="4" end="4"/>
                                            </p:txEl>
                                          </p:spTgt>
                                        </p:tgtEl>
                                      </p:cBhvr>
                                    </p:animEffect>
                                  </p:childTnLst>
                                </p:cTn>
                              </p:par>
                            </p:childTnLst>
                          </p:cTn>
                        </p:par>
                        <p:par>
                          <p:cTn id="76" fill="hold">
                            <p:stCondLst>
                              <p:cond delay="36000"/>
                            </p:stCondLst>
                            <p:childTnLst>
                              <p:par>
                                <p:cTn id="77" presetID="4" presetClass="entr" presetSubtype="32" fill="hold" nodeType="afterEffect">
                                  <p:stCondLst>
                                    <p:cond delay="0"/>
                                  </p:stCondLst>
                                  <p:childTnLst>
                                    <p:set>
                                      <p:cBhvr>
                                        <p:cTn id="78" dur="1" fill="hold">
                                          <p:stCondLst>
                                            <p:cond delay="0"/>
                                          </p:stCondLst>
                                        </p:cTn>
                                        <p:tgtEl>
                                          <p:spTgt spid="1025">
                                            <p:txEl>
                                              <p:pRg st="5" end="5"/>
                                            </p:txEl>
                                          </p:spTgt>
                                        </p:tgtEl>
                                        <p:attrNameLst>
                                          <p:attrName>style.visibility</p:attrName>
                                        </p:attrNameLst>
                                      </p:cBhvr>
                                      <p:to>
                                        <p:strVal val="visible"/>
                                      </p:to>
                                    </p:set>
                                    <p:animEffect transition="in" filter="box(out)">
                                      <p:cBhvr>
                                        <p:cTn id="79" dur="2000"/>
                                        <p:tgtEl>
                                          <p:spTgt spid="1025">
                                            <p:txEl>
                                              <p:pRg st="5" end="5"/>
                                            </p:txEl>
                                          </p:spTgt>
                                        </p:tgtEl>
                                      </p:cBhvr>
                                    </p:animEffect>
                                  </p:childTnLst>
                                </p:cTn>
                              </p:par>
                            </p:childTnLst>
                          </p:cTn>
                        </p:par>
                        <p:par>
                          <p:cTn id="80" fill="hold">
                            <p:stCondLst>
                              <p:cond delay="38000"/>
                            </p:stCondLst>
                            <p:childTnLst>
                              <p:par>
                                <p:cTn id="81" presetID="4" presetClass="entr" presetSubtype="32" fill="hold" nodeType="afterEffect">
                                  <p:stCondLst>
                                    <p:cond delay="0"/>
                                  </p:stCondLst>
                                  <p:childTnLst>
                                    <p:set>
                                      <p:cBhvr>
                                        <p:cTn id="82" dur="1" fill="hold">
                                          <p:stCondLst>
                                            <p:cond delay="0"/>
                                          </p:stCondLst>
                                        </p:cTn>
                                        <p:tgtEl>
                                          <p:spTgt spid="1025">
                                            <p:txEl>
                                              <p:pRg st="6" end="6"/>
                                            </p:txEl>
                                          </p:spTgt>
                                        </p:tgtEl>
                                        <p:attrNameLst>
                                          <p:attrName>style.visibility</p:attrName>
                                        </p:attrNameLst>
                                      </p:cBhvr>
                                      <p:to>
                                        <p:strVal val="visible"/>
                                      </p:to>
                                    </p:set>
                                    <p:animEffect transition="in" filter="box(out)">
                                      <p:cBhvr>
                                        <p:cTn id="83" dur="2000"/>
                                        <p:tgtEl>
                                          <p:spTgt spid="1025">
                                            <p:txEl>
                                              <p:pRg st="6" end="6"/>
                                            </p:txEl>
                                          </p:spTgt>
                                        </p:tgtEl>
                                      </p:cBhvr>
                                    </p:animEffect>
                                  </p:childTnLst>
                                </p:cTn>
                              </p:par>
                            </p:childTnLst>
                          </p:cTn>
                        </p:par>
                        <p:par>
                          <p:cTn id="84" fill="hold">
                            <p:stCondLst>
                              <p:cond delay="40000"/>
                            </p:stCondLst>
                            <p:childTnLst>
                              <p:par>
                                <p:cTn id="85" presetID="4" presetClass="entr" presetSubtype="32" fill="hold" nodeType="afterEffect">
                                  <p:stCondLst>
                                    <p:cond delay="0"/>
                                  </p:stCondLst>
                                  <p:childTnLst>
                                    <p:set>
                                      <p:cBhvr>
                                        <p:cTn id="86" dur="1" fill="hold">
                                          <p:stCondLst>
                                            <p:cond delay="0"/>
                                          </p:stCondLst>
                                        </p:cTn>
                                        <p:tgtEl>
                                          <p:spTgt spid="1025">
                                            <p:txEl>
                                              <p:pRg st="7" end="7"/>
                                            </p:txEl>
                                          </p:spTgt>
                                        </p:tgtEl>
                                        <p:attrNameLst>
                                          <p:attrName>style.visibility</p:attrName>
                                        </p:attrNameLst>
                                      </p:cBhvr>
                                      <p:to>
                                        <p:strVal val="visible"/>
                                      </p:to>
                                    </p:set>
                                    <p:animEffect transition="in" filter="box(out)">
                                      <p:cBhvr>
                                        <p:cTn id="87" dur="2000"/>
                                        <p:tgtEl>
                                          <p:spTgt spid="1025">
                                            <p:txEl>
                                              <p:pRg st="7" end="7"/>
                                            </p:txEl>
                                          </p:spTgt>
                                        </p:tgtEl>
                                      </p:cBhvr>
                                    </p:animEffect>
                                  </p:childTnLst>
                                </p:cTn>
                              </p:par>
                            </p:childTnLst>
                          </p:cTn>
                        </p:par>
                        <p:par>
                          <p:cTn id="88" fill="hold">
                            <p:stCondLst>
                              <p:cond delay="42000"/>
                            </p:stCondLst>
                            <p:childTnLst>
                              <p:par>
                                <p:cTn id="89" presetID="4" presetClass="entr" presetSubtype="32" fill="hold" nodeType="afterEffect">
                                  <p:stCondLst>
                                    <p:cond delay="0"/>
                                  </p:stCondLst>
                                  <p:childTnLst>
                                    <p:set>
                                      <p:cBhvr>
                                        <p:cTn id="90" dur="1" fill="hold">
                                          <p:stCondLst>
                                            <p:cond delay="0"/>
                                          </p:stCondLst>
                                        </p:cTn>
                                        <p:tgtEl>
                                          <p:spTgt spid="1025">
                                            <p:txEl>
                                              <p:pRg st="8" end="8"/>
                                            </p:txEl>
                                          </p:spTgt>
                                        </p:tgtEl>
                                        <p:attrNameLst>
                                          <p:attrName>style.visibility</p:attrName>
                                        </p:attrNameLst>
                                      </p:cBhvr>
                                      <p:to>
                                        <p:strVal val="visible"/>
                                      </p:to>
                                    </p:set>
                                    <p:animEffect transition="in" filter="box(out)">
                                      <p:cBhvr>
                                        <p:cTn id="91" dur="2000"/>
                                        <p:tgtEl>
                                          <p:spTgt spid="1025">
                                            <p:txEl>
                                              <p:pRg st="8" end="8"/>
                                            </p:txEl>
                                          </p:spTgt>
                                        </p:tgtEl>
                                      </p:cBhvr>
                                    </p:animEffect>
                                  </p:childTnLst>
                                </p:cTn>
                              </p:par>
                            </p:childTnLst>
                          </p:cTn>
                        </p:par>
                        <p:par>
                          <p:cTn id="92" fill="hold">
                            <p:stCondLst>
                              <p:cond delay="44000"/>
                            </p:stCondLst>
                            <p:childTnLst>
                              <p:par>
                                <p:cTn id="93" presetID="4" presetClass="entr" presetSubtype="32" fill="hold" nodeType="afterEffect">
                                  <p:stCondLst>
                                    <p:cond delay="0"/>
                                  </p:stCondLst>
                                  <p:childTnLst>
                                    <p:set>
                                      <p:cBhvr>
                                        <p:cTn id="94" dur="1" fill="hold">
                                          <p:stCondLst>
                                            <p:cond delay="0"/>
                                          </p:stCondLst>
                                        </p:cTn>
                                        <p:tgtEl>
                                          <p:spTgt spid="1025">
                                            <p:txEl>
                                              <p:pRg st="9" end="9"/>
                                            </p:txEl>
                                          </p:spTgt>
                                        </p:tgtEl>
                                        <p:attrNameLst>
                                          <p:attrName>style.visibility</p:attrName>
                                        </p:attrNameLst>
                                      </p:cBhvr>
                                      <p:to>
                                        <p:strVal val="visible"/>
                                      </p:to>
                                    </p:set>
                                    <p:animEffect transition="in" filter="box(out)">
                                      <p:cBhvr>
                                        <p:cTn id="95" dur="2000"/>
                                        <p:tgtEl>
                                          <p:spTgt spid="1025">
                                            <p:txEl>
                                              <p:pRg st="9" end="9"/>
                                            </p:txEl>
                                          </p:spTgt>
                                        </p:tgtEl>
                                      </p:cBhvr>
                                    </p:animEffect>
                                  </p:childTnLst>
                                </p:cTn>
                              </p:par>
                            </p:childTnLst>
                          </p:cTn>
                        </p:par>
                        <p:par>
                          <p:cTn id="96" fill="hold">
                            <p:stCondLst>
                              <p:cond delay="46000"/>
                            </p:stCondLst>
                            <p:childTnLst>
                              <p:par>
                                <p:cTn id="97" presetID="4" presetClass="entr" presetSubtype="32" fill="hold" nodeType="afterEffect">
                                  <p:stCondLst>
                                    <p:cond delay="0"/>
                                  </p:stCondLst>
                                  <p:childTnLst>
                                    <p:set>
                                      <p:cBhvr>
                                        <p:cTn id="98" dur="1" fill="hold">
                                          <p:stCondLst>
                                            <p:cond delay="0"/>
                                          </p:stCondLst>
                                        </p:cTn>
                                        <p:tgtEl>
                                          <p:spTgt spid="1025">
                                            <p:txEl>
                                              <p:pRg st="10" end="10"/>
                                            </p:txEl>
                                          </p:spTgt>
                                        </p:tgtEl>
                                        <p:attrNameLst>
                                          <p:attrName>style.visibility</p:attrName>
                                        </p:attrNameLst>
                                      </p:cBhvr>
                                      <p:to>
                                        <p:strVal val="visible"/>
                                      </p:to>
                                    </p:set>
                                    <p:animEffect transition="in" filter="box(out)">
                                      <p:cBhvr>
                                        <p:cTn id="99" dur="2000"/>
                                        <p:tgtEl>
                                          <p:spTgt spid="1025">
                                            <p:txEl>
                                              <p:pRg st="10" end="10"/>
                                            </p:txEl>
                                          </p:spTgt>
                                        </p:tgtEl>
                                      </p:cBhvr>
                                    </p:animEffect>
                                  </p:childTnLst>
                                </p:cTn>
                              </p:par>
                            </p:childTnLst>
                          </p:cTn>
                        </p:par>
                        <p:par>
                          <p:cTn id="100" fill="hold">
                            <p:stCondLst>
                              <p:cond delay="48000"/>
                            </p:stCondLst>
                            <p:childTnLst>
                              <p:par>
                                <p:cTn id="101" presetID="4" presetClass="entr" presetSubtype="32" fill="hold" nodeType="afterEffect">
                                  <p:stCondLst>
                                    <p:cond delay="0"/>
                                  </p:stCondLst>
                                  <p:childTnLst>
                                    <p:set>
                                      <p:cBhvr>
                                        <p:cTn id="102" dur="1" fill="hold">
                                          <p:stCondLst>
                                            <p:cond delay="0"/>
                                          </p:stCondLst>
                                        </p:cTn>
                                        <p:tgtEl>
                                          <p:spTgt spid="1025">
                                            <p:txEl>
                                              <p:pRg st="11" end="11"/>
                                            </p:txEl>
                                          </p:spTgt>
                                        </p:tgtEl>
                                        <p:attrNameLst>
                                          <p:attrName>style.visibility</p:attrName>
                                        </p:attrNameLst>
                                      </p:cBhvr>
                                      <p:to>
                                        <p:strVal val="visible"/>
                                      </p:to>
                                    </p:set>
                                    <p:animEffect transition="in" filter="box(out)">
                                      <p:cBhvr>
                                        <p:cTn id="103" dur="2000"/>
                                        <p:tgtEl>
                                          <p:spTgt spid="1025">
                                            <p:txEl>
                                              <p:pRg st="11" end="11"/>
                                            </p:txEl>
                                          </p:spTgt>
                                        </p:tgtEl>
                                      </p:cBhvr>
                                    </p:animEffect>
                                  </p:childTnLst>
                                </p:cTn>
                              </p:par>
                            </p:childTnLst>
                          </p:cTn>
                        </p:par>
                        <p:par>
                          <p:cTn id="104" fill="hold">
                            <p:stCondLst>
                              <p:cond delay="50000"/>
                            </p:stCondLst>
                            <p:childTnLst>
                              <p:par>
                                <p:cTn id="105" presetID="4" presetClass="entr" presetSubtype="32" fill="hold" nodeType="afterEffect">
                                  <p:stCondLst>
                                    <p:cond delay="0"/>
                                  </p:stCondLst>
                                  <p:childTnLst>
                                    <p:set>
                                      <p:cBhvr>
                                        <p:cTn id="106" dur="1" fill="hold">
                                          <p:stCondLst>
                                            <p:cond delay="0"/>
                                          </p:stCondLst>
                                        </p:cTn>
                                        <p:tgtEl>
                                          <p:spTgt spid="1025">
                                            <p:txEl>
                                              <p:pRg st="12" end="12"/>
                                            </p:txEl>
                                          </p:spTgt>
                                        </p:tgtEl>
                                        <p:attrNameLst>
                                          <p:attrName>style.visibility</p:attrName>
                                        </p:attrNameLst>
                                      </p:cBhvr>
                                      <p:to>
                                        <p:strVal val="visible"/>
                                      </p:to>
                                    </p:set>
                                    <p:animEffect transition="in" filter="box(out)">
                                      <p:cBhvr>
                                        <p:cTn id="107" dur="2000"/>
                                        <p:tgtEl>
                                          <p:spTgt spid="102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1"/>
            <a:ext cx="8382000" cy="5201424"/>
          </a:xfrm>
          <a:prstGeom prst="rect">
            <a:avLst/>
          </a:prstGeom>
        </p:spPr>
        <p:txBody>
          <a:bodyPr wrap="square">
            <a:spAutoFit/>
          </a:bodyPr>
          <a:lstStyle/>
          <a:p>
            <a:pPr lvl="0" indent="457200" eaLnBrk="0" fontAlgn="base" hangingPunct="0">
              <a:spcBef>
                <a:spcPct val="0"/>
              </a:spcBef>
              <a:spcAft>
                <a:spcPct val="0"/>
              </a:spcAft>
            </a:pPr>
            <a:endParaRPr lang="en-US" sz="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000" dirty="0" smtClean="0">
                <a:latin typeface="Times New Roman" pitchFamily="18" charset="0"/>
                <a:ea typeface="Times New Roman" pitchFamily="18" charset="0"/>
                <a:cs typeface="Times New Roman" pitchFamily="18" charset="0"/>
              </a:rPr>
              <a:t>           (ii)Experiment II</a:t>
            </a:r>
          </a:p>
          <a:p>
            <a:pPr lvl="0" indent="457200" eaLnBrk="0" fontAlgn="base" hangingPunct="0">
              <a:spcBef>
                <a:spcPct val="0"/>
              </a:spcBef>
              <a:spcAft>
                <a:spcPct val="0"/>
              </a:spcAft>
            </a:pPr>
            <a:r>
              <a:rPr lang="en-US" sz="2000" dirty="0" smtClean="0">
                <a:latin typeface="Times New Roman" pitchFamily="18" charset="0"/>
                <a:ea typeface="Times New Roman" pitchFamily="18" charset="0"/>
                <a:cs typeface="Times New Roman" pitchFamily="18" charset="0"/>
              </a:rPr>
              <a:t>Enthalpy change of mixture of </a:t>
            </a:r>
            <a:r>
              <a:rPr lang="en-US" sz="2000" dirty="0" err="1" smtClean="0">
                <a:latin typeface="Times New Roman" pitchFamily="18" charset="0"/>
                <a:ea typeface="Times New Roman" pitchFamily="18" charset="0"/>
                <a:cs typeface="Times New Roman" pitchFamily="18" charset="0"/>
              </a:rPr>
              <a:t>HCl</a:t>
            </a:r>
            <a:r>
              <a:rPr lang="en-US" sz="2000" dirty="0" smtClean="0">
                <a:latin typeface="Times New Roman" pitchFamily="18" charset="0"/>
                <a:ea typeface="Times New Roman" pitchFamily="18" charset="0"/>
                <a:cs typeface="Times New Roman" pitchFamily="18" charset="0"/>
              </a:rPr>
              <a:t> + NH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aq</a:t>
            </a:r>
            <a:r>
              <a:rPr lang="en-US" sz="2000" dirty="0" smtClean="0">
                <a:latin typeface="Times New Roman" pitchFamily="18" charset="0"/>
                <a:cs typeface="Times New Roman" pitchFamily="18" charset="0"/>
              </a:rPr>
              <a:t>)</a:t>
            </a:r>
            <a:r>
              <a:rPr lang="en-US" sz="2000" dirty="0" smtClean="0">
                <a:latin typeface="Times New Roman" pitchFamily="18" charset="0"/>
                <a:ea typeface="Times New Roman" pitchFamily="18" charset="0"/>
                <a:cs typeface="Times New Roman" pitchFamily="18" charset="0"/>
              </a:rPr>
              <a:t> = mass of water(</a:t>
            </a:r>
            <a:r>
              <a:rPr lang="en-US" sz="2000" b="1" dirty="0" smtClean="0">
                <a:latin typeface="Times New Roman" pitchFamily="18" charset="0"/>
                <a:ea typeface="Times New Roman" pitchFamily="18" charset="0"/>
                <a:cs typeface="Times New Roman" pitchFamily="18" charset="0"/>
              </a:rPr>
              <a:t>m</a:t>
            </a:r>
            <a:r>
              <a:rPr lang="en-US" sz="2000" dirty="0" smtClean="0">
                <a:latin typeface="Times New Roman" pitchFamily="18" charset="0"/>
                <a:ea typeface="Times New Roman" pitchFamily="18" charset="0"/>
                <a:cs typeface="Times New Roman" pitchFamily="18" charset="0"/>
              </a:rPr>
              <a:t>) x </a:t>
            </a:r>
            <a:r>
              <a:rPr lang="en-US" sz="2000" b="1" dirty="0" smtClean="0">
                <a:latin typeface="Times New Roman" pitchFamily="18" charset="0"/>
                <a:ea typeface="Times New Roman" pitchFamily="18" charset="0"/>
                <a:cs typeface="Times New Roman" pitchFamily="18" charset="0"/>
              </a:rPr>
              <a:t>c</a:t>
            </a:r>
            <a:r>
              <a:rPr lang="en-US" sz="2000" dirty="0" smtClean="0">
                <a:latin typeface="Times New Roman" pitchFamily="18" charset="0"/>
                <a:ea typeface="Times New Roman" pitchFamily="18" charset="0"/>
                <a:cs typeface="Times New Roman" pitchFamily="18" charset="0"/>
              </a:rPr>
              <a:t> x </a:t>
            </a:r>
            <a:r>
              <a:rPr lang="en-US" sz="2000" b="1" dirty="0" smtClean="0">
                <a:latin typeface="Times New Roman" pitchFamily="18" charset="0"/>
                <a:ea typeface="Times New Roman" pitchFamily="18" charset="0"/>
                <a:cs typeface="Times New Roman" pitchFamily="18" charset="0"/>
              </a:rPr>
              <a:t>∆T</a:t>
            </a:r>
            <a:endParaRPr lang="en-US" sz="20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000" dirty="0" smtClean="0">
                <a:latin typeface="Times New Roman" pitchFamily="18" charset="0"/>
                <a:ea typeface="Times New Roman" pitchFamily="18" charset="0"/>
                <a:cs typeface="Times New Roman" pitchFamily="18" charset="0"/>
              </a:rPr>
              <a:t>        	 =&gt;</a:t>
            </a:r>
            <a:r>
              <a:rPr lang="en-US" sz="2000" u="sng" dirty="0" smtClean="0">
                <a:latin typeface="Times New Roman" pitchFamily="18" charset="0"/>
                <a:ea typeface="Times New Roman" pitchFamily="18" charset="0"/>
                <a:cs typeface="Times New Roman" pitchFamily="18" charset="0"/>
              </a:rPr>
              <a:t>25+25cm3  x  4.2  x  7</a:t>
            </a:r>
            <a:r>
              <a:rPr lang="en-US" sz="2000" u="sng" baseline="30000" dirty="0" smtClean="0">
                <a:latin typeface="Times New Roman" pitchFamily="18" charset="0"/>
                <a:ea typeface="Times New Roman" pitchFamily="18" charset="0"/>
                <a:cs typeface="Times New Roman" pitchFamily="18" charset="0"/>
              </a:rPr>
              <a:t> </a:t>
            </a:r>
            <a:r>
              <a:rPr lang="en-US" sz="2000" u="sng" baseline="30000" dirty="0" err="1" smtClean="0">
                <a:latin typeface="Times New Roman" pitchFamily="18" charset="0"/>
                <a:ea typeface="Times New Roman" pitchFamily="18" charset="0"/>
                <a:cs typeface="Times New Roman" pitchFamily="18" charset="0"/>
              </a:rPr>
              <a:t>o</a:t>
            </a:r>
            <a:r>
              <a:rPr lang="en-US" sz="2000" u="sng" dirty="0" err="1" smtClean="0">
                <a:latin typeface="Times New Roman" pitchFamily="18" charset="0"/>
                <a:ea typeface="Times New Roman" pitchFamily="18" charset="0"/>
                <a:cs typeface="Times New Roman" pitchFamily="18" charset="0"/>
              </a:rPr>
              <a:t>C</a:t>
            </a:r>
            <a:r>
              <a:rPr lang="en-US" sz="2000" dirty="0" smtClean="0">
                <a:latin typeface="Times New Roman" pitchFamily="18" charset="0"/>
                <a:ea typeface="Times New Roman" pitchFamily="18" charset="0"/>
                <a:cs typeface="Times New Roman" pitchFamily="18" charset="0"/>
              </a:rPr>
              <a:t>  = </a:t>
            </a:r>
            <a:r>
              <a:rPr lang="en-US" sz="2000" b="1" dirty="0" smtClean="0">
                <a:solidFill>
                  <a:srgbClr val="7030A0"/>
                </a:solidFill>
                <a:latin typeface="Times New Roman" pitchFamily="18" charset="0"/>
                <a:ea typeface="Times New Roman" pitchFamily="18" charset="0"/>
                <a:cs typeface="Times New Roman" pitchFamily="18" charset="0"/>
              </a:rPr>
              <a:t>+1.47kJ</a:t>
            </a:r>
            <a:endParaRPr lang="en-US" sz="2000" dirty="0" smtClean="0">
              <a:solidFill>
                <a:srgbClr val="7030A0"/>
              </a:solidFill>
              <a:latin typeface="Times New Roman" pitchFamily="18" charset="0"/>
              <a:ea typeface="Times New Roman" pitchFamily="18" charset="0"/>
              <a:cs typeface="Times New Roman" pitchFamily="18" charset="0"/>
            </a:endParaRPr>
          </a:p>
          <a:p>
            <a:pPr lvl="0" indent="457200" eaLnBrk="0" fontAlgn="base" hangingPunct="0">
              <a:spcBef>
                <a:spcPct val="0"/>
              </a:spcBef>
              <a:spcAft>
                <a:spcPct val="0"/>
              </a:spcAft>
            </a:pPr>
            <a:r>
              <a:rPr lang="en-US" sz="2000" dirty="0" smtClean="0">
                <a:latin typeface="Times New Roman" pitchFamily="18" charset="0"/>
                <a:ea typeface="Times New Roman" pitchFamily="18" charset="0"/>
                <a:cs typeface="Times New Roman" pitchFamily="18" charset="0"/>
              </a:rPr>
              <a:t>		 	      1000</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c)Write the equation for the reaction taking place in:</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)Experiment I</a:t>
            </a:r>
          </a:p>
          <a:p>
            <a:r>
              <a:rPr lang="en-US" sz="2000" dirty="0" smtClean="0">
                <a:latin typeface="Times New Roman" pitchFamily="18" charset="0"/>
                <a:cs typeface="Times New Roman" pitchFamily="18" charset="0"/>
              </a:rPr>
              <a:t> 	</a:t>
            </a:r>
            <a:r>
              <a:rPr lang="en-US" sz="2000" dirty="0" smtClean="0">
                <a:solidFill>
                  <a:srgbClr val="00B050"/>
                </a:solidFill>
                <a:latin typeface="Times New Roman" pitchFamily="18" charset="0"/>
                <a:cs typeface="Times New Roman" pitchFamily="18" charset="0"/>
              </a:rPr>
              <a:t>NH</a:t>
            </a:r>
            <a:r>
              <a:rPr lang="en-US" sz="2000" baseline="-25000" dirty="0" smtClean="0">
                <a:solidFill>
                  <a:srgbClr val="00B050"/>
                </a:solidFill>
                <a:latin typeface="Times New Roman" pitchFamily="18" charset="0"/>
                <a:cs typeface="Times New Roman" pitchFamily="18" charset="0"/>
              </a:rPr>
              <a:t>4</a:t>
            </a:r>
            <a:r>
              <a:rPr lang="en-US" sz="2000" dirty="0" smtClean="0">
                <a:solidFill>
                  <a:srgbClr val="00B050"/>
                </a:solidFill>
                <a:latin typeface="Times New Roman" pitchFamily="18" charset="0"/>
                <a:cs typeface="Times New Roman" pitchFamily="18" charset="0"/>
              </a:rPr>
              <a:t>Cl(</a:t>
            </a:r>
            <a:r>
              <a:rPr lang="en-US" sz="2000" b="1" dirty="0" smtClean="0">
                <a:solidFill>
                  <a:srgbClr val="00B050"/>
                </a:solidFill>
                <a:latin typeface="Times New Roman" pitchFamily="18" charset="0"/>
                <a:cs typeface="Times New Roman" pitchFamily="18" charset="0"/>
              </a:rPr>
              <a:t>s</a:t>
            </a:r>
            <a:r>
              <a:rPr lang="en-US" sz="2000" dirty="0" smtClean="0">
                <a:solidFill>
                  <a:srgbClr val="00B050"/>
                </a:solidFill>
                <a:latin typeface="Times New Roman" pitchFamily="18" charset="0"/>
                <a:cs typeface="Times New Roman" pitchFamily="18" charset="0"/>
              </a:rPr>
              <a:t>)   +  (</a:t>
            </a:r>
            <a:r>
              <a:rPr lang="en-US" sz="2000" dirty="0" err="1" smtClean="0">
                <a:solidFill>
                  <a:srgbClr val="00B050"/>
                </a:solidFill>
                <a:latin typeface="Times New Roman" pitchFamily="18" charset="0"/>
                <a:cs typeface="Times New Roman" pitchFamily="18" charset="0"/>
              </a:rPr>
              <a:t>aq</a:t>
            </a:r>
            <a:r>
              <a:rPr lang="en-US" sz="2000" dirty="0" smtClean="0">
                <a:solidFill>
                  <a:srgbClr val="00B050"/>
                </a:solidFill>
                <a:latin typeface="Times New Roman" pitchFamily="18" charset="0"/>
                <a:cs typeface="Times New Roman" pitchFamily="18" charset="0"/>
              </a:rPr>
              <a:t>) -&gt; NH</a:t>
            </a:r>
            <a:r>
              <a:rPr lang="en-US" sz="2000" baseline="-25000" dirty="0" smtClean="0">
                <a:solidFill>
                  <a:srgbClr val="00B050"/>
                </a:solidFill>
                <a:latin typeface="Times New Roman" pitchFamily="18" charset="0"/>
                <a:cs typeface="Times New Roman" pitchFamily="18" charset="0"/>
              </a:rPr>
              <a:t>4</a:t>
            </a:r>
            <a:r>
              <a:rPr lang="en-US" sz="2000" dirty="0" smtClean="0">
                <a:solidFill>
                  <a:srgbClr val="00B050"/>
                </a:solidFill>
                <a:latin typeface="Times New Roman" pitchFamily="18" charset="0"/>
                <a:cs typeface="Times New Roman" pitchFamily="18" charset="0"/>
              </a:rPr>
              <a:t>Cl(</a:t>
            </a:r>
            <a:r>
              <a:rPr lang="en-US" sz="2000" b="1" dirty="0" err="1" smtClean="0">
                <a:solidFill>
                  <a:srgbClr val="00B050"/>
                </a:solidFill>
                <a:latin typeface="Times New Roman" pitchFamily="18" charset="0"/>
                <a:cs typeface="Times New Roman" pitchFamily="18" charset="0"/>
              </a:rPr>
              <a:t>aq</a:t>
            </a:r>
            <a:r>
              <a:rPr lang="en-US" sz="2000" dirty="0" smtClean="0">
                <a:solidFill>
                  <a:srgbClr val="00B050"/>
                </a:solidFill>
                <a:latin typeface="Times New Roman" pitchFamily="18" charset="0"/>
                <a:cs typeface="Times New Roman" pitchFamily="18" charset="0"/>
              </a:rPr>
              <a:t>)</a:t>
            </a:r>
          </a:p>
          <a:p>
            <a:endParaRPr lang="en-US" sz="800" dirty="0" smtClean="0">
              <a:solidFill>
                <a:srgbClr val="00B050"/>
              </a:solidFill>
              <a:latin typeface="Times New Roman" pitchFamily="18" charset="0"/>
              <a:cs typeface="Times New Roman" pitchFamily="18" charset="0"/>
            </a:endParaRPr>
          </a:p>
          <a:p>
            <a:r>
              <a:rPr lang="en-US" sz="2000" dirty="0" smtClean="0">
                <a:solidFill>
                  <a:srgbClr val="00B05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             (ii)Experiment I</a:t>
            </a:r>
          </a:p>
          <a:p>
            <a:r>
              <a:rPr lang="en-US" sz="2000" dirty="0" smtClean="0">
                <a:latin typeface="Times New Roman" pitchFamily="18" charset="0"/>
                <a:cs typeface="Times New Roman" pitchFamily="18" charset="0"/>
              </a:rPr>
              <a:t> 	</a:t>
            </a:r>
            <a:r>
              <a:rPr lang="en-US" sz="2000" dirty="0" smtClean="0">
                <a:solidFill>
                  <a:srgbClr val="00B050"/>
                </a:solidFill>
                <a:latin typeface="Times New Roman" pitchFamily="18" charset="0"/>
                <a:cs typeface="Times New Roman" pitchFamily="18" charset="0"/>
              </a:rPr>
              <a:t>NH</a:t>
            </a:r>
            <a:r>
              <a:rPr lang="en-US" sz="2000" baseline="-25000" dirty="0" smtClean="0">
                <a:solidFill>
                  <a:srgbClr val="00B050"/>
                </a:solidFill>
                <a:latin typeface="Times New Roman" pitchFamily="18" charset="0"/>
                <a:cs typeface="Times New Roman" pitchFamily="18" charset="0"/>
              </a:rPr>
              <a:t>3</a:t>
            </a:r>
            <a:r>
              <a:rPr lang="en-US" sz="2000" dirty="0" smtClean="0">
                <a:solidFill>
                  <a:srgbClr val="00B050"/>
                </a:solidFill>
                <a:latin typeface="Times New Roman" pitchFamily="18" charset="0"/>
                <a:cs typeface="Times New Roman" pitchFamily="18" charset="0"/>
              </a:rPr>
              <a:t>(</a:t>
            </a:r>
            <a:r>
              <a:rPr lang="en-US" sz="2000" dirty="0" err="1" smtClean="0">
                <a:solidFill>
                  <a:srgbClr val="00B050"/>
                </a:solidFill>
                <a:latin typeface="Times New Roman" pitchFamily="18" charset="0"/>
                <a:cs typeface="Times New Roman" pitchFamily="18" charset="0"/>
              </a:rPr>
              <a:t>aq</a:t>
            </a:r>
            <a:r>
              <a:rPr lang="en-US" sz="2000" dirty="0" smtClean="0">
                <a:solidFill>
                  <a:srgbClr val="00B050"/>
                </a:solidFill>
                <a:latin typeface="Times New Roman" pitchFamily="18" charset="0"/>
                <a:cs typeface="Times New Roman" pitchFamily="18" charset="0"/>
              </a:rPr>
              <a:t>)    +  </a:t>
            </a:r>
            <a:r>
              <a:rPr lang="en-US" sz="2000" dirty="0" err="1" smtClean="0">
                <a:solidFill>
                  <a:srgbClr val="00B050"/>
                </a:solidFill>
                <a:latin typeface="Times New Roman" pitchFamily="18" charset="0"/>
                <a:cs typeface="Times New Roman" pitchFamily="18" charset="0"/>
              </a:rPr>
              <a:t>HCl</a:t>
            </a:r>
            <a:r>
              <a:rPr lang="en-US" sz="2000" dirty="0" smtClean="0">
                <a:solidFill>
                  <a:srgbClr val="00B050"/>
                </a:solidFill>
                <a:latin typeface="Times New Roman" pitchFamily="18" charset="0"/>
                <a:cs typeface="Times New Roman" pitchFamily="18" charset="0"/>
              </a:rPr>
              <a:t>(</a:t>
            </a:r>
            <a:r>
              <a:rPr lang="en-US" sz="2000" dirty="0" err="1" smtClean="0">
                <a:solidFill>
                  <a:srgbClr val="00B050"/>
                </a:solidFill>
                <a:latin typeface="Times New Roman" pitchFamily="18" charset="0"/>
                <a:cs typeface="Times New Roman" pitchFamily="18" charset="0"/>
              </a:rPr>
              <a:t>aq</a:t>
            </a:r>
            <a:r>
              <a:rPr lang="en-US" sz="2000" dirty="0" smtClean="0">
                <a:solidFill>
                  <a:srgbClr val="00B050"/>
                </a:solidFill>
                <a:latin typeface="Times New Roman" pitchFamily="18" charset="0"/>
                <a:cs typeface="Times New Roman" pitchFamily="18" charset="0"/>
              </a:rPr>
              <a:t>)     -&gt;  NH</a:t>
            </a:r>
            <a:r>
              <a:rPr lang="en-US" sz="2000" baseline="-25000" dirty="0" smtClean="0">
                <a:solidFill>
                  <a:srgbClr val="00B050"/>
                </a:solidFill>
                <a:latin typeface="Times New Roman" pitchFamily="18" charset="0"/>
                <a:cs typeface="Times New Roman" pitchFamily="18" charset="0"/>
              </a:rPr>
              <a:t>4</a:t>
            </a:r>
            <a:r>
              <a:rPr lang="en-US" sz="2000" dirty="0" smtClean="0">
                <a:solidFill>
                  <a:srgbClr val="00B050"/>
                </a:solidFill>
                <a:latin typeface="Times New Roman" pitchFamily="18" charset="0"/>
                <a:cs typeface="Times New Roman" pitchFamily="18" charset="0"/>
              </a:rPr>
              <a:t>Cl(</a:t>
            </a:r>
            <a:r>
              <a:rPr lang="en-US" sz="2000" dirty="0" err="1" smtClean="0">
                <a:solidFill>
                  <a:srgbClr val="00B050"/>
                </a:solidFill>
                <a:latin typeface="Times New Roman" pitchFamily="18" charset="0"/>
                <a:cs typeface="Times New Roman" pitchFamily="18" charset="0"/>
              </a:rPr>
              <a:t>aq</a:t>
            </a:r>
            <a:r>
              <a:rPr lang="en-US" sz="2000" dirty="0" smtClean="0">
                <a:solidFill>
                  <a:srgbClr val="00B050"/>
                </a:solidFill>
                <a:latin typeface="Times New Roman" pitchFamily="18" charset="0"/>
                <a:cs typeface="Times New Roman" pitchFamily="18" charset="0"/>
              </a:rPr>
              <a:t>)</a:t>
            </a:r>
          </a:p>
          <a:p>
            <a:endParaRPr lang="en-US" sz="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(d)Using an energy cycle diagram calculate the enthalpy change ∆H for the reaction:</a:t>
            </a:r>
          </a:p>
          <a:p>
            <a:r>
              <a:rPr lang="en-US" sz="2000" dirty="0" smtClean="0">
                <a:latin typeface="Times New Roman" pitchFamily="18" charset="0"/>
                <a:cs typeface="Times New Roman" pitchFamily="18" charset="0"/>
              </a:rPr>
              <a:t>	 NH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(g)   +  </a:t>
            </a:r>
            <a:r>
              <a:rPr lang="en-US" sz="2000" dirty="0" err="1" smtClean="0">
                <a:latin typeface="Times New Roman" pitchFamily="18" charset="0"/>
                <a:cs typeface="Times New Roman" pitchFamily="18" charset="0"/>
              </a:rPr>
              <a:t>HCl</a:t>
            </a:r>
            <a:r>
              <a:rPr lang="en-US" sz="2000" dirty="0" smtClean="0">
                <a:latin typeface="Times New Roman" pitchFamily="18" charset="0"/>
                <a:cs typeface="Times New Roman" pitchFamily="18" charset="0"/>
              </a:rPr>
              <a:t>(g) -&gt; NH</a:t>
            </a:r>
            <a:r>
              <a:rPr lang="en-US" sz="2000" baseline="-25000" dirty="0" smtClean="0">
                <a:latin typeface="Times New Roman" pitchFamily="18" charset="0"/>
                <a:cs typeface="Times New Roman" pitchFamily="18" charset="0"/>
              </a:rPr>
              <a:t>4</a:t>
            </a:r>
            <a:r>
              <a:rPr lang="en-US" sz="2000" dirty="0" smtClean="0">
                <a:latin typeface="Times New Roman" pitchFamily="18" charset="0"/>
                <a:cs typeface="Times New Roman" pitchFamily="18" charset="0"/>
              </a:rPr>
              <a:t>Cl(s) given that:</a:t>
            </a:r>
          </a:p>
          <a:p>
            <a:endParaRPr lang="en-US" sz="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a:t>
            </a:r>
            <a:r>
              <a:rPr lang="en-US" sz="2000" dirty="0" err="1" smtClean="0">
                <a:solidFill>
                  <a:srgbClr val="FF0000"/>
                </a:solidFill>
                <a:latin typeface="Times New Roman" pitchFamily="18" charset="0"/>
                <a:cs typeface="Times New Roman" pitchFamily="18" charset="0"/>
              </a:rPr>
              <a:t>i</a:t>
            </a:r>
            <a:r>
              <a:rPr lang="en-US" sz="2000" dirty="0" smtClean="0">
                <a:solidFill>
                  <a:srgbClr val="FF0000"/>
                </a:solidFill>
                <a:latin typeface="Times New Roman" pitchFamily="18" charset="0"/>
                <a:cs typeface="Times New Roman" pitchFamily="18" charset="0"/>
              </a:rPr>
              <a:t>) NH</a:t>
            </a:r>
            <a:r>
              <a:rPr lang="en-US" sz="2000" baseline="-25000" dirty="0" smtClean="0">
                <a:solidFill>
                  <a:srgbClr val="FF0000"/>
                </a:solidFill>
                <a:latin typeface="Times New Roman" pitchFamily="18" charset="0"/>
                <a:cs typeface="Times New Roman" pitchFamily="18" charset="0"/>
              </a:rPr>
              <a:t>3</a:t>
            </a:r>
            <a:r>
              <a:rPr lang="en-US" sz="2000" dirty="0" smtClean="0">
                <a:solidFill>
                  <a:srgbClr val="FF0000"/>
                </a:solidFill>
                <a:latin typeface="Times New Roman" pitchFamily="18" charset="0"/>
                <a:cs typeface="Times New Roman" pitchFamily="18" charset="0"/>
              </a:rPr>
              <a:t>(g)   +  (</a:t>
            </a:r>
            <a:r>
              <a:rPr lang="en-US" sz="2000" dirty="0" err="1" smtClean="0">
                <a:solidFill>
                  <a:srgbClr val="FF0000"/>
                </a:solidFill>
                <a:latin typeface="Times New Roman" pitchFamily="18" charset="0"/>
                <a:cs typeface="Times New Roman" pitchFamily="18" charset="0"/>
              </a:rPr>
              <a:t>aq</a:t>
            </a:r>
            <a:r>
              <a:rPr lang="en-US" sz="2000" dirty="0" smtClean="0">
                <a:solidFill>
                  <a:srgbClr val="FF0000"/>
                </a:solidFill>
                <a:latin typeface="Times New Roman" pitchFamily="18" charset="0"/>
                <a:cs typeface="Times New Roman" pitchFamily="18" charset="0"/>
              </a:rPr>
              <a:t>) -&gt; NH</a:t>
            </a:r>
            <a:r>
              <a:rPr lang="en-US" sz="2000" baseline="-25000" dirty="0" smtClean="0">
                <a:solidFill>
                  <a:srgbClr val="FF0000"/>
                </a:solidFill>
                <a:latin typeface="Times New Roman" pitchFamily="18" charset="0"/>
                <a:cs typeface="Times New Roman" pitchFamily="18" charset="0"/>
              </a:rPr>
              <a:t>3</a:t>
            </a:r>
            <a:r>
              <a:rPr lang="en-US" sz="2000" dirty="0" smtClean="0">
                <a:solidFill>
                  <a:srgbClr val="FF0000"/>
                </a:solidFill>
                <a:latin typeface="Times New Roman" pitchFamily="18" charset="0"/>
                <a:cs typeface="Times New Roman" pitchFamily="18" charset="0"/>
              </a:rPr>
              <a:t>(</a:t>
            </a:r>
            <a:r>
              <a:rPr lang="en-US" sz="2000" dirty="0" err="1" smtClean="0">
                <a:solidFill>
                  <a:srgbClr val="FF0000"/>
                </a:solidFill>
                <a:latin typeface="Times New Roman" pitchFamily="18" charset="0"/>
                <a:cs typeface="Times New Roman" pitchFamily="18" charset="0"/>
              </a:rPr>
              <a:t>aq</a:t>
            </a:r>
            <a:r>
              <a:rPr lang="en-US" sz="2000" dirty="0" smtClean="0">
                <a:solidFill>
                  <a:srgbClr val="FF0000"/>
                </a:solidFill>
                <a:latin typeface="Times New Roman" pitchFamily="18" charset="0"/>
                <a:cs typeface="Times New Roman" pitchFamily="18" charset="0"/>
              </a:rPr>
              <a:t>)	∆H= -40.3kJ		</a:t>
            </a:r>
          </a:p>
          <a:p>
            <a:r>
              <a:rPr lang="en-US" sz="2000" dirty="0" smtClean="0">
                <a:solidFill>
                  <a:srgbClr val="FF0000"/>
                </a:solidFill>
                <a:latin typeface="Times New Roman" pitchFamily="18" charset="0"/>
                <a:cs typeface="Times New Roman" pitchFamily="18" charset="0"/>
              </a:rPr>
              <a:t>            (ii) (</a:t>
            </a:r>
            <a:r>
              <a:rPr lang="en-US" sz="2000" dirty="0" err="1" smtClean="0">
                <a:solidFill>
                  <a:srgbClr val="FF0000"/>
                </a:solidFill>
                <a:latin typeface="Times New Roman" pitchFamily="18" charset="0"/>
                <a:cs typeface="Times New Roman" pitchFamily="18" charset="0"/>
              </a:rPr>
              <a:t>aq</a:t>
            </a:r>
            <a:r>
              <a:rPr lang="en-US" sz="2000" dirty="0" smtClean="0">
                <a:solidFill>
                  <a:srgbClr val="FF0000"/>
                </a:solidFill>
                <a:latin typeface="Times New Roman" pitchFamily="18" charset="0"/>
                <a:cs typeface="Times New Roman" pitchFamily="18" charset="0"/>
              </a:rPr>
              <a:t>)   +  </a:t>
            </a:r>
            <a:r>
              <a:rPr lang="en-US" sz="2000" dirty="0" err="1" smtClean="0">
                <a:solidFill>
                  <a:srgbClr val="FF0000"/>
                </a:solidFill>
                <a:latin typeface="Times New Roman" pitchFamily="18" charset="0"/>
                <a:cs typeface="Times New Roman" pitchFamily="18" charset="0"/>
              </a:rPr>
              <a:t>HCl</a:t>
            </a:r>
            <a:r>
              <a:rPr lang="en-US" sz="2000" dirty="0" smtClean="0">
                <a:solidFill>
                  <a:srgbClr val="FF0000"/>
                </a:solidFill>
                <a:latin typeface="Times New Roman" pitchFamily="18" charset="0"/>
                <a:cs typeface="Times New Roman" pitchFamily="18" charset="0"/>
              </a:rPr>
              <a:t>(g) -&gt; </a:t>
            </a:r>
            <a:r>
              <a:rPr lang="en-US" sz="2000" dirty="0" err="1" smtClean="0">
                <a:solidFill>
                  <a:srgbClr val="FF0000"/>
                </a:solidFill>
                <a:latin typeface="Times New Roman" pitchFamily="18" charset="0"/>
                <a:cs typeface="Times New Roman" pitchFamily="18" charset="0"/>
              </a:rPr>
              <a:t>HCl</a:t>
            </a:r>
            <a:r>
              <a:rPr lang="en-US" sz="2000" dirty="0" smtClean="0">
                <a:solidFill>
                  <a:srgbClr val="FF0000"/>
                </a:solidFill>
                <a:latin typeface="Times New Roman" pitchFamily="18" charset="0"/>
                <a:cs typeface="Times New Roman" pitchFamily="18" charset="0"/>
              </a:rPr>
              <a:t>(</a:t>
            </a:r>
            <a:r>
              <a:rPr lang="en-US" sz="2000" dirty="0" err="1" smtClean="0">
                <a:solidFill>
                  <a:srgbClr val="FF0000"/>
                </a:solidFill>
                <a:latin typeface="Times New Roman" pitchFamily="18" charset="0"/>
                <a:cs typeface="Times New Roman" pitchFamily="18" charset="0"/>
              </a:rPr>
              <a:t>aq</a:t>
            </a:r>
            <a:r>
              <a:rPr lang="en-US" sz="2000" dirty="0" smtClean="0">
                <a:solidFill>
                  <a:srgbClr val="FF0000"/>
                </a:solidFill>
                <a:latin typeface="Times New Roman" pitchFamily="18" charset="0"/>
                <a:cs typeface="Times New Roman" pitchFamily="18" charset="0"/>
              </a:rPr>
              <a:t>)	∆H= -16.45kJ</a:t>
            </a:r>
          </a:p>
          <a:p>
            <a:pPr lvl="0" indent="457200" eaLnBrk="0" fontAlgn="base" hangingPunct="0">
              <a:spcBef>
                <a:spcPct val="0"/>
              </a:spcBef>
              <a:spcAft>
                <a:spcPct val="0"/>
              </a:spcAft>
            </a:pPr>
            <a:endParaRPr lang="en-US" sz="2000" dirty="0" smtClean="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plus(in)">
                                      <p:cBhvr>
                                        <p:cTn id="7" dur="2000"/>
                                        <p:tgtEl>
                                          <p:spTgt spid="4">
                                            <p:txEl>
                                              <p:pRg st="1" end="1"/>
                                            </p:txEl>
                                          </p:spTgt>
                                        </p:tgtEl>
                                      </p:cBhvr>
                                    </p:animEffect>
                                  </p:childTnLst>
                                </p:cTn>
                              </p:par>
                            </p:childTnLst>
                          </p:cTn>
                        </p:par>
                        <p:par>
                          <p:cTn id="8" fill="hold">
                            <p:stCondLst>
                              <p:cond delay="2000"/>
                            </p:stCondLst>
                            <p:childTnLst>
                              <p:par>
                                <p:cTn id="9" presetID="13" presetClass="entr" presetSubtype="16"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plus(in)">
                                      <p:cBhvr>
                                        <p:cTn id="11" dur="2000"/>
                                        <p:tgtEl>
                                          <p:spTgt spid="4">
                                            <p:txEl>
                                              <p:pRg st="2" end="2"/>
                                            </p:txEl>
                                          </p:spTgt>
                                        </p:tgtEl>
                                      </p:cBhvr>
                                    </p:animEffect>
                                  </p:childTnLst>
                                </p:cTn>
                              </p:par>
                            </p:childTnLst>
                          </p:cTn>
                        </p:par>
                        <p:par>
                          <p:cTn id="12" fill="hold">
                            <p:stCondLst>
                              <p:cond delay="4000"/>
                            </p:stCondLst>
                            <p:childTnLst>
                              <p:par>
                                <p:cTn id="13" presetID="13" presetClass="entr" presetSubtype="16" fill="hold" nodeType="after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plus(in)">
                                      <p:cBhvr>
                                        <p:cTn id="15" dur="2000"/>
                                        <p:tgtEl>
                                          <p:spTgt spid="4">
                                            <p:txEl>
                                              <p:pRg st="3" end="3"/>
                                            </p:txEl>
                                          </p:spTgt>
                                        </p:tgtEl>
                                      </p:cBhvr>
                                    </p:animEffect>
                                  </p:childTnLst>
                                </p:cTn>
                              </p:par>
                            </p:childTnLst>
                          </p:cTn>
                        </p:par>
                        <p:par>
                          <p:cTn id="16" fill="hold">
                            <p:stCondLst>
                              <p:cond delay="6000"/>
                            </p:stCondLst>
                            <p:childTnLst>
                              <p:par>
                                <p:cTn id="17" presetID="13" presetClass="entr" presetSubtype="16" fill="hold"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plus(in)">
                                      <p:cBhvr>
                                        <p:cTn id="19" dur="2000"/>
                                        <p:tgtEl>
                                          <p:spTgt spid="4">
                                            <p:txEl>
                                              <p:pRg st="4" end="4"/>
                                            </p:txEl>
                                          </p:spTgt>
                                        </p:tgtEl>
                                      </p:cBhvr>
                                    </p:animEffect>
                                  </p:childTnLst>
                                </p:cTn>
                              </p:par>
                            </p:childTnLst>
                          </p:cTn>
                        </p:par>
                        <p:par>
                          <p:cTn id="20" fill="hold">
                            <p:stCondLst>
                              <p:cond delay="8000"/>
                            </p:stCondLst>
                            <p:childTnLst>
                              <p:par>
                                <p:cTn id="21" presetID="13" presetClass="entr" presetSubtype="16" fill="hold"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plus(in)">
                                      <p:cBhvr>
                                        <p:cTn id="23" dur="2000"/>
                                        <p:tgtEl>
                                          <p:spTgt spid="4">
                                            <p:txEl>
                                              <p:pRg st="5" end="5"/>
                                            </p:txEl>
                                          </p:spTgt>
                                        </p:tgtEl>
                                      </p:cBhvr>
                                    </p:animEffect>
                                  </p:childTnLst>
                                </p:cTn>
                              </p:par>
                            </p:childTnLst>
                          </p:cTn>
                        </p:par>
                        <p:par>
                          <p:cTn id="24" fill="hold">
                            <p:stCondLst>
                              <p:cond delay="10000"/>
                            </p:stCondLst>
                            <p:childTnLst>
                              <p:par>
                                <p:cTn id="25" presetID="13" presetClass="entr" presetSubtype="16" fill="hold" nodeType="after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plus(in)">
                                      <p:cBhvr>
                                        <p:cTn id="27" dur="2000"/>
                                        <p:tgtEl>
                                          <p:spTgt spid="4">
                                            <p:txEl>
                                              <p:pRg st="6" end="6"/>
                                            </p:txEl>
                                          </p:spTgt>
                                        </p:tgtEl>
                                      </p:cBhvr>
                                    </p:animEffect>
                                  </p:childTnLst>
                                </p:cTn>
                              </p:par>
                            </p:childTnLst>
                          </p:cTn>
                        </p:par>
                        <p:par>
                          <p:cTn id="28" fill="hold">
                            <p:stCondLst>
                              <p:cond delay="12000"/>
                            </p:stCondLst>
                            <p:childTnLst>
                              <p:par>
                                <p:cTn id="29" presetID="13" presetClass="entr" presetSubtype="16" fill="hold" nodeType="after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plus(in)">
                                      <p:cBhvr>
                                        <p:cTn id="31" dur="2000"/>
                                        <p:tgtEl>
                                          <p:spTgt spid="4">
                                            <p:txEl>
                                              <p:pRg st="7" end="7"/>
                                            </p:txEl>
                                          </p:spTgt>
                                        </p:tgtEl>
                                      </p:cBhvr>
                                    </p:animEffect>
                                  </p:childTnLst>
                                </p:cTn>
                              </p:par>
                            </p:childTnLst>
                          </p:cTn>
                        </p:par>
                        <p:par>
                          <p:cTn id="32" fill="hold">
                            <p:stCondLst>
                              <p:cond delay="14000"/>
                            </p:stCondLst>
                            <p:childTnLst>
                              <p:par>
                                <p:cTn id="33" presetID="13" presetClass="entr" presetSubtype="16" fill="hold" nodeType="after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plus(in)">
                                      <p:cBhvr>
                                        <p:cTn id="35" dur="2000"/>
                                        <p:tgtEl>
                                          <p:spTgt spid="4">
                                            <p:txEl>
                                              <p:pRg st="9" end="9"/>
                                            </p:txEl>
                                          </p:spTgt>
                                        </p:tgtEl>
                                      </p:cBhvr>
                                    </p:animEffect>
                                  </p:childTnLst>
                                </p:cTn>
                              </p:par>
                            </p:childTnLst>
                          </p:cTn>
                        </p:par>
                        <p:par>
                          <p:cTn id="36" fill="hold">
                            <p:stCondLst>
                              <p:cond delay="16000"/>
                            </p:stCondLst>
                            <p:childTnLst>
                              <p:par>
                                <p:cTn id="37" presetID="13" presetClass="entr" presetSubtype="16" fill="hold" nodeType="after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plus(in)">
                                      <p:cBhvr>
                                        <p:cTn id="39" dur="2000"/>
                                        <p:tgtEl>
                                          <p:spTgt spid="4">
                                            <p:txEl>
                                              <p:pRg st="10" end="10"/>
                                            </p:txEl>
                                          </p:spTgt>
                                        </p:tgtEl>
                                      </p:cBhvr>
                                    </p:animEffect>
                                  </p:childTnLst>
                                </p:cTn>
                              </p:par>
                            </p:childTnLst>
                          </p:cTn>
                        </p:par>
                        <p:par>
                          <p:cTn id="40" fill="hold">
                            <p:stCondLst>
                              <p:cond delay="18000"/>
                            </p:stCondLst>
                            <p:childTnLst>
                              <p:par>
                                <p:cTn id="41" presetID="13" presetClass="entr" presetSubtype="16" fill="hold" nodeType="after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plus(in)">
                                      <p:cBhvr>
                                        <p:cTn id="43" dur="2000"/>
                                        <p:tgtEl>
                                          <p:spTgt spid="4">
                                            <p:txEl>
                                              <p:pRg st="12" end="12"/>
                                            </p:txEl>
                                          </p:spTgt>
                                        </p:tgtEl>
                                      </p:cBhvr>
                                    </p:animEffect>
                                  </p:childTnLst>
                                </p:cTn>
                              </p:par>
                            </p:childTnLst>
                          </p:cTn>
                        </p:par>
                        <p:par>
                          <p:cTn id="44" fill="hold">
                            <p:stCondLst>
                              <p:cond delay="20000"/>
                            </p:stCondLst>
                            <p:childTnLst>
                              <p:par>
                                <p:cTn id="45" presetID="13" presetClass="entr" presetSubtype="16" fill="hold" nodeType="after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plus(in)">
                                      <p:cBhvr>
                                        <p:cTn id="47" dur="2000"/>
                                        <p:tgtEl>
                                          <p:spTgt spid="4">
                                            <p:txEl>
                                              <p:pRg st="13" end="13"/>
                                            </p:txEl>
                                          </p:spTgt>
                                        </p:tgtEl>
                                      </p:cBhvr>
                                    </p:animEffect>
                                  </p:childTnLst>
                                </p:cTn>
                              </p:par>
                            </p:childTnLst>
                          </p:cTn>
                        </p:par>
                        <p:par>
                          <p:cTn id="48" fill="hold">
                            <p:stCondLst>
                              <p:cond delay="22000"/>
                            </p:stCondLst>
                            <p:childTnLst>
                              <p:par>
                                <p:cTn id="49" presetID="13" presetClass="entr" presetSubtype="16" fill="hold" nodeType="afterEffect">
                                  <p:stCondLst>
                                    <p:cond delay="0"/>
                                  </p:stCondLst>
                                  <p:childTnLst>
                                    <p:set>
                                      <p:cBhvr>
                                        <p:cTn id="50" dur="1" fill="hold">
                                          <p:stCondLst>
                                            <p:cond delay="0"/>
                                          </p:stCondLst>
                                        </p:cTn>
                                        <p:tgtEl>
                                          <p:spTgt spid="4">
                                            <p:txEl>
                                              <p:pRg st="15" end="15"/>
                                            </p:txEl>
                                          </p:spTgt>
                                        </p:tgtEl>
                                        <p:attrNameLst>
                                          <p:attrName>style.visibility</p:attrName>
                                        </p:attrNameLst>
                                      </p:cBhvr>
                                      <p:to>
                                        <p:strVal val="visible"/>
                                      </p:to>
                                    </p:set>
                                    <p:animEffect transition="in" filter="plus(in)">
                                      <p:cBhvr>
                                        <p:cTn id="51" dur="2000"/>
                                        <p:tgtEl>
                                          <p:spTgt spid="4">
                                            <p:txEl>
                                              <p:pRg st="15" end="15"/>
                                            </p:txEl>
                                          </p:spTgt>
                                        </p:tgtEl>
                                      </p:cBhvr>
                                    </p:animEffect>
                                  </p:childTnLst>
                                </p:cTn>
                              </p:par>
                            </p:childTnLst>
                          </p:cTn>
                        </p:par>
                        <p:par>
                          <p:cTn id="52" fill="hold">
                            <p:stCondLst>
                              <p:cond delay="24000"/>
                            </p:stCondLst>
                            <p:childTnLst>
                              <p:par>
                                <p:cTn id="53" presetID="13" presetClass="entr" presetSubtype="16" fill="hold" nodeType="afterEffect">
                                  <p:stCondLst>
                                    <p:cond delay="0"/>
                                  </p:stCondLst>
                                  <p:childTnLst>
                                    <p:set>
                                      <p:cBhvr>
                                        <p:cTn id="54" dur="1" fill="hold">
                                          <p:stCondLst>
                                            <p:cond delay="0"/>
                                          </p:stCondLst>
                                        </p:cTn>
                                        <p:tgtEl>
                                          <p:spTgt spid="4">
                                            <p:txEl>
                                              <p:pRg st="16" end="16"/>
                                            </p:txEl>
                                          </p:spTgt>
                                        </p:tgtEl>
                                        <p:attrNameLst>
                                          <p:attrName>style.visibility</p:attrName>
                                        </p:attrNameLst>
                                      </p:cBhvr>
                                      <p:to>
                                        <p:strVal val="visible"/>
                                      </p:to>
                                    </p:set>
                                    <p:animEffect transition="in" filter="plus(in)">
                                      <p:cBhvr>
                                        <p:cTn id="55" dur="2000"/>
                                        <p:tgtEl>
                                          <p:spTgt spid="4">
                                            <p:txEl>
                                              <p:pRg st="16" end="16"/>
                                            </p:txEl>
                                          </p:spTgt>
                                        </p:tgtEl>
                                      </p:cBhvr>
                                    </p:animEffect>
                                  </p:childTnLst>
                                </p:cTn>
                              </p:par>
                            </p:childTnLst>
                          </p:cTn>
                        </p:par>
                        <p:par>
                          <p:cTn id="56" fill="hold">
                            <p:stCondLst>
                              <p:cond delay="26000"/>
                            </p:stCondLst>
                            <p:childTnLst>
                              <p:par>
                                <p:cTn id="57" presetID="4" presetClass="entr" presetSubtype="32" fill="hold" nodeType="afterEffect">
                                  <p:stCondLst>
                                    <p:cond delay="0"/>
                                  </p:stCondLst>
                                  <p:childTnLst>
                                    <p:set>
                                      <p:cBhvr>
                                        <p:cTn id="58" dur="1" fill="hold">
                                          <p:stCondLst>
                                            <p:cond delay="0"/>
                                          </p:stCondLst>
                                        </p:cTn>
                                        <p:tgtEl>
                                          <p:spTgt spid="4">
                                            <p:txEl>
                                              <p:pRg st="1" end="1"/>
                                            </p:txEl>
                                          </p:spTgt>
                                        </p:tgtEl>
                                        <p:attrNameLst>
                                          <p:attrName>style.visibility</p:attrName>
                                        </p:attrNameLst>
                                      </p:cBhvr>
                                      <p:to>
                                        <p:strVal val="visible"/>
                                      </p:to>
                                    </p:set>
                                    <p:animEffect transition="in" filter="box(out)">
                                      <p:cBhvr>
                                        <p:cTn id="59" dur="2000"/>
                                        <p:tgtEl>
                                          <p:spTgt spid="4">
                                            <p:txEl>
                                              <p:pRg st="1" end="1"/>
                                            </p:txEl>
                                          </p:spTgt>
                                        </p:tgtEl>
                                      </p:cBhvr>
                                    </p:animEffect>
                                  </p:childTnLst>
                                </p:cTn>
                              </p:par>
                            </p:childTnLst>
                          </p:cTn>
                        </p:par>
                        <p:par>
                          <p:cTn id="60" fill="hold">
                            <p:stCondLst>
                              <p:cond delay="28000"/>
                            </p:stCondLst>
                            <p:childTnLst>
                              <p:par>
                                <p:cTn id="61" presetID="4" presetClass="entr" presetSubtype="32" fill="hold" nodeType="after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animEffect transition="in" filter="box(out)">
                                      <p:cBhvr>
                                        <p:cTn id="63" dur="2000"/>
                                        <p:tgtEl>
                                          <p:spTgt spid="4">
                                            <p:txEl>
                                              <p:pRg st="2" end="2"/>
                                            </p:txEl>
                                          </p:spTgt>
                                        </p:tgtEl>
                                      </p:cBhvr>
                                    </p:animEffect>
                                  </p:childTnLst>
                                </p:cTn>
                              </p:par>
                            </p:childTnLst>
                          </p:cTn>
                        </p:par>
                        <p:par>
                          <p:cTn id="64" fill="hold">
                            <p:stCondLst>
                              <p:cond delay="30000"/>
                            </p:stCondLst>
                            <p:childTnLst>
                              <p:par>
                                <p:cTn id="65" presetID="4" presetClass="entr" presetSubtype="32" fill="hold" nodeType="after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Effect transition="in" filter="box(out)">
                                      <p:cBhvr>
                                        <p:cTn id="67" dur="2000"/>
                                        <p:tgtEl>
                                          <p:spTgt spid="4">
                                            <p:txEl>
                                              <p:pRg st="3" end="3"/>
                                            </p:txEl>
                                          </p:spTgt>
                                        </p:tgtEl>
                                      </p:cBhvr>
                                    </p:animEffect>
                                  </p:childTnLst>
                                </p:cTn>
                              </p:par>
                            </p:childTnLst>
                          </p:cTn>
                        </p:par>
                        <p:par>
                          <p:cTn id="68" fill="hold">
                            <p:stCondLst>
                              <p:cond delay="32000"/>
                            </p:stCondLst>
                            <p:childTnLst>
                              <p:par>
                                <p:cTn id="69" presetID="4" presetClass="entr" presetSubtype="32" fill="hold" nodeType="after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box(out)">
                                      <p:cBhvr>
                                        <p:cTn id="71" dur="2000"/>
                                        <p:tgtEl>
                                          <p:spTgt spid="4">
                                            <p:txEl>
                                              <p:pRg st="4" end="4"/>
                                            </p:txEl>
                                          </p:spTgt>
                                        </p:tgtEl>
                                      </p:cBhvr>
                                    </p:animEffect>
                                  </p:childTnLst>
                                </p:cTn>
                              </p:par>
                            </p:childTnLst>
                          </p:cTn>
                        </p:par>
                        <p:par>
                          <p:cTn id="72" fill="hold">
                            <p:stCondLst>
                              <p:cond delay="34000"/>
                            </p:stCondLst>
                            <p:childTnLst>
                              <p:par>
                                <p:cTn id="73" presetID="4" presetClass="entr" presetSubtype="32" fill="hold" nodeType="afterEffect">
                                  <p:stCondLst>
                                    <p:cond delay="0"/>
                                  </p:stCondLst>
                                  <p:childTnLst>
                                    <p:set>
                                      <p:cBhvr>
                                        <p:cTn id="74" dur="1" fill="hold">
                                          <p:stCondLst>
                                            <p:cond delay="0"/>
                                          </p:stCondLst>
                                        </p:cTn>
                                        <p:tgtEl>
                                          <p:spTgt spid="4">
                                            <p:txEl>
                                              <p:pRg st="5" end="5"/>
                                            </p:txEl>
                                          </p:spTgt>
                                        </p:tgtEl>
                                        <p:attrNameLst>
                                          <p:attrName>style.visibility</p:attrName>
                                        </p:attrNameLst>
                                      </p:cBhvr>
                                      <p:to>
                                        <p:strVal val="visible"/>
                                      </p:to>
                                    </p:set>
                                    <p:animEffect transition="in" filter="box(out)">
                                      <p:cBhvr>
                                        <p:cTn id="75" dur="2000"/>
                                        <p:tgtEl>
                                          <p:spTgt spid="4">
                                            <p:txEl>
                                              <p:pRg st="5" end="5"/>
                                            </p:txEl>
                                          </p:spTgt>
                                        </p:tgtEl>
                                      </p:cBhvr>
                                    </p:animEffect>
                                  </p:childTnLst>
                                </p:cTn>
                              </p:par>
                            </p:childTnLst>
                          </p:cTn>
                        </p:par>
                        <p:par>
                          <p:cTn id="76" fill="hold">
                            <p:stCondLst>
                              <p:cond delay="36000"/>
                            </p:stCondLst>
                            <p:childTnLst>
                              <p:par>
                                <p:cTn id="77" presetID="4" presetClass="entr" presetSubtype="32" fill="hold" nodeType="afterEffect">
                                  <p:stCondLst>
                                    <p:cond delay="0"/>
                                  </p:stCondLst>
                                  <p:childTnLst>
                                    <p:set>
                                      <p:cBhvr>
                                        <p:cTn id="78" dur="1" fill="hold">
                                          <p:stCondLst>
                                            <p:cond delay="0"/>
                                          </p:stCondLst>
                                        </p:cTn>
                                        <p:tgtEl>
                                          <p:spTgt spid="4">
                                            <p:txEl>
                                              <p:pRg st="6" end="6"/>
                                            </p:txEl>
                                          </p:spTgt>
                                        </p:tgtEl>
                                        <p:attrNameLst>
                                          <p:attrName>style.visibility</p:attrName>
                                        </p:attrNameLst>
                                      </p:cBhvr>
                                      <p:to>
                                        <p:strVal val="visible"/>
                                      </p:to>
                                    </p:set>
                                    <p:animEffect transition="in" filter="box(out)">
                                      <p:cBhvr>
                                        <p:cTn id="79" dur="2000"/>
                                        <p:tgtEl>
                                          <p:spTgt spid="4">
                                            <p:txEl>
                                              <p:pRg st="6" end="6"/>
                                            </p:txEl>
                                          </p:spTgt>
                                        </p:tgtEl>
                                      </p:cBhvr>
                                    </p:animEffect>
                                  </p:childTnLst>
                                </p:cTn>
                              </p:par>
                            </p:childTnLst>
                          </p:cTn>
                        </p:par>
                        <p:par>
                          <p:cTn id="80" fill="hold">
                            <p:stCondLst>
                              <p:cond delay="38000"/>
                            </p:stCondLst>
                            <p:childTnLst>
                              <p:par>
                                <p:cTn id="81" presetID="4" presetClass="entr" presetSubtype="32" fill="hold" nodeType="afterEffect">
                                  <p:stCondLst>
                                    <p:cond delay="0"/>
                                  </p:stCondLst>
                                  <p:childTnLst>
                                    <p:set>
                                      <p:cBhvr>
                                        <p:cTn id="82" dur="1" fill="hold">
                                          <p:stCondLst>
                                            <p:cond delay="0"/>
                                          </p:stCondLst>
                                        </p:cTn>
                                        <p:tgtEl>
                                          <p:spTgt spid="4">
                                            <p:txEl>
                                              <p:pRg st="7" end="7"/>
                                            </p:txEl>
                                          </p:spTgt>
                                        </p:tgtEl>
                                        <p:attrNameLst>
                                          <p:attrName>style.visibility</p:attrName>
                                        </p:attrNameLst>
                                      </p:cBhvr>
                                      <p:to>
                                        <p:strVal val="visible"/>
                                      </p:to>
                                    </p:set>
                                    <p:animEffect transition="in" filter="box(out)">
                                      <p:cBhvr>
                                        <p:cTn id="83" dur="2000"/>
                                        <p:tgtEl>
                                          <p:spTgt spid="4">
                                            <p:txEl>
                                              <p:pRg st="7" end="7"/>
                                            </p:txEl>
                                          </p:spTgt>
                                        </p:tgtEl>
                                      </p:cBhvr>
                                    </p:animEffect>
                                  </p:childTnLst>
                                </p:cTn>
                              </p:par>
                            </p:childTnLst>
                          </p:cTn>
                        </p:par>
                        <p:par>
                          <p:cTn id="84" fill="hold">
                            <p:stCondLst>
                              <p:cond delay="40000"/>
                            </p:stCondLst>
                            <p:childTnLst>
                              <p:par>
                                <p:cTn id="85" presetID="4" presetClass="entr" presetSubtype="32" fill="hold" nodeType="afterEffect">
                                  <p:stCondLst>
                                    <p:cond delay="0"/>
                                  </p:stCondLst>
                                  <p:childTnLst>
                                    <p:set>
                                      <p:cBhvr>
                                        <p:cTn id="86" dur="1" fill="hold">
                                          <p:stCondLst>
                                            <p:cond delay="0"/>
                                          </p:stCondLst>
                                        </p:cTn>
                                        <p:tgtEl>
                                          <p:spTgt spid="4">
                                            <p:txEl>
                                              <p:pRg st="9" end="9"/>
                                            </p:txEl>
                                          </p:spTgt>
                                        </p:tgtEl>
                                        <p:attrNameLst>
                                          <p:attrName>style.visibility</p:attrName>
                                        </p:attrNameLst>
                                      </p:cBhvr>
                                      <p:to>
                                        <p:strVal val="visible"/>
                                      </p:to>
                                    </p:set>
                                    <p:animEffect transition="in" filter="box(out)">
                                      <p:cBhvr>
                                        <p:cTn id="87" dur="2000"/>
                                        <p:tgtEl>
                                          <p:spTgt spid="4">
                                            <p:txEl>
                                              <p:pRg st="9" end="9"/>
                                            </p:txEl>
                                          </p:spTgt>
                                        </p:tgtEl>
                                      </p:cBhvr>
                                    </p:animEffect>
                                  </p:childTnLst>
                                </p:cTn>
                              </p:par>
                            </p:childTnLst>
                          </p:cTn>
                        </p:par>
                        <p:par>
                          <p:cTn id="88" fill="hold">
                            <p:stCondLst>
                              <p:cond delay="42000"/>
                            </p:stCondLst>
                            <p:childTnLst>
                              <p:par>
                                <p:cTn id="89" presetID="4" presetClass="entr" presetSubtype="32" fill="hold" nodeType="afterEffect">
                                  <p:stCondLst>
                                    <p:cond delay="0"/>
                                  </p:stCondLst>
                                  <p:childTnLst>
                                    <p:set>
                                      <p:cBhvr>
                                        <p:cTn id="90" dur="1" fill="hold">
                                          <p:stCondLst>
                                            <p:cond delay="0"/>
                                          </p:stCondLst>
                                        </p:cTn>
                                        <p:tgtEl>
                                          <p:spTgt spid="4">
                                            <p:txEl>
                                              <p:pRg st="10" end="10"/>
                                            </p:txEl>
                                          </p:spTgt>
                                        </p:tgtEl>
                                        <p:attrNameLst>
                                          <p:attrName>style.visibility</p:attrName>
                                        </p:attrNameLst>
                                      </p:cBhvr>
                                      <p:to>
                                        <p:strVal val="visible"/>
                                      </p:to>
                                    </p:set>
                                    <p:animEffect transition="in" filter="box(out)">
                                      <p:cBhvr>
                                        <p:cTn id="91" dur="2000"/>
                                        <p:tgtEl>
                                          <p:spTgt spid="4">
                                            <p:txEl>
                                              <p:pRg st="10" end="10"/>
                                            </p:txEl>
                                          </p:spTgt>
                                        </p:tgtEl>
                                      </p:cBhvr>
                                    </p:animEffect>
                                  </p:childTnLst>
                                </p:cTn>
                              </p:par>
                            </p:childTnLst>
                          </p:cTn>
                        </p:par>
                        <p:par>
                          <p:cTn id="92" fill="hold">
                            <p:stCondLst>
                              <p:cond delay="44000"/>
                            </p:stCondLst>
                            <p:childTnLst>
                              <p:par>
                                <p:cTn id="93" presetID="4" presetClass="entr" presetSubtype="32" fill="hold" nodeType="afterEffect">
                                  <p:stCondLst>
                                    <p:cond delay="0"/>
                                  </p:stCondLst>
                                  <p:childTnLst>
                                    <p:set>
                                      <p:cBhvr>
                                        <p:cTn id="94" dur="1" fill="hold">
                                          <p:stCondLst>
                                            <p:cond delay="0"/>
                                          </p:stCondLst>
                                        </p:cTn>
                                        <p:tgtEl>
                                          <p:spTgt spid="4">
                                            <p:txEl>
                                              <p:pRg st="12" end="12"/>
                                            </p:txEl>
                                          </p:spTgt>
                                        </p:tgtEl>
                                        <p:attrNameLst>
                                          <p:attrName>style.visibility</p:attrName>
                                        </p:attrNameLst>
                                      </p:cBhvr>
                                      <p:to>
                                        <p:strVal val="visible"/>
                                      </p:to>
                                    </p:set>
                                    <p:animEffect transition="in" filter="box(out)">
                                      <p:cBhvr>
                                        <p:cTn id="95" dur="2000"/>
                                        <p:tgtEl>
                                          <p:spTgt spid="4">
                                            <p:txEl>
                                              <p:pRg st="12" end="12"/>
                                            </p:txEl>
                                          </p:spTgt>
                                        </p:tgtEl>
                                      </p:cBhvr>
                                    </p:animEffect>
                                  </p:childTnLst>
                                </p:cTn>
                              </p:par>
                            </p:childTnLst>
                          </p:cTn>
                        </p:par>
                        <p:par>
                          <p:cTn id="96" fill="hold">
                            <p:stCondLst>
                              <p:cond delay="46000"/>
                            </p:stCondLst>
                            <p:childTnLst>
                              <p:par>
                                <p:cTn id="97" presetID="4" presetClass="entr" presetSubtype="32" fill="hold" nodeType="afterEffect">
                                  <p:stCondLst>
                                    <p:cond delay="0"/>
                                  </p:stCondLst>
                                  <p:childTnLst>
                                    <p:set>
                                      <p:cBhvr>
                                        <p:cTn id="98" dur="1" fill="hold">
                                          <p:stCondLst>
                                            <p:cond delay="0"/>
                                          </p:stCondLst>
                                        </p:cTn>
                                        <p:tgtEl>
                                          <p:spTgt spid="4">
                                            <p:txEl>
                                              <p:pRg st="13" end="13"/>
                                            </p:txEl>
                                          </p:spTgt>
                                        </p:tgtEl>
                                        <p:attrNameLst>
                                          <p:attrName>style.visibility</p:attrName>
                                        </p:attrNameLst>
                                      </p:cBhvr>
                                      <p:to>
                                        <p:strVal val="visible"/>
                                      </p:to>
                                    </p:set>
                                    <p:animEffect transition="in" filter="box(out)">
                                      <p:cBhvr>
                                        <p:cTn id="99" dur="2000"/>
                                        <p:tgtEl>
                                          <p:spTgt spid="4">
                                            <p:txEl>
                                              <p:pRg st="13" end="13"/>
                                            </p:txEl>
                                          </p:spTgt>
                                        </p:tgtEl>
                                      </p:cBhvr>
                                    </p:animEffect>
                                  </p:childTnLst>
                                </p:cTn>
                              </p:par>
                            </p:childTnLst>
                          </p:cTn>
                        </p:par>
                        <p:par>
                          <p:cTn id="100" fill="hold">
                            <p:stCondLst>
                              <p:cond delay="48000"/>
                            </p:stCondLst>
                            <p:childTnLst>
                              <p:par>
                                <p:cTn id="101" presetID="4" presetClass="entr" presetSubtype="32" fill="hold" nodeType="afterEffect">
                                  <p:stCondLst>
                                    <p:cond delay="0"/>
                                  </p:stCondLst>
                                  <p:childTnLst>
                                    <p:set>
                                      <p:cBhvr>
                                        <p:cTn id="102" dur="1" fill="hold">
                                          <p:stCondLst>
                                            <p:cond delay="0"/>
                                          </p:stCondLst>
                                        </p:cTn>
                                        <p:tgtEl>
                                          <p:spTgt spid="4">
                                            <p:txEl>
                                              <p:pRg st="15" end="15"/>
                                            </p:txEl>
                                          </p:spTgt>
                                        </p:tgtEl>
                                        <p:attrNameLst>
                                          <p:attrName>style.visibility</p:attrName>
                                        </p:attrNameLst>
                                      </p:cBhvr>
                                      <p:to>
                                        <p:strVal val="visible"/>
                                      </p:to>
                                    </p:set>
                                    <p:animEffect transition="in" filter="box(out)">
                                      <p:cBhvr>
                                        <p:cTn id="103" dur="2000"/>
                                        <p:tgtEl>
                                          <p:spTgt spid="4">
                                            <p:txEl>
                                              <p:pRg st="15" end="15"/>
                                            </p:txEl>
                                          </p:spTgt>
                                        </p:tgtEl>
                                      </p:cBhvr>
                                    </p:animEffect>
                                  </p:childTnLst>
                                </p:cTn>
                              </p:par>
                            </p:childTnLst>
                          </p:cTn>
                        </p:par>
                        <p:par>
                          <p:cTn id="104" fill="hold">
                            <p:stCondLst>
                              <p:cond delay="50000"/>
                            </p:stCondLst>
                            <p:childTnLst>
                              <p:par>
                                <p:cTn id="105" presetID="4" presetClass="entr" presetSubtype="32" fill="hold" nodeType="afterEffect">
                                  <p:stCondLst>
                                    <p:cond delay="0"/>
                                  </p:stCondLst>
                                  <p:childTnLst>
                                    <p:set>
                                      <p:cBhvr>
                                        <p:cTn id="106" dur="1" fill="hold">
                                          <p:stCondLst>
                                            <p:cond delay="0"/>
                                          </p:stCondLst>
                                        </p:cTn>
                                        <p:tgtEl>
                                          <p:spTgt spid="4">
                                            <p:txEl>
                                              <p:pRg st="16" end="16"/>
                                            </p:txEl>
                                          </p:spTgt>
                                        </p:tgtEl>
                                        <p:attrNameLst>
                                          <p:attrName>style.visibility</p:attrName>
                                        </p:attrNameLst>
                                      </p:cBhvr>
                                      <p:to>
                                        <p:strVal val="visible"/>
                                      </p:to>
                                    </p:set>
                                    <p:animEffect transition="in" filter="box(out)">
                                      <p:cBhvr>
                                        <p:cTn id="107" dur="20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81000" y="381000"/>
            <a:ext cx="8763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(e)Applying Hess’ Law of constant heat summation: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Energy cycle diagram </a:t>
            </a:r>
            <a:endParaRPr kumimoji="0" lang="en-US" sz="2000" b="0"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5" name="TextBox 4"/>
          <p:cNvSpPr txBox="1"/>
          <p:nvPr/>
        </p:nvSpPr>
        <p:spPr>
          <a:xfrm>
            <a:off x="304800" y="1066800"/>
            <a:ext cx="4191000" cy="369332"/>
          </a:xfrm>
          <a:prstGeom prst="rect">
            <a:avLst/>
          </a:prstGeom>
          <a:noFill/>
          <a:ln>
            <a:solidFill>
              <a:srgbClr val="FF0000"/>
            </a:solidFill>
          </a:ln>
        </p:spPr>
        <p:txBody>
          <a:bodyPr wrap="square" rtlCol="0">
            <a:spAutoFit/>
          </a:bodyPr>
          <a:lstStyle/>
          <a:p>
            <a:r>
              <a:rPr lang="en-US" dirty="0" smtClean="0">
                <a:solidFill>
                  <a:srgbClr val="00B0F0"/>
                </a:solidFill>
                <a:latin typeface="Times New Roman" pitchFamily="18" charset="0"/>
                <a:cs typeface="Times New Roman" pitchFamily="18" charset="0"/>
              </a:rPr>
              <a:t>N</a:t>
            </a:r>
            <a:r>
              <a:rPr lang="en-US" baseline="-25000" dirty="0" smtClean="0">
                <a:solidFill>
                  <a:srgbClr val="00B0F0"/>
                </a:solidFill>
                <a:latin typeface="Times New Roman" pitchFamily="18" charset="0"/>
                <a:cs typeface="Times New Roman" pitchFamily="18" charset="0"/>
              </a:rPr>
              <a:t>2</a:t>
            </a:r>
            <a:r>
              <a:rPr lang="en-US" dirty="0" smtClean="0">
                <a:solidFill>
                  <a:srgbClr val="00B0F0"/>
                </a:solidFill>
                <a:latin typeface="Times New Roman" pitchFamily="18" charset="0"/>
                <a:cs typeface="Times New Roman" pitchFamily="18" charset="0"/>
              </a:rPr>
              <a:t>(g)     +      2 H</a:t>
            </a:r>
            <a:r>
              <a:rPr lang="en-US" baseline="-25000" dirty="0" smtClean="0">
                <a:solidFill>
                  <a:srgbClr val="00B0F0"/>
                </a:solidFill>
                <a:latin typeface="Times New Roman" pitchFamily="18" charset="0"/>
                <a:cs typeface="Times New Roman" pitchFamily="18" charset="0"/>
              </a:rPr>
              <a:t>2</a:t>
            </a:r>
            <a:r>
              <a:rPr lang="en-US" dirty="0" smtClean="0">
                <a:solidFill>
                  <a:srgbClr val="00B0F0"/>
                </a:solidFill>
                <a:latin typeface="Times New Roman" pitchFamily="18" charset="0"/>
                <a:cs typeface="Times New Roman" pitchFamily="18" charset="0"/>
              </a:rPr>
              <a:t>(g)     +        ½ Cl</a:t>
            </a:r>
            <a:r>
              <a:rPr lang="en-US" baseline="-25000" dirty="0" smtClean="0">
                <a:solidFill>
                  <a:srgbClr val="00B0F0"/>
                </a:solidFill>
                <a:latin typeface="Times New Roman" pitchFamily="18" charset="0"/>
                <a:cs typeface="Times New Roman" pitchFamily="18" charset="0"/>
              </a:rPr>
              <a:t>2</a:t>
            </a:r>
            <a:r>
              <a:rPr lang="en-US" dirty="0" smtClean="0">
                <a:solidFill>
                  <a:srgbClr val="00B0F0"/>
                </a:solidFill>
                <a:latin typeface="Times New Roman" pitchFamily="18" charset="0"/>
                <a:cs typeface="Times New Roman" pitchFamily="18" charset="0"/>
              </a:rPr>
              <a:t> (g)</a:t>
            </a:r>
            <a:endParaRPr lang="en-US" dirty="0">
              <a:solidFill>
                <a:srgbClr val="00B0F0"/>
              </a:solidFill>
              <a:latin typeface="Times New Roman" pitchFamily="18" charset="0"/>
              <a:cs typeface="Times New Roman" pitchFamily="18" charset="0"/>
            </a:endParaRPr>
          </a:p>
        </p:txBody>
      </p:sp>
      <p:sp>
        <p:nvSpPr>
          <p:cNvPr id="6" name="TextBox 5"/>
          <p:cNvSpPr txBox="1"/>
          <p:nvPr/>
        </p:nvSpPr>
        <p:spPr>
          <a:xfrm>
            <a:off x="6781800" y="762000"/>
            <a:ext cx="1905000" cy="923330"/>
          </a:xfrm>
          <a:prstGeom prst="rect">
            <a:avLst/>
          </a:prstGeom>
          <a:noFill/>
          <a:ln>
            <a:solidFill>
              <a:srgbClr val="FF0000"/>
            </a:solidFill>
          </a:ln>
        </p:spPr>
        <p:txBody>
          <a:bodyPr wrap="square" rtlCol="0">
            <a:spAutoFit/>
          </a:bodyPr>
          <a:lstStyle/>
          <a:p>
            <a:endParaRPr lang="en-US" dirty="0" smtClean="0">
              <a:latin typeface="Times New Roman" pitchFamily="18" charset="0"/>
              <a:cs typeface="Times New Roman" pitchFamily="18" charset="0"/>
            </a:endParaRPr>
          </a:p>
          <a:p>
            <a:r>
              <a:rPr lang="en-US" dirty="0" smtClean="0">
                <a:solidFill>
                  <a:srgbClr val="00B0F0"/>
                </a:solidFill>
                <a:latin typeface="Times New Roman" pitchFamily="18" charset="0"/>
                <a:cs typeface="Times New Roman" pitchFamily="18" charset="0"/>
              </a:rPr>
              <a:t> NH</a:t>
            </a:r>
            <a:r>
              <a:rPr lang="en-US" baseline="-25000" dirty="0" smtClean="0">
                <a:solidFill>
                  <a:srgbClr val="00B0F0"/>
                </a:solidFill>
                <a:latin typeface="Times New Roman" pitchFamily="18" charset="0"/>
                <a:cs typeface="Times New Roman" pitchFamily="18" charset="0"/>
              </a:rPr>
              <a:t>4</a:t>
            </a:r>
            <a:r>
              <a:rPr lang="en-US" dirty="0" smtClean="0">
                <a:solidFill>
                  <a:srgbClr val="00B0F0"/>
                </a:solidFill>
                <a:latin typeface="Times New Roman" pitchFamily="18" charset="0"/>
                <a:cs typeface="Times New Roman" pitchFamily="18" charset="0"/>
              </a:rPr>
              <a:t>Cl(s)  + </a:t>
            </a:r>
            <a:r>
              <a:rPr lang="en-US" dirty="0" err="1" smtClean="0">
                <a:solidFill>
                  <a:srgbClr val="00B0F0"/>
                </a:solidFill>
                <a:latin typeface="Times New Roman" pitchFamily="18" charset="0"/>
                <a:cs typeface="Times New Roman" pitchFamily="18" charset="0"/>
              </a:rPr>
              <a:t>aq</a:t>
            </a:r>
            <a:endParaRPr lang="en-US" dirty="0" smtClean="0">
              <a:solidFill>
                <a:srgbClr val="00B0F0"/>
              </a:solidFill>
              <a:latin typeface="Times New Roman" pitchFamily="18" charset="0"/>
              <a:cs typeface="Times New Roman" pitchFamily="18" charset="0"/>
            </a:endParaRPr>
          </a:p>
          <a:p>
            <a:endParaRPr lang="en-US" dirty="0"/>
          </a:p>
        </p:txBody>
      </p:sp>
      <p:sp>
        <p:nvSpPr>
          <p:cNvPr id="7" name="TextBox 6"/>
          <p:cNvSpPr txBox="1"/>
          <p:nvPr/>
        </p:nvSpPr>
        <p:spPr>
          <a:xfrm>
            <a:off x="7315200" y="2971800"/>
            <a:ext cx="1593706" cy="369332"/>
          </a:xfrm>
          <a:prstGeom prst="rect">
            <a:avLst/>
          </a:prstGeom>
          <a:noFill/>
          <a:ln>
            <a:solidFill>
              <a:srgbClr val="FF0000"/>
            </a:solidFill>
          </a:ln>
        </p:spPr>
        <p:txBody>
          <a:bodyPr wrap="none" rtlCol="0">
            <a:spAutoFit/>
          </a:bodyPr>
          <a:lstStyle/>
          <a:p>
            <a:r>
              <a:rPr lang="en-US" b="1" dirty="0" smtClean="0">
                <a:latin typeface="Times New Roman" pitchFamily="18" charset="0"/>
                <a:cs typeface="Times New Roman" pitchFamily="18" charset="0"/>
              </a:rPr>
              <a:t>+0.525kJ</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cxnSp>
        <p:nvCxnSpPr>
          <p:cNvPr id="26" name="Straight Arrow Connector 25"/>
          <p:cNvCxnSpPr/>
          <p:nvPr/>
        </p:nvCxnSpPr>
        <p:spPr>
          <a:xfrm rot="5400000">
            <a:off x="381000" y="5029200"/>
            <a:ext cx="12192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2362200" y="5029200"/>
            <a:ext cx="12192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723503" y="3772297"/>
            <a:ext cx="534194"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90500" y="2095500"/>
            <a:ext cx="1676400" cy="381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800100" y="2019300"/>
            <a:ext cx="1676400" cy="533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1600200" y="1905000"/>
            <a:ext cx="1600200" cy="6858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743200" y="1981200"/>
            <a:ext cx="1600200" cy="533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181600" y="1066800"/>
            <a:ext cx="766671" cy="369332"/>
          </a:xfrm>
          <a:prstGeom prst="rect">
            <a:avLst/>
          </a:prstGeom>
          <a:noFill/>
          <a:ln>
            <a:solidFill>
              <a:srgbClr val="FF0000"/>
            </a:solidFill>
          </a:ln>
        </p:spPr>
        <p:txBody>
          <a:bodyPr wrap="square" rtlCol="0">
            <a:spAutoFit/>
          </a:bodyPr>
          <a:lstStyle/>
          <a:p>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H</a:t>
            </a:r>
            <a:r>
              <a:rPr lang="en-US" b="1"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0" name="Rectangle 49"/>
          <p:cNvSpPr/>
          <p:nvPr/>
        </p:nvSpPr>
        <p:spPr>
          <a:xfrm>
            <a:off x="457200" y="5638800"/>
            <a:ext cx="1143000" cy="369332"/>
          </a:xfrm>
          <a:prstGeom prst="rect">
            <a:avLst/>
          </a:prstGeom>
          <a:ln>
            <a:solidFill>
              <a:srgbClr val="FF0000"/>
            </a:solidFill>
          </a:ln>
        </p:spPr>
        <p:txBody>
          <a:bodyPr wrap="square">
            <a:spAutoFit/>
          </a:bodyPr>
          <a:lstStyle/>
          <a:p>
            <a:r>
              <a:rPr lang="en-US" dirty="0" smtClean="0">
                <a:solidFill>
                  <a:srgbClr val="00B0F0"/>
                </a:solidFill>
                <a:latin typeface="Times New Roman" pitchFamily="18" charset="0"/>
                <a:cs typeface="Times New Roman" pitchFamily="18" charset="0"/>
              </a:rPr>
              <a:t> NH</a:t>
            </a:r>
            <a:r>
              <a:rPr lang="en-US" baseline="-25000" dirty="0" smtClean="0">
                <a:solidFill>
                  <a:srgbClr val="00B0F0"/>
                </a:solidFill>
                <a:latin typeface="Times New Roman" pitchFamily="18" charset="0"/>
                <a:cs typeface="Times New Roman" pitchFamily="18" charset="0"/>
              </a:rPr>
              <a:t>3</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aq</a:t>
            </a:r>
            <a:r>
              <a:rPr lang="en-US" dirty="0" smtClean="0">
                <a:solidFill>
                  <a:srgbClr val="00B0F0"/>
                </a:solidFill>
                <a:latin typeface="Times New Roman" pitchFamily="18" charset="0"/>
                <a:cs typeface="Times New Roman" pitchFamily="18" charset="0"/>
              </a:rPr>
              <a:t>) </a:t>
            </a:r>
            <a:endParaRPr lang="en-US" dirty="0">
              <a:solidFill>
                <a:srgbClr val="00B0F0"/>
              </a:solidFill>
            </a:endParaRPr>
          </a:p>
        </p:txBody>
      </p:sp>
      <p:sp>
        <p:nvSpPr>
          <p:cNvPr id="52" name="Rectangle 51"/>
          <p:cNvSpPr/>
          <p:nvPr/>
        </p:nvSpPr>
        <p:spPr>
          <a:xfrm>
            <a:off x="2057400" y="5638800"/>
            <a:ext cx="1447800" cy="369332"/>
          </a:xfrm>
          <a:prstGeom prst="rect">
            <a:avLst/>
          </a:prstGeom>
          <a:ln>
            <a:solidFill>
              <a:srgbClr val="FF0000"/>
            </a:solidFill>
          </a:ln>
        </p:spPr>
        <p:txBody>
          <a:bodyPr wrap="square">
            <a:spAutoFit/>
          </a:bodyPr>
          <a:lstStyle/>
          <a:p>
            <a:r>
              <a:rPr lang="en-US" dirty="0" smtClean="0">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HCl</a:t>
            </a:r>
            <a:r>
              <a:rPr lang="en-US" dirty="0" smtClean="0">
                <a:solidFill>
                  <a:srgbClr val="00B0F0"/>
                </a:solidFill>
                <a:latin typeface="Times New Roman" pitchFamily="18" charset="0"/>
                <a:cs typeface="Times New Roman" pitchFamily="18" charset="0"/>
              </a:rPr>
              <a:t>(</a:t>
            </a:r>
            <a:r>
              <a:rPr lang="en-US" dirty="0" err="1" smtClean="0">
                <a:solidFill>
                  <a:srgbClr val="00B0F0"/>
                </a:solidFill>
                <a:latin typeface="Times New Roman" pitchFamily="18" charset="0"/>
                <a:cs typeface="Times New Roman" pitchFamily="18" charset="0"/>
              </a:rPr>
              <a:t>aq</a:t>
            </a:r>
            <a:r>
              <a:rPr lang="en-US" dirty="0" smtClean="0">
                <a:solidFill>
                  <a:srgbClr val="00B0F0"/>
                </a:solidFill>
                <a:latin typeface="Times New Roman" pitchFamily="18" charset="0"/>
                <a:cs typeface="Times New Roman" pitchFamily="18" charset="0"/>
              </a:rPr>
              <a:t>)</a:t>
            </a:r>
            <a:endParaRPr lang="en-US" dirty="0">
              <a:solidFill>
                <a:srgbClr val="00B0F0"/>
              </a:solidFill>
            </a:endParaRPr>
          </a:p>
        </p:txBody>
      </p:sp>
      <p:sp>
        <p:nvSpPr>
          <p:cNvPr id="53" name="Rectangle 52"/>
          <p:cNvSpPr/>
          <p:nvPr/>
        </p:nvSpPr>
        <p:spPr>
          <a:xfrm>
            <a:off x="7467600" y="5562600"/>
            <a:ext cx="1184940" cy="369332"/>
          </a:xfrm>
          <a:prstGeom prst="rect">
            <a:avLst/>
          </a:prstGeom>
          <a:ln>
            <a:solidFill>
              <a:srgbClr val="FF0000"/>
            </a:solidFill>
          </a:ln>
        </p:spPr>
        <p:txBody>
          <a:bodyPr wrap="none">
            <a:spAutoFit/>
          </a:bodyPr>
          <a:lstStyle/>
          <a:p>
            <a:r>
              <a:rPr lang="en-US" dirty="0" smtClean="0">
                <a:solidFill>
                  <a:srgbClr val="00B0F0"/>
                </a:solidFill>
                <a:latin typeface="Times New Roman" pitchFamily="18" charset="0"/>
                <a:cs typeface="Times New Roman" pitchFamily="18" charset="0"/>
              </a:rPr>
              <a:t>NH</a:t>
            </a:r>
            <a:r>
              <a:rPr lang="en-US" baseline="-25000" dirty="0" smtClean="0">
                <a:solidFill>
                  <a:srgbClr val="00B0F0"/>
                </a:solidFill>
                <a:latin typeface="Times New Roman" pitchFamily="18" charset="0"/>
                <a:cs typeface="Times New Roman" pitchFamily="18" charset="0"/>
              </a:rPr>
              <a:t>4</a:t>
            </a:r>
            <a:r>
              <a:rPr lang="en-US" dirty="0" smtClean="0">
                <a:solidFill>
                  <a:srgbClr val="00B0F0"/>
                </a:solidFill>
                <a:latin typeface="Times New Roman" pitchFamily="18" charset="0"/>
                <a:cs typeface="Times New Roman" pitchFamily="18" charset="0"/>
              </a:rPr>
              <a:t>Cl(</a:t>
            </a:r>
            <a:r>
              <a:rPr lang="en-US" dirty="0" err="1" smtClean="0">
                <a:solidFill>
                  <a:srgbClr val="00B0F0"/>
                </a:solidFill>
                <a:latin typeface="Times New Roman" pitchFamily="18" charset="0"/>
                <a:cs typeface="Times New Roman" pitchFamily="18" charset="0"/>
              </a:rPr>
              <a:t>aq</a:t>
            </a:r>
            <a:r>
              <a:rPr lang="en-US" dirty="0" smtClean="0">
                <a:solidFill>
                  <a:srgbClr val="00B0F0"/>
                </a:solidFill>
                <a:latin typeface="Times New Roman" pitchFamily="18" charset="0"/>
                <a:cs typeface="Times New Roman" pitchFamily="18" charset="0"/>
              </a:rPr>
              <a:t>)</a:t>
            </a:r>
            <a:endParaRPr lang="en-US" dirty="0">
              <a:solidFill>
                <a:srgbClr val="00B0F0"/>
              </a:solidFill>
            </a:endParaRPr>
          </a:p>
        </p:txBody>
      </p:sp>
      <p:sp>
        <p:nvSpPr>
          <p:cNvPr id="54" name="Rectangle 53"/>
          <p:cNvSpPr/>
          <p:nvPr/>
        </p:nvSpPr>
        <p:spPr>
          <a:xfrm>
            <a:off x="533400" y="4038600"/>
            <a:ext cx="1539204" cy="369332"/>
          </a:xfrm>
          <a:prstGeom prst="rect">
            <a:avLst/>
          </a:prstGeom>
          <a:ln>
            <a:solidFill>
              <a:srgbClr val="FF0000"/>
            </a:solidFill>
          </a:ln>
        </p:spPr>
        <p:txBody>
          <a:bodyPr wrap="none">
            <a:spAutoFit/>
          </a:bodyPr>
          <a:lstStyle/>
          <a:p>
            <a:r>
              <a:rPr lang="en-US" b="1" dirty="0" smtClean="0">
                <a:latin typeface="Times New Roman" pitchFamily="18" charset="0"/>
                <a:cs typeface="Times New Roman" pitchFamily="18" charset="0"/>
              </a:rPr>
              <a:t>- 40.3kJ</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endParaRPr lang="en-US" dirty="0"/>
          </a:p>
        </p:txBody>
      </p:sp>
      <p:sp>
        <p:nvSpPr>
          <p:cNvPr id="55" name="Rectangle 54"/>
          <p:cNvSpPr/>
          <p:nvPr/>
        </p:nvSpPr>
        <p:spPr>
          <a:xfrm>
            <a:off x="838200" y="3124200"/>
            <a:ext cx="556563" cy="369332"/>
          </a:xfrm>
          <a:prstGeom prst="rect">
            <a:avLst/>
          </a:prstGeom>
          <a:ln>
            <a:solidFill>
              <a:srgbClr val="FF0000"/>
            </a:solidFill>
          </a:ln>
        </p:spPr>
        <p:txBody>
          <a:bodyPr wrap="none">
            <a:spAutoFit/>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aq</a:t>
            </a:r>
            <a:r>
              <a:rPr lang="en-US" dirty="0" smtClean="0">
                <a:latin typeface="Times New Roman" pitchFamily="18" charset="0"/>
                <a:cs typeface="Times New Roman" pitchFamily="18" charset="0"/>
              </a:rPr>
              <a:t>)</a:t>
            </a:r>
            <a:endParaRPr lang="en-US" dirty="0"/>
          </a:p>
        </p:txBody>
      </p:sp>
      <p:sp>
        <p:nvSpPr>
          <p:cNvPr id="56" name="Rectangle 55"/>
          <p:cNvSpPr/>
          <p:nvPr/>
        </p:nvSpPr>
        <p:spPr>
          <a:xfrm>
            <a:off x="2362200" y="4038600"/>
            <a:ext cx="1596912" cy="369332"/>
          </a:xfrm>
          <a:prstGeom prst="rect">
            <a:avLst/>
          </a:prstGeom>
          <a:ln>
            <a:solidFill>
              <a:srgbClr val="FF0000"/>
            </a:solidFill>
          </a:ln>
        </p:spPr>
        <p:txBody>
          <a:bodyPr wrap="none">
            <a:spAutoFit/>
          </a:bodyPr>
          <a:lstStyle/>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-16.43kJ</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endParaRPr lang="en-US" dirty="0"/>
          </a:p>
        </p:txBody>
      </p:sp>
      <p:sp>
        <p:nvSpPr>
          <p:cNvPr id="57" name="Rectangle 56"/>
          <p:cNvSpPr/>
          <p:nvPr/>
        </p:nvSpPr>
        <p:spPr>
          <a:xfrm>
            <a:off x="2667000" y="3048000"/>
            <a:ext cx="611935" cy="369332"/>
          </a:xfrm>
          <a:prstGeom prst="rect">
            <a:avLst/>
          </a:prstGeom>
          <a:ln>
            <a:solidFill>
              <a:srgbClr val="FF0000"/>
            </a:solidFill>
          </a:ln>
        </p:spPr>
        <p:txBody>
          <a:bodyPr wrap="square">
            <a:spAutoFit/>
          </a:bodyPr>
          <a:lstStyle/>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aq</a:t>
            </a:r>
            <a:r>
              <a:rPr lang="en-US" dirty="0" smtClean="0">
                <a:latin typeface="Times New Roman" pitchFamily="18" charset="0"/>
                <a:cs typeface="Times New Roman" pitchFamily="18" charset="0"/>
              </a:rPr>
              <a:t>)</a:t>
            </a:r>
          </a:p>
        </p:txBody>
      </p:sp>
      <p:sp>
        <p:nvSpPr>
          <p:cNvPr id="58" name="Rectangle 57"/>
          <p:cNvSpPr/>
          <p:nvPr/>
        </p:nvSpPr>
        <p:spPr>
          <a:xfrm>
            <a:off x="4343400" y="5638800"/>
            <a:ext cx="1478290" cy="369332"/>
          </a:xfrm>
          <a:prstGeom prst="rect">
            <a:avLst/>
          </a:prstGeom>
          <a:ln>
            <a:solidFill>
              <a:srgbClr val="FF0000"/>
            </a:solidFill>
          </a:ln>
        </p:spPr>
        <p:txBody>
          <a:bodyPr wrap="none">
            <a:spAutoFit/>
          </a:bodyPr>
          <a:lstStyle/>
          <a:p>
            <a:r>
              <a:rPr lang="en-US" b="1" dirty="0" smtClean="0">
                <a:latin typeface="Times New Roman" pitchFamily="18" charset="0"/>
                <a:cs typeface="Times New Roman" pitchFamily="18" charset="0"/>
              </a:rPr>
              <a:t>+1.47kJ</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3</a:t>
            </a:r>
            <a:endParaRPr lang="en-US" dirty="0"/>
          </a:p>
        </p:txBody>
      </p:sp>
      <p:cxnSp>
        <p:nvCxnSpPr>
          <p:cNvPr id="31" name="Straight Arrow Connector 30"/>
          <p:cNvCxnSpPr>
            <a:stCxn id="45" idx="3"/>
            <a:endCxn id="6" idx="1"/>
          </p:cNvCxnSpPr>
          <p:nvPr/>
        </p:nvCxnSpPr>
        <p:spPr>
          <a:xfrm flipV="1">
            <a:off x="5948271" y="1223665"/>
            <a:ext cx="833529" cy="2780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5" idx="3"/>
            <a:endCxn id="45" idx="1"/>
          </p:cNvCxnSpPr>
          <p:nvPr/>
        </p:nvCxnSpPr>
        <p:spPr>
          <a:xfrm>
            <a:off x="4495800" y="1251466"/>
            <a:ext cx="685800" cy="158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7" idx="2"/>
          </p:cNvCxnSpPr>
          <p:nvPr/>
        </p:nvCxnSpPr>
        <p:spPr>
          <a:xfrm rot="16200000" flipH="1">
            <a:off x="7021992" y="4431192"/>
            <a:ext cx="2221468" cy="413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7391400" y="2286000"/>
            <a:ext cx="12954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50" idx="3"/>
            <a:endCxn id="52" idx="1"/>
          </p:cNvCxnSpPr>
          <p:nvPr/>
        </p:nvCxnSpPr>
        <p:spPr>
          <a:xfrm>
            <a:off x="1600200" y="5823466"/>
            <a:ext cx="457200"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52" idx="3"/>
            <a:endCxn id="58" idx="1"/>
          </p:cNvCxnSpPr>
          <p:nvPr/>
        </p:nvCxnSpPr>
        <p:spPr>
          <a:xfrm>
            <a:off x="3505200" y="5823466"/>
            <a:ext cx="838200"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8" idx="3"/>
            <a:endCxn id="53" idx="1"/>
          </p:cNvCxnSpPr>
          <p:nvPr/>
        </p:nvCxnSpPr>
        <p:spPr>
          <a:xfrm flipV="1">
            <a:off x="5821690" y="5747266"/>
            <a:ext cx="1645910" cy="76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7" idx="2"/>
          </p:cNvCxnSpPr>
          <p:nvPr/>
        </p:nvCxnSpPr>
        <p:spPr>
          <a:xfrm rot="5400000">
            <a:off x="2661750" y="3727382"/>
            <a:ext cx="621268" cy="116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100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5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5"/>
                                        </p:tgtEl>
                                        <p:attrNameLst>
                                          <p:attrName>fillcolor</p:attrName>
                                        </p:attrNameLst>
                                      </p:cBhvr>
                                      <p:tavLst>
                                        <p:tav tm="0">
                                          <p:val>
                                            <p:clrVal>
                                              <a:schemeClr val="accent2"/>
                                            </p:clrVal>
                                          </p:val>
                                        </p:tav>
                                        <p:tav tm="50000">
                                          <p:val>
                                            <p:clrVal>
                                              <a:schemeClr val="hlink"/>
                                            </p:clrVal>
                                          </p:val>
                                        </p:tav>
                                      </p:tavLst>
                                    </p:anim>
                                    <p:set>
                                      <p:cBhvr>
                                        <p:cTn id="9" dur="500"/>
                                        <p:tgtEl>
                                          <p:spTgt spid="5"/>
                                        </p:tgtEl>
                                        <p:attrNameLst>
                                          <p:attrName>fill.type</p:attrName>
                                        </p:attrNameLst>
                                      </p:cBhvr>
                                      <p:to>
                                        <p:strVal val="solid"/>
                                      </p:to>
                                    </p:set>
                                  </p:childTnLst>
                                </p:cTn>
                              </p:par>
                            </p:childTnLst>
                          </p:cTn>
                        </p:par>
                        <p:par>
                          <p:cTn id="10" fill="hold">
                            <p:stCondLst>
                              <p:cond delay="6250"/>
                            </p:stCondLst>
                            <p:childTnLst>
                              <p:par>
                                <p:cTn id="11" presetID="27" presetClass="entr" presetSubtype="0" fill="hold" grpId="0" nodeType="afterEffect">
                                  <p:stCondLst>
                                    <p:cond delay="1500"/>
                                  </p:stCondLst>
                                  <p:iterate type="lt">
                                    <p:tmPct val="50000"/>
                                  </p:iterate>
                                  <p:childTnLst>
                                    <p:set>
                                      <p:cBhvr>
                                        <p:cTn id="12" dur="1" fill="hold">
                                          <p:stCondLst>
                                            <p:cond delay="0"/>
                                          </p:stCondLst>
                                        </p:cTn>
                                        <p:tgtEl>
                                          <p:spTgt spid="6"/>
                                        </p:tgtEl>
                                        <p:attrNameLst>
                                          <p:attrName>style.visibility</p:attrName>
                                        </p:attrNameLst>
                                      </p:cBhvr>
                                      <p:to>
                                        <p:strVal val="visible"/>
                                      </p:to>
                                    </p:set>
                                    <p:anim calcmode="discrete" valueType="clr">
                                      <p:cBhvr override="childStyle">
                                        <p:cTn id="13" dur="50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6"/>
                                        </p:tgtEl>
                                        <p:attrNameLst>
                                          <p:attrName>fillcolor</p:attrName>
                                        </p:attrNameLst>
                                      </p:cBhvr>
                                      <p:tavLst>
                                        <p:tav tm="0">
                                          <p:val>
                                            <p:clrVal>
                                              <a:schemeClr val="accent2"/>
                                            </p:clrVal>
                                          </p:val>
                                        </p:tav>
                                        <p:tav tm="50000">
                                          <p:val>
                                            <p:clrVal>
                                              <a:schemeClr val="hlink"/>
                                            </p:clrVal>
                                          </p:val>
                                        </p:tav>
                                      </p:tavLst>
                                    </p:anim>
                                    <p:set>
                                      <p:cBhvr>
                                        <p:cTn id="15" dur="500"/>
                                        <p:tgtEl>
                                          <p:spTgt spid="6"/>
                                        </p:tgtEl>
                                        <p:attrNameLst>
                                          <p:attrName>fill.type</p:attrName>
                                        </p:attrNameLst>
                                      </p:cBhvr>
                                      <p:to>
                                        <p:strVal val="solid"/>
                                      </p:to>
                                    </p:set>
                                  </p:childTnLst>
                                </p:cTn>
                              </p:par>
                            </p:childTnLst>
                          </p:cTn>
                        </p:par>
                        <p:par>
                          <p:cTn id="16" fill="hold">
                            <p:stCondLst>
                              <p:cond delay="10750"/>
                            </p:stCondLst>
                            <p:childTnLst>
                              <p:par>
                                <p:cTn id="17" presetID="27" presetClass="entr" presetSubtype="0" fill="hold" grpId="0" nodeType="afterEffect">
                                  <p:stCondLst>
                                    <p:cond delay="1000"/>
                                  </p:stCondLst>
                                  <p:iterate type="lt">
                                    <p:tmPct val="50000"/>
                                  </p:iterate>
                                  <p:childTnLst>
                                    <p:set>
                                      <p:cBhvr>
                                        <p:cTn id="18" dur="1" fill="hold">
                                          <p:stCondLst>
                                            <p:cond delay="0"/>
                                          </p:stCondLst>
                                        </p:cTn>
                                        <p:tgtEl>
                                          <p:spTgt spid="53"/>
                                        </p:tgtEl>
                                        <p:attrNameLst>
                                          <p:attrName>style.visibility</p:attrName>
                                        </p:attrNameLst>
                                      </p:cBhvr>
                                      <p:to>
                                        <p:strVal val="visible"/>
                                      </p:to>
                                    </p:set>
                                    <p:anim calcmode="discrete" valueType="clr">
                                      <p:cBhvr override="childStyle">
                                        <p:cTn id="19" dur="500"/>
                                        <p:tgtEl>
                                          <p:spTgt spid="53"/>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53"/>
                                        </p:tgtEl>
                                        <p:attrNameLst>
                                          <p:attrName>fillcolor</p:attrName>
                                        </p:attrNameLst>
                                      </p:cBhvr>
                                      <p:tavLst>
                                        <p:tav tm="0">
                                          <p:val>
                                            <p:clrVal>
                                              <a:schemeClr val="accent2"/>
                                            </p:clrVal>
                                          </p:val>
                                        </p:tav>
                                        <p:tav tm="50000">
                                          <p:val>
                                            <p:clrVal>
                                              <a:schemeClr val="hlink"/>
                                            </p:clrVal>
                                          </p:val>
                                        </p:tav>
                                      </p:tavLst>
                                    </p:anim>
                                    <p:set>
                                      <p:cBhvr>
                                        <p:cTn id="21" dur="500"/>
                                        <p:tgtEl>
                                          <p:spTgt spid="53"/>
                                        </p:tgtEl>
                                        <p:attrNameLst>
                                          <p:attrName>fill.type</p:attrName>
                                        </p:attrNameLst>
                                      </p:cBhvr>
                                      <p:to>
                                        <p:strVal val="solid"/>
                                      </p:to>
                                    </p:set>
                                  </p:childTnLst>
                                </p:cTn>
                              </p:par>
                            </p:childTnLst>
                          </p:cTn>
                        </p:par>
                        <p:par>
                          <p:cTn id="22" fill="hold">
                            <p:stCondLst>
                              <p:cond delay="14250"/>
                            </p:stCondLst>
                            <p:childTnLst>
                              <p:par>
                                <p:cTn id="23" presetID="27" presetClass="entr" presetSubtype="0" fill="hold" grpId="0" nodeType="afterEffect">
                                  <p:stCondLst>
                                    <p:cond delay="1500"/>
                                  </p:stCondLst>
                                  <p:iterate type="lt">
                                    <p:tmPct val="50000"/>
                                  </p:iterate>
                                  <p:childTnLst>
                                    <p:set>
                                      <p:cBhvr>
                                        <p:cTn id="24" dur="1" fill="hold">
                                          <p:stCondLst>
                                            <p:cond delay="0"/>
                                          </p:stCondLst>
                                        </p:cTn>
                                        <p:tgtEl>
                                          <p:spTgt spid="45"/>
                                        </p:tgtEl>
                                        <p:attrNameLst>
                                          <p:attrName>style.visibility</p:attrName>
                                        </p:attrNameLst>
                                      </p:cBhvr>
                                      <p:to>
                                        <p:strVal val="visible"/>
                                      </p:to>
                                    </p:set>
                                    <p:anim calcmode="discrete" valueType="clr">
                                      <p:cBhvr override="childStyle">
                                        <p:cTn id="25" dur="500"/>
                                        <p:tgtEl>
                                          <p:spTgt spid="45"/>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45"/>
                                        </p:tgtEl>
                                        <p:attrNameLst>
                                          <p:attrName>fillcolor</p:attrName>
                                        </p:attrNameLst>
                                      </p:cBhvr>
                                      <p:tavLst>
                                        <p:tav tm="0">
                                          <p:val>
                                            <p:clrVal>
                                              <a:schemeClr val="accent2"/>
                                            </p:clrVal>
                                          </p:val>
                                        </p:tav>
                                        <p:tav tm="50000">
                                          <p:val>
                                            <p:clrVal>
                                              <a:schemeClr val="hlink"/>
                                            </p:clrVal>
                                          </p:val>
                                        </p:tav>
                                      </p:tavLst>
                                    </p:anim>
                                    <p:set>
                                      <p:cBhvr>
                                        <p:cTn id="27" dur="500"/>
                                        <p:tgtEl>
                                          <p:spTgt spid="45"/>
                                        </p:tgtEl>
                                        <p:attrNameLst>
                                          <p:attrName>fill.type</p:attrName>
                                        </p:attrNameLst>
                                      </p:cBhvr>
                                      <p:to>
                                        <p:strVal val="solid"/>
                                      </p:to>
                                    </p:set>
                                  </p:childTnLst>
                                </p:cTn>
                              </p:par>
                            </p:childTnLst>
                          </p:cTn>
                        </p:par>
                        <p:par>
                          <p:cTn id="28" fill="hold">
                            <p:stCondLst>
                              <p:cond delay="16750"/>
                            </p:stCondLst>
                            <p:childTnLst>
                              <p:par>
                                <p:cTn id="29" presetID="1" presetClass="entr" presetSubtype="0" fill="hold" nodeType="afterEffect">
                                  <p:stCondLst>
                                    <p:cond delay="1000"/>
                                  </p:stCondLst>
                                  <p:childTnLst>
                                    <p:set>
                                      <p:cBhvr>
                                        <p:cTn id="30" dur="1" fill="hold">
                                          <p:stCondLst>
                                            <p:cond delay="0"/>
                                          </p:stCondLst>
                                        </p:cTn>
                                        <p:tgtEl>
                                          <p:spTgt spid="41"/>
                                        </p:tgtEl>
                                        <p:attrNameLst>
                                          <p:attrName>style.visibility</p:attrName>
                                        </p:attrNameLst>
                                      </p:cBhvr>
                                      <p:to>
                                        <p:strVal val="visible"/>
                                      </p:to>
                                    </p:set>
                                  </p:childTnLst>
                                </p:cTn>
                              </p:par>
                            </p:childTnLst>
                          </p:cTn>
                        </p:par>
                        <p:par>
                          <p:cTn id="31" fill="hold">
                            <p:stCondLst>
                              <p:cond delay="17750"/>
                            </p:stCondLst>
                            <p:childTnLst>
                              <p:par>
                                <p:cTn id="32" presetID="1" presetClass="entr" presetSubtype="0" fill="hold" nodeType="afterEffect">
                                  <p:stCondLst>
                                    <p:cond delay="1000"/>
                                  </p:stCondLst>
                                  <p:childTnLst>
                                    <p:set>
                                      <p:cBhvr>
                                        <p:cTn id="33" dur="1" fill="hold">
                                          <p:stCondLst>
                                            <p:cond delay="0"/>
                                          </p:stCondLst>
                                        </p:cTn>
                                        <p:tgtEl>
                                          <p:spTgt spid="31"/>
                                        </p:tgtEl>
                                        <p:attrNameLst>
                                          <p:attrName>style.visibility</p:attrName>
                                        </p:attrNameLst>
                                      </p:cBhvr>
                                      <p:to>
                                        <p:strVal val="visible"/>
                                      </p:to>
                                    </p:set>
                                  </p:childTnLst>
                                </p:cTn>
                              </p:par>
                            </p:childTnLst>
                          </p:cTn>
                        </p:par>
                        <p:par>
                          <p:cTn id="34" fill="hold">
                            <p:stCondLst>
                              <p:cond delay="18750"/>
                            </p:stCondLst>
                            <p:childTnLst>
                              <p:par>
                                <p:cTn id="35" presetID="27" presetClass="entr" presetSubtype="0" fill="hold" grpId="0" nodeType="afterEffect">
                                  <p:stCondLst>
                                    <p:cond delay="1000"/>
                                  </p:stCondLst>
                                  <p:iterate type="lt">
                                    <p:tmPct val="50000"/>
                                  </p:iterate>
                                  <p:childTnLst>
                                    <p:set>
                                      <p:cBhvr>
                                        <p:cTn id="36" dur="1" fill="hold">
                                          <p:stCondLst>
                                            <p:cond delay="0"/>
                                          </p:stCondLst>
                                        </p:cTn>
                                        <p:tgtEl>
                                          <p:spTgt spid="7"/>
                                        </p:tgtEl>
                                        <p:attrNameLst>
                                          <p:attrName>style.visibility</p:attrName>
                                        </p:attrNameLst>
                                      </p:cBhvr>
                                      <p:to>
                                        <p:strVal val="visible"/>
                                      </p:to>
                                    </p:set>
                                    <p:anim calcmode="discrete" valueType="clr">
                                      <p:cBhvr override="childStyle">
                                        <p:cTn id="37" dur="50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7"/>
                                        </p:tgtEl>
                                        <p:attrNameLst>
                                          <p:attrName>fillcolor</p:attrName>
                                        </p:attrNameLst>
                                      </p:cBhvr>
                                      <p:tavLst>
                                        <p:tav tm="0">
                                          <p:val>
                                            <p:clrVal>
                                              <a:schemeClr val="accent2"/>
                                            </p:clrVal>
                                          </p:val>
                                        </p:tav>
                                        <p:tav tm="50000">
                                          <p:val>
                                            <p:clrVal>
                                              <a:schemeClr val="hlink"/>
                                            </p:clrVal>
                                          </p:val>
                                        </p:tav>
                                      </p:tavLst>
                                    </p:anim>
                                    <p:set>
                                      <p:cBhvr>
                                        <p:cTn id="39" dur="500"/>
                                        <p:tgtEl>
                                          <p:spTgt spid="7"/>
                                        </p:tgtEl>
                                        <p:attrNameLst>
                                          <p:attrName>fill.type</p:attrName>
                                        </p:attrNameLst>
                                      </p:cBhvr>
                                      <p:to>
                                        <p:strVal val="solid"/>
                                      </p:to>
                                    </p:set>
                                  </p:childTnLst>
                                </p:cTn>
                              </p:par>
                            </p:childTnLst>
                          </p:cTn>
                        </p:par>
                        <p:par>
                          <p:cTn id="40" fill="hold">
                            <p:stCondLst>
                              <p:cond delay="23000"/>
                            </p:stCondLst>
                            <p:childTnLst>
                              <p:par>
                                <p:cTn id="41" presetID="1" presetClass="entr" presetSubtype="0" fill="hold" nodeType="afterEffect">
                                  <p:stCondLst>
                                    <p:cond delay="1000"/>
                                  </p:stCondLst>
                                  <p:childTnLst>
                                    <p:set>
                                      <p:cBhvr>
                                        <p:cTn id="42" dur="1" fill="hold">
                                          <p:stCondLst>
                                            <p:cond delay="0"/>
                                          </p:stCondLst>
                                        </p:cTn>
                                        <p:tgtEl>
                                          <p:spTgt spid="74"/>
                                        </p:tgtEl>
                                        <p:attrNameLst>
                                          <p:attrName>style.visibility</p:attrName>
                                        </p:attrNameLst>
                                      </p:cBhvr>
                                      <p:to>
                                        <p:strVal val="visible"/>
                                      </p:to>
                                    </p:set>
                                  </p:childTnLst>
                                </p:cTn>
                              </p:par>
                            </p:childTnLst>
                          </p:cTn>
                        </p:par>
                        <p:par>
                          <p:cTn id="43" fill="hold">
                            <p:stCondLst>
                              <p:cond delay="24000"/>
                            </p:stCondLst>
                            <p:childTnLst>
                              <p:par>
                                <p:cTn id="44" presetID="1" presetClass="entr" presetSubtype="0" fill="hold" nodeType="afterEffect">
                                  <p:stCondLst>
                                    <p:cond delay="1000"/>
                                  </p:stCondLst>
                                  <p:childTnLst>
                                    <p:set>
                                      <p:cBhvr>
                                        <p:cTn id="45" dur="1" fill="hold">
                                          <p:stCondLst>
                                            <p:cond delay="0"/>
                                          </p:stCondLst>
                                        </p:cTn>
                                        <p:tgtEl>
                                          <p:spTgt spid="72"/>
                                        </p:tgtEl>
                                        <p:attrNameLst>
                                          <p:attrName>style.visibility</p:attrName>
                                        </p:attrNameLst>
                                      </p:cBhvr>
                                      <p:to>
                                        <p:strVal val="visible"/>
                                      </p:to>
                                    </p:set>
                                  </p:childTnLst>
                                </p:cTn>
                              </p:par>
                            </p:childTnLst>
                          </p:cTn>
                        </p:par>
                        <p:par>
                          <p:cTn id="46" fill="hold">
                            <p:stCondLst>
                              <p:cond delay="25000"/>
                            </p:stCondLst>
                            <p:childTnLst>
                              <p:par>
                                <p:cTn id="47" presetID="27" presetClass="entr" presetSubtype="0" fill="hold" grpId="0" nodeType="afterEffect">
                                  <p:stCondLst>
                                    <p:cond delay="1000"/>
                                  </p:stCondLst>
                                  <p:iterate type="lt">
                                    <p:tmPct val="50000"/>
                                  </p:iterate>
                                  <p:childTnLst>
                                    <p:set>
                                      <p:cBhvr>
                                        <p:cTn id="48" dur="1" fill="hold">
                                          <p:stCondLst>
                                            <p:cond delay="0"/>
                                          </p:stCondLst>
                                        </p:cTn>
                                        <p:tgtEl>
                                          <p:spTgt spid="55"/>
                                        </p:tgtEl>
                                        <p:attrNameLst>
                                          <p:attrName>style.visibility</p:attrName>
                                        </p:attrNameLst>
                                      </p:cBhvr>
                                      <p:to>
                                        <p:strVal val="visible"/>
                                      </p:to>
                                    </p:set>
                                    <p:anim calcmode="discrete" valueType="clr">
                                      <p:cBhvr override="childStyle">
                                        <p:cTn id="49" dur="500"/>
                                        <p:tgtEl>
                                          <p:spTgt spid="55"/>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55"/>
                                        </p:tgtEl>
                                        <p:attrNameLst>
                                          <p:attrName>fillcolor</p:attrName>
                                        </p:attrNameLst>
                                      </p:cBhvr>
                                      <p:tavLst>
                                        <p:tav tm="0">
                                          <p:val>
                                            <p:clrVal>
                                              <a:schemeClr val="accent2"/>
                                            </p:clrVal>
                                          </p:val>
                                        </p:tav>
                                        <p:tav tm="50000">
                                          <p:val>
                                            <p:clrVal>
                                              <a:schemeClr val="hlink"/>
                                            </p:clrVal>
                                          </p:val>
                                        </p:tav>
                                      </p:tavLst>
                                    </p:anim>
                                    <p:set>
                                      <p:cBhvr>
                                        <p:cTn id="51" dur="500"/>
                                        <p:tgtEl>
                                          <p:spTgt spid="55"/>
                                        </p:tgtEl>
                                        <p:attrNameLst>
                                          <p:attrName>fill.type</p:attrName>
                                        </p:attrNameLst>
                                      </p:cBhvr>
                                      <p:to>
                                        <p:strVal val="solid"/>
                                      </p:to>
                                    </p:set>
                                  </p:childTnLst>
                                </p:cTn>
                              </p:par>
                            </p:childTnLst>
                          </p:cTn>
                        </p:par>
                        <p:par>
                          <p:cTn id="52" fill="hold">
                            <p:stCondLst>
                              <p:cond delay="27250"/>
                            </p:stCondLst>
                            <p:childTnLst>
                              <p:par>
                                <p:cTn id="53" presetID="27" presetClass="entr" presetSubtype="0" fill="hold" grpId="0" nodeType="afterEffect">
                                  <p:stCondLst>
                                    <p:cond delay="1000"/>
                                  </p:stCondLst>
                                  <p:iterate type="lt">
                                    <p:tmPct val="50000"/>
                                  </p:iterate>
                                  <p:childTnLst>
                                    <p:set>
                                      <p:cBhvr>
                                        <p:cTn id="54" dur="1" fill="hold">
                                          <p:stCondLst>
                                            <p:cond delay="0"/>
                                          </p:stCondLst>
                                        </p:cTn>
                                        <p:tgtEl>
                                          <p:spTgt spid="50"/>
                                        </p:tgtEl>
                                        <p:attrNameLst>
                                          <p:attrName>style.visibility</p:attrName>
                                        </p:attrNameLst>
                                      </p:cBhvr>
                                      <p:to>
                                        <p:strVal val="visible"/>
                                      </p:to>
                                    </p:set>
                                    <p:anim calcmode="discrete" valueType="clr">
                                      <p:cBhvr override="childStyle">
                                        <p:cTn id="55" dur="500"/>
                                        <p:tgtEl>
                                          <p:spTgt spid="50"/>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50"/>
                                        </p:tgtEl>
                                        <p:attrNameLst>
                                          <p:attrName>fillcolor</p:attrName>
                                        </p:attrNameLst>
                                      </p:cBhvr>
                                      <p:tavLst>
                                        <p:tav tm="0">
                                          <p:val>
                                            <p:clrVal>
                                              <a:schemeClr val="accent2"/>
                                            </p:clrVal>
                                          </p:val>
                                        </p:tav>
                                        <p:tav tm="50000">
                                          <p:val>
                                            <p:clrVal>
                                              <a:schemeClr val="hlink"/>
                                            </p:clrVal>
                                          </p:val>
                                        </p:tav>
                                      </p:tavLst>
                                    </p:anim>
                                    <p:set>
                                      <p:cBhvr>
                                        <p:cTn id="57" dur="500"/>
                                        <p:tgtEl>
                                          <p:spTgt spid="50"/>
                                        </p:tgtEl>
                                        <p:attrNameLst>
                                          <p:attrName>fill.type</p:attrName>
                                        </p:attrNameLst>
                                      </p:cBhvr>
                                      <p:to>
                                        <p:strVal val="solid"/>
                                      </p:to>
                                    </p:set>
                                  </p:childTnLst>
                                </p:cTn>
                              </p:par>
                            </p:childTnLst>
                          </p:cTn>
                        </p:par>
                        <p:par>
                          <p:cTn id="58" fill="hold">
                            <p:stCondLst>
                              <p:cond delay="30250"/>
                            </p:stCondLst>
                            <p:childTnLst>
                              <p:par>
                                <p:cTn id="59" presetID="27" presetClass="entr" presetSubtype="0" fill="hold" grpId="0" nodeType="afterEffect">
                                  <p:stCondLst>
                                    <p:cond delay="1000"/>
                                  </p:stCondLst>
                                  <p:iterate type="lt">
                                    <p:tmPct val="50000"/>
                                  </p:iterate>
                                  <p:childTnLst>
                                    <p:set>
                                      <p:cBhvr>
                                        <p:cTn id="60" dur="1" fill="hold">
                                          <p:stCondLst>
                                            <p:cond delay="0"/>
                                          </p:stCondLst>
                                        </p:cTn>
                                        <p:tgtEl>
                                          <p:spTgt spid="54"/>
                                        </p:tgtEl>
                                        <p:attrNameLst>
                                          <p:attrName>style.visibility</p:attrName>
                                        </p:attrNameLst>
                                      </p:cBhvr>
                                      <p:to>
                                        <p:strVal val="visible"/>
                                      </p:to>
                                    </p:set>
                                    <p:anim calcmode="discrete" valueType="clr">
                                      <p:cBhvr override="childStyle">
                                        <p:cTn id="61" dur="500"/>
                                        <p:tgtEl>
                                          <p:spTgt spid="54"/>
                                        </p:tgtEl>
                                        <p:attrNameLst>
                                          <p:attrName>style.color</p:attrName>
                                        </p:attrNameLst>
                                      </p:cBhvr>
                                      <p:tavLst>
                                        <p:tav tm="0">
                                          <p:val>
                                            <p:clrVal>
                                              <a:schemeClr val="accent2"/>
                                            </p:clrVal>
                                          </p:val>
                                        </p:tav>
                                        <p:tav tm="50000">
                                          <p:val>
                                            <p:clrVal>
                                              <a:schemeClr val="hlink"/>
                                            </p:clrVal>
                                          </p:val>
                                        </p:tav>
                                      </p:tavLst>
                                    </p:anim>
                                    <p:anim calcmode="discrete" valueType="clr">
                                      <p:cBhvr>
                                        <p:cTn id="62" dur="500"/>
                                        <p:tgtEl>
                                          <p:spTgt spid="54"/>
                                        </p:tgtEl>
                                        <p:attrNameLst>
                                          <p:attrName>fillcolor</p:attrName>
                                        </p:attrNameLst>
                                      </p:cBhvr>
                                      <p:tavLst>
                                        <p:tav tm="0">
                                          <p:val>
                                            <p:clrVal>
                                              <a:schemeClr val="accent2"/>
                                            </p:clrVal>
                                          </p:val>
                                        </p:tav>
                                        <p:tav tm="50000">
                                          <p:val>
                                            <p:clrVal>
                                              <a:schemeClr val="hlink"/>
                                            </p:clrVal>
                                          </p:val>
                                        </p:tav>
                                      </p:tavLst>
                                    </p:anim>
                                    <p:set>
                                      <p:cBhvr>
                                        <p:cTn id="63" dur="500"/>
                                        <p:tgtEl>
                                          <p:spTgt spid="54"/>
                                        </p:tgtEl>
                                        <p:attrNameLst>
                                          <p:attrName>fill.type</p:attrName>
                                        </p:attrNameLst>
                                      </p:cBhvr>
                                      <p:to>
                                        <p:strVal val="solid"/>
                                      </p:to>
                                    </p:set>
                                  </p:childTnLst>
                                </p:cTn>
                              </p:par>
                            </p:childTnLst>
                          </p:cTn>
                        </p:par>
                        <p:par>
                          <p:cTn id="64" fill="hold">
                            <p:stCondLst>
                              <p:cond delay="34250"/>
                            </p:stCondLst>
                            <p:childTnLst>
                              <p:par>
                                <p:cTn id="65" presetID="1" presetClass="entr" presetSubtype="0" fill="hold" nodeType="afterEffect">
                                  <p:stCondLst>
                                    <p:cond delay="1000"/>
                                  </p:stCondLst>
                                  <p:childTnLst>
                                    <p:set>
                                      <p:cBhvr>
                                        <p:cTn id="66" dur="1" fill="hold">
                                          <p:stCondLst>
                                            <p:cond delay="0"/>
                                          </p:stCondLst>
                                        </p:cTn>
                                        <p:tgtEl>
                                          <p:spTgt spid="34"/>
                                        </p:tgtEl>
                                        <p:attrNameLst>
                                          <p:attrName>style.visibility</p:attrName>
                                        </p:attrNameLst>
                                      </p:cBhvr>
                                      <p:to>
                                        <p:strVal val="visible"/>
                                      </p:to>
                                    </p:set>
                                  </p:childTnLst>
                                </p:cTn>
                              </p:par>
                            </p:childTnLst>
                          </p:cTn>
                        </p:par>
                        <p:par>
                          <p:cTn id="67" fill="hold">
                            <p:stCondLst>
                              <p:cond delay="35250"/>
                            </p:stCondLst>
                            <p:childTnLst>
                              <p:par>
                                <p:cTn id="68" presetID="1" presetClass="entr" presetSubtype="0" fill="hold" nodeType="afterEffect">
                                  <p:stCondLst>
                                    <p:cond delay="1000"/>
                                  </p:stCondLst>
                                  <p:childTnLst>
                                    <p:set>
                                      <p:cBhvr>
                                        <p:cTn id="69" dur="1" fill="hold">
                                          <p:stCondLst>
                                            <p:cond delay="0"/>
                                          </p:stCondLst>
                                        </p:cTn>
                                        <p:tgtEl>
                                          <p:spTgt spid="36"/>
                                        </p:tgtEl>
                                        <p:attrNameLst>
                                          <p:attrName>style.visibility</p:attrName>
                                        </p:attrNameLst>
                                      </p:cBhvr>
                                      <p:to>
                                        <p:strVal val="visible"/>
                                      </p:to>
                                    </p:set>
                                  </p:childTnLst>
                                </p:cTn>
                              </p:par>
                            </p:childTnLst>
                          </p:cTn>
                        </p:par>
                        <p:par>
                          <p:cTn id="70" fill="hold">
                            <p:stCondLst>
                              <p:cond delay="36250"/>
                            </p:stCondLst>
                            <p:childTnLst>
                              <p:par>
                                <p:cTn id="71" presetID="1" presetClass="entr" presetSubtype="0" fill="hold" nodeType="afterEffect">
                                  <p:stCondLst>
                                    <p:cond delay="1000"/>
                                  </p:stCondLst>
                                  <p:childTnLst>
                                    <p:set>
                                      <p:cBhvr>
                                        <p:cTn id="72" dur="1" fill="hold">
                                          <p:stCondLst>
                                            <p:cond delay="0"/>
                                          </p:stCondLst>
                                        </p:cTn>
                                        <p:tgtEl>
                                          <p:spTgt spid="30"/>
                                        </p:tgtEl>
                                        <p:attrNameLst>
                                          <p:attrName>style.visibility</p:attrName>
                                        </p:attrNameLst>
                                      </p:cBhvr>
                                      <p:to>
                                        <p:strVal val="visible"/>
                                      </p:to>
                                    </p:set>
                                  </p:childTnLst>
                                </p:cTn>
                              </p:par>
                            </p:childTnLst>
                          </p:cTn>
                        </p:par>
                        <p:par>
                          <p:cTn id="73" fill="hold">
                            <p:stCondLst>
                              <p:cond delay="37250"/>
                            </p:stCondLst>
                            <p:childTnLst>
                              <p:par>
                                <p:cTn id="74" presetID="1" presetClass="entr" presetSubtype="0" fill="hold" nodeType="afterEffect">
                                  <p:stCondLst>
                                    <p:cond delay="1000"/>
                                  </p:stCondLst>
                                  <p:childTnLst>
                                    <p:set>
                                      <p:cBhvr>
                                        <p:cTn id="75" dur="1" fill="hold">
                                          <p:stCondLst>
                                            <p:cond delay="0"/>
                                          </p:stCondLst>
                                        </p:cTn>
                                        <p:tgtEl>
                                          <p:spTgt spid="26"/>
                                        </p:tgtEl>
                                        <p:attrNameLst>
                                          <p:attrName>style.visibility</p:attrName>
                                        </p:attrNameLst>
                                      </p:cBhvr>
                                      <p:to>
                                        <p:strVal val="visible"/>
                                      </p:to>
                                    </p:set>
                                  </p:childTnLst>
                                </p:cTn>
                              </p:par>
                            </p:childTnLst>
                          </p:cTn>
                        </p:par>
                        <p:par>
                          <p:cTn id="76" fill="hold">
                            <p:stCondLst>
                              <p:cond delay="38250"/>
                            </p:stCondLst>
                            <p:childTnLst>
                              <p:par>
                                <p:cTn id="77" presetID="1" presetClass="entr" presetSubtype="0" fill="hold" nodeType="afterEffect">
                                  <p:stCondLst>
                                    <p:cond delay="1000"/>
                                  </p:stCondLst>
                                  <p:childTnLst>
                                    <p:set>
                                      <p:cBhvr>
                                        <p:cTn id="78" dur="1" fill="hold">
                                          <p:stCondLst>
                                            <p:cond delay="0"/>
                                          </p:stCondLst>
                                        </p:cTn>
                                        <p:tgtEl>
                                          <p:spTgt spid="38"/>
                                        </p:tgtEl>
                                        <p:attrNameLst>
                                          <p:attrName>style.visibility</p:attrName>
                                        </p:attrNameLst>
                                      </p:cBhvr>
                                      <p:to>
                                        <p:strVal val="visible"/>
                                      </p:to>
                                    </p:set>
                                  </p:childTnLst>
                                </p:cTn>
                              </p:par>
                            </p:childTnLst>
                          </p:cTn>
                        </p:par>
                        <p:par>
                          <p:cTn id="79" fill="hold">
                            <p:stCondLst>
                              <p:cond delay="39250"/>
                            </p:stCondLst>
                            <p:childTnLst>
                              <p:par>
                                <p:cTn id="80" presetID="1" presetClass="entr" presetSubtype="0" fill="hold" nodeType="afterEffect">
                                  <p:stCondLst>
                                    <p:cond delay="1000"/>
                                  </p:stCondLst>
                                  <p:childTnLst>
                                    <p:set>
                                      <p:cBhvr>
                                        <p:cTn id="81" dur="1" fill="hold">
                                          <p:stCondLst>
                                            <p:cond delay="0"/>
                                          </p:stCondLst>
                                        </p:cTn>
                                        <p:tgtEl>
                                          <p:spTgt spid="40"/>
                                        </p:tgtEl>
                                        <p:attrNameLst>
                                          <p:attrName>style.visibility</p:attrName>
                                        </p:attrNameLst>
                                      </p:cBhvr>
                                      <p:to>
                                        <p:strVal val="visible"/>
                                      </p:to>
                                    </p:set>
                                  </p:childTnLst>
                                </p:cTn>
                              </p:par>
                            </p:childTnLst>
                          </p:cTn>
                        </p:par>
                        <p:par>
                          <p:cTn id="82" fill="hold">
                            <p:stCondLst>
                              <p:cond delay="40250"/>
                            </p:stCondLst>
                            <p:childTnLst>
                              <p:par>
                                <p:cTn id="83" presetID="1" presetClass="entr" presetSubtype="0" fill="hold" nodeType="afterEffect">
                                  <p:stCondLst>
                                    <p:cond delay="1000"/>
                                  </p:stCondLst>
                                  <p:childTnLst>
                                    <p:set>
                                      <p:cBhvr>
                                        <p:cTn id="84" dur="1" fill="hold">
                                          <p:stCondLst>
                                            <p:cond delay="0"/>
                                          </p:stCondLst>
                                        </p:cTn>
                                        <p:tgtEl>
                                          <p:spTgt spid="33"/>
                                        </p:tgtEl>
                                        <p:attrNameLst>
                                          <p:attrName>style.visibility</p:attrName>
                                        </p:attrNameLst>
                                      </p:cBhvr>
                                      <p:to>
                                        <p:strVal val="visible"/>
                                      </p:to>
                                    </p:set>
                                  </p:childTnLst>
                                </p:cTn>
                              </p:par>
                            </p:childTnLst>
                          </p:cTn>
                        </p:par>
                        <p:par>
                          <p:cTn id="85" fill="hold">
                            <p:stCondLst>
                              <p:cond delay="41250"/>
                            </p:stCondLst>
                            <p:childTnLst>
                              <p:par>
                                <p:cTn id="86" presetID="1" presetClass="entr" presetSubtype="0" fill="hold" nodeType="afterEffect">
                                  <p:stCondLst>
                                    <p:cond delay="1000"/>
                                  </p:stCondLst>
                                  <p:childTnLst>
                                    <p:set>
                                      <p:cBhvr>
                                        <p:cTn id="87" dur="1" fill="hold">
                                          <p:stCondLst>
                                            <p:cond delay="0"/>
                                          </p:stCondLst>
                                        </p:cTn>
                                        <p:tgtEl>
                                          <p:spTgt spid="28"/>
                                        </p:tgtEl>
                                        <p:attrNameLst>
                                          <p:attrName>style.visibility</p:attrName>
                                        </p:attrNameLst>
                                      </p:cBhvr>
                                      <p:to>
                                        <p:strVal val="visible"/>
                                      </p:to>
                                    </p:set>
                                  </p:childTnLst>
                                </p:cTn>
                              </p:par>
                            </p:childTnLst>
                          </p:cTn>
                        </p:par>
                        <p:par>
                          <p:cTn id="88" fill="hold">
                            <p:stCondLst>
                              <p:cond delay="42250"/>
                            </p:stCondLst>
                            <p:childTnLst>
                              <p:par>
                                <p:cTn id="89" presetID="1" presetClass="entr" presetSubtype="0" fill="hold" nodeType="afterEffect">
                                  <p:stCondLst>
                                    <p:cond delay="2000"/>
                                  </p:stCondLst>
                                  <p:childTnLst>
                                    <p:set>
                                      <p:cBhvr>
                                        <p:cTn id="90" dur="1" fill="hold">
                                          <p:stCondLst>
                                            <p:cond delay="0"/>
                                          </p:stCondLst>
                                        </p:cTn>
                                        <p:tgtEl>
                                          <p:spTgt spid="76"/>
                                        </p:tgtEl>
                                        <p:attrNameLst>
                                          <p:attrName>style.visibility</p:attrName>
                                        </p:attrNameLst>
                                      </p:cBhvr>
                                      <p:to>
                                        <p:strVal val="visible"/>
                                      </p:to>
                                    </p:set>
                                  </p:childTnLst>
                                </p:cTn>
                              </p:par>
                            </p:childTnLst>
                          </p:cTn>
                        </p:par>
                        <p:par>
                          <p:cTn id="91" fill="hold">
                            <p:stCondLst>
                              <p:cond delay="44250"/>
                            </p:stCondLst>
                            <p:childTnLst>
                              <p:par>
                                <p:cTn id="92" presetID="27" presetClass="entr" presetSubtype="0" fill="hold" grpId="0" nodeType="afterEffect">
                                  <p:stCondLst>
                                    <p:cond delay="0"/>
                                  </p:stCondLst>
                                  <p:iterate type="lt">
                                    <p:tmPct val="50000"/>
                                  </p:iterate>
                                  <p:childTnLst>
                                    <p:set>
                                      <p:cBhvr>
                                        <p:cTn id="93" dur="1" fill="hold">
                                          <p:stCondLst>
                                            <p:cond delay="0"/>
                                          </p:stCondLst>
                                        </p:cTn>
                                        <p:tgtEl>
                                          <p:spTgt spid="52"/>
                                        </p:tgtEl>
                                        <p:attrNameLst>
                                          <p:attrName>style.visibility</p:attrName>
                                        </p:attrNameLst>
                                      </p:cBhvr>
                                      <p:to>
                                        <p:strVal val="visible"/>
                                      </p:to>
                                    </p:set>
                                    <p:anim calcmode="discrete" valueType="clr">
                                      <p:cBhvr override="childStyle">
                                        <p:cTn id="94" dur="500"/>
                                        <p:tgtEl>
                                          <p:spTgt spid="52"/>
                                        </p:tgtEl>
                                        <p:attrNameLst>
                                          <p:attrName>style.color</p:attrName>
                                        </p:attrNameLst>
                                      </p:cBhvr>
                                      <p:tavLst>
                                        <p:tav tm="0">
                                          <p:val>
                                            <p:clrVal>
                                              <a:schemeClr val="accent2"/>
                                            </p:clrVal>
                                          </p:val>
                                        </p:tav>
                                        <p:tav tm="50000">
                                          <p:val>
                                            <p:clrVal>
                                              <a:schemeClr val="hlink"/>
                                            </p:clrVal>
                                          </p:val>
                                        </p:tav>
                                      </p:tavLst>
                                    </p:anim>
                                    <p:anim calcmode="discrete" valueType="clr">
                                      <p:cBhvr>
                                        <p:cTn id="95" dur="500"/>
                                        <p:tgtEl>
                                          <p:spTgt spid="52"/>
                                        </p:tgtEl>
                                        <p:attrNameLst>
                                          <p:attrName>fillcolor</p:attrName>
                                        </p:attrNameLst>
                                      </p:cBhvr>
                                      <p:tavLst>
                                        <p:tav tm="0">
                                          <p:val>
                                            <p:clrVal>
                                              <a:schemeClr val="accent2"/>
                                            </p:clrVal>
                                          </p:val>
                                        </p:tav>
                                        <p:tav tm="50000">
                                          <p:val>
                                            <p:clrVal>
                                              <a:schemeClr val="hlink"/>
                                            </p:clrVal>
                                          </p:val>
                                        </p:tav>
                                      </p:tavLst>
                                    </p:anim>
                                    <p:set>
                                      <p:cBhvr>
                                        <p:cTn id="96" dur="500"/>
                                        <p:tgtEl>
                                          <p:spTgt spid="52"/>
                                        </p:tgtEl>
                                        <p:attrNameLst>
                                          <p:attrName>fill.type</p:attrName>
                                        </p:attrNameLst>
                                      </p:cBhvr>
                                      <p:to>
                                        <p:strVal val="solid"/>
                                      </p:to>
                                    </p:set>
                                  </p:childTnLst>
                                </p:cTn>
                              </p:par>
                            </p:childTnLst>
                          </p:cTn>
                        </p:par>
                        <p:par>
                          <p:cTn id="97" fill="hold">
                            <p:stCondLst>
                              <p:cond delay="46500"/>
                            </p:stCondLst>
                            <p:childTnLst>
                              <p:par>
                                <p:cTn id="98" presetID="1" presetClass="entr" presetSubtype="0" fill="hold" nodeType="afterEffect">
                                  <p:stCondLst>
                                    <p:cond delay="1000"/>
                                  </p:stCondLst>
                                  <p:childTnLst>
                                    <p:set>
                                      <p:cBhvr>
                                        <p:cTn id="99" dur="1" fill="hold">
                                          <p:stCondLst>
                                            <p:cond delay="0"/>
                                          </p:stCondLst>
                                        </p:cTn>
                                        <p:tgtEl>
                                          <p:spTgt spid="78"/>
                                        </p:tgtEl>
                                        <p:attrNameLst>
                                          <p:attrName>style.visibility</p:attrName>
                                        </p:attrNameLst>
                                      </p:cBhvr>
                                      <p:to>
                                        <p:strVal val="visible"/>
                                      </p:to>
                                    </p:set>
                                  </p:childTnLst>
                                </p:cTn>
                              </p:par>
                            </p:childTnLst>
                          </p:cTn>
                        </p:par>
                        <p:par>
                          <p:cTn id="100" fill="hold">
                            <p:stCondLst>
                              <p:cond delay="47500"/>
                            </p:stCondLst>
                            <p:childTnLst>
                              <p:par>
                                <p:cTn id="101" presetID="1" presetClass="entr" presetSubtype="0" fill="hold" nodeType="afterEffect">
                                  <p:stCondLst>
                                    <p:cond delay="1000"/>
                                  </p:stCondLst>
                                  <p:childTnLst>
                                    <p:set>
                                      <p:cBhvr>
                                        <p:cTn id="102" dur="1" fill="hold">
                                          <p:stCondLst>
                                            <p:cond delay="0"/>
                                          </p:stCondLst>
                                        </p:cTn>
                                        <p:tgtEl>
                                          <p:spTgt spid="80"/>
                                        </p:tgtEl>
                                        <p:attrNameLst>
                                          <p:attrName>style.visibility</p:attrName>
                                        </p:attrNameLst>
                                      </p:cBhvr>
                                      <p:to>
                                        <p:strVal val="visible"/>
                                      </p:to>
                                    </p:set>
                                  </p:childTnLst>
                                </p:cTn>
                              </p:par>
                            </p:childTnLst>
                          </p:cTn>
                        </p:par>
                        <p:par>
                          <p:cTn id="103" fill="hold">
                            <p:stCondLst>
                              <p:cond delay="48500"/>
                            </p:stCondLst>
                            <p:childTnLst>
                              <p:par>
                                <p:cTn id="104" presetID="27" presetClass="entr" presetSubtype="0" fill="hold" grpId="0" nodeType="afterEffect">
                                  <p:stCondLst>
                                    <p:cond delay="1000"/>
                                  </p:stCondLst>
                                  <p:iterate type="lt">
                                    <p:tmPct val="50000"/>
                                  </p:iterate>
                                  <p:childTnLst>
                                    <p:set>
                                      <p:cBhvr>
                                        <p:cTn id="105" dur="1" fill="hold">
                                          <p:stCondLst>
                                            <p:cond delay="0"/>
                                          </p:stCondLst>
                                        </p:cTn>
                                        <p:tgtEl>
                                          <p:spTgt spid="58"/>
                                        </p:tgtEl>
                                        <p:attrNameLst>
                                          <p:attrName>style.visibility</p:attrName>
                                        </p:attrNameLst>
                                      </p:cBhvr>
                                      <p:to>
                                        <p:strVal val="visible"/>
                                      </p:to>
                                    </p:set>
                                    <p:anim calcmode="discrete" valueType="clr">
                                      <p:cBhvr override="childStyle">
                                        <p:cTn id="106" dur="500"/>
                                        <p:tgtEl>
                                          <p:spTgt spid="58"/>
                                        </p:tgtEl>
                                        <p:attrNameLst>
                                          <p:attrName>style.color</p:attrName>
                                        </p:attrNameLst>
                                      </p:cBhvr>
                                      <p:tavLst>
                                        <p:tav tm="0">
                                          <p:val>
                                            <p:clrVal>
                                              <a:schemeClr val="accent2"/>
                                            </p:clrVal>
                                          </p:val>
                                        </p:tav>
                                        <p:tav tm="50000">
                                          <p:val>
                                            <p:clrVal>
                                              <a:schemeClr val="hlink"/>
                                            </p:clrVal>
                                          </p:val>
                                        </p:tav>
                                      </p:tavLst>
                                    </p:anim>
                                    <p:anim calcmode="discrete" valueType="clr">
                                      <p:cBhvr>
                                        <p:cTn id="107" dur="500"/>
                                        <p:tgtEl>
                                          <p:spTgt spid="58"/>
                                        </p:tgtEl>
                                        <p:attrNameLst>
                                          <p:attrName>fillcolor</p:attrName>
                                        </p:attrNameLst>
                                      </p:cBhvr>
                                      <p:tavLst>
                                        <p:tav tm="0">
                                          <p:val>
                                            <p:clrVal>
                                              <a:schemeClr val="accent2"/>
                                            </p:clrVal>
                                          </p:val>
                                        </p:tav>
                                        <p:tav tm="50000">
                                          <p:val>
                                            <p:clrVal>
                                              <a:schemeClr val="hlink"/>
                                            </p:clrVal>
                                          </p:val>
                                        </p:tav>
                                      </p:tavLst>
                                    </p:anim>
                                    <p:set>
                                      <p:cBhvr>
                                        <p:cTn id="108" dur="500"/>
                                        <p:tgtEl>
                                          <p:spTgt spid="58"/>
                                        </p:tgtEl>
                                        <p:attrNameLst>
                                          <p:attrName>fill.type</p:attrName>
                                        </p:attrNameLst>
                                      </p:cBhvr>
                                      <p:to>
                                        <p:strVal val="solid"/>
                                      </p:to>
                                    </p:set>
                                  </p:childTnLst>
                                </p:cTn>
                              </p:par>
                            </p:childTnLst>
                          </p:cTn>
                        </p:par>
                        <p:par>
                          <p:cTn id="109" fill="hold">
                            <p:stCondLst>
                              <p:cond delay="52500"/>
                            </p:stCondLst>
                            <p:childTnLst>
                              <p:par>
                                <p:cTn id="110" presetID="27" presetClass="entr" presetSubtype="0" fill="hold" grpId="0" nodeType="afterEffect">
                                  <p:stCondLst>
                                    <p:cond delay="1000"/>
                                  </p:stCondLst>
                                  <p:iterate type="lt">
                                    <p:tmPct val="50000"/>
                                  </p:iterate>
                                  <p:childTnLst>
                                    <p:set>
                                      <p:cBhvr>
                                        <p:cTn id="111" dur="1" fill="hold">
                                          <p:stCondLst>
                                            <p:cond delay="0"/>
                                          </p:stCondLst>
                                        </p:cTn>
                                        <p:tgtEl>
                                          <p:spTgt spid="57"/>
                                        </p:tgtEl>
                                        <p:attrNameLst>
                                          <p:attrName>style.visibility</p:attrName>
                                        </p:attrNameLst>
                                      </p:cBhvr>
                                      <p:to>
                                        <p:strVal val="visible"/>
                                      </p:to>
                                    </p:set>
                                    <p:anim calcmode="discrete" valueType="clr">
                                      <p:cBhvr override="childStyle">
                                        <p:cTn id="112" dur="50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113" dur="500"/>
                                        <p:tgtEl>
                                          <p:spTgt spid="57"/>
                                        </p:tgtEl>
                                        <p:attrNameLst>
                                          <p:attrName>fillcolor</p:attrName>
                                        </p:attrNameLst>
                                      </p:cBhvr>
                                      <p:tavLst>
                                        <p:tav tm="0">
                                          <p:val>
                                            <p:clrVal>
                                              <a:schemeClr val="accent2"/>
                                            </p:clrVal>
                                          </p:val>
                                        </p:tav>
                                        <p:tav tm="50000">
                                          <p:val>
                                            <p:clrVal>
                                              <a:schemeClr val="hlink"/>
                                            </p:clrVal>
                                          </p:val>
                                        </p:tav>
                                      </p:tavLst>
                                    </p:anim>
                                    <p:set>
                                      <p:cBhvr>
                                        <p:cTn id="114" dur="500"/>
                                        <p:tgtEl>
                                          <p:spTgt spid="57"/>
                                        </p:tgtEl>
                                        <p:attrNameLst>
                                          <p:attrName>fill.type</p:attrName>
                                        </p:attrNameLst>
                                      </p:cBhvr>
                                      <p:to>
                                        <p:strVal val="solid"/>
                                      </p:to>
                                    </p:set>
                                  </p:childTnLst>
                                </p:cTn>
                              </p:par>
                            </p:childTnLst>
                          </p:cTn>
                        </p:par>
                        <p:par>
                          <p:cTn id="115" fill="hold">
                            <p:stCondLst>
                              <p:cond delay="54750"/>
                            </p:stCondLst>
                            <p:childTnLst>
                              <p:par>
                                <p:cTn id="116" presetID="27" presetClass="entr" presetSubtype="0" fill="hold" grpId="0" nodeType="afterEffect">
                                  <p:stCondLst>
                                    <p:cond delay="0"/>
                                  </p:stCondLst>
                                  <p:iterate type="lt">
                                    <p:tmPct val="50000"/>
                                  </p:iterate>
                                  <p:childTnLst>
                                    <p:set>
                                      <p:cBhvr>
                                        <p:cTn id="117" dur="1" fill="hold">
                                          <p:stCondLst>
                                            <p:cond delay="0"/>
                                          </p:stCondLst>
                                        </p:cTn>
                                        <p:tgtEl>
                                          <p:spTgt spid="56"/>
                                        </p:tgtEl>
                                        <p:attrNameLst>
                                          <p:attrName>style.visibility</p:attrName>
                                        </p:attrNameLst>
                                      </p:cBhvr>
                                      <p:to>
                                        <p:strVal val="visible"/>
                                      </p:to>
                                    </p:set>
                                    <p:anim calcmode="discrete" valueType="clr">
                                      <p:cBhvr override="childStyle">
                                        <p:cTn id="118" dur="500"/>
                                        <p:tgtEl>
                                          <p:spTgt spid="56"/>
                                        </p:tgtEl>
                                        <p:attrNameLst>
                                          <p:attrName>style.color</p:attrName>
                                        </p:attrNameLst>
                                      </p:cBhvr>
                                      <p:tavLst>
                                        <p:tav tm="0">
                                          <p:val>
                                            <p:clrVal>
                                              <a:schemeClr val="accent2"/>
                                            </p:clrVal>
                                          </p:val>
                                        </p:tav>
                                        <p:tav tm="50000">
                                          <p:val>
                                            <p:clrVal>
                                              <a:schemeClr val="hlink"/>
                                            </p:clrVal>
                                          </p:val>
                                        </p:tav>
                                      </p:tavLst>
                                    </p:anim>
                                    <p:anim calcmode="discrete" valueType="clr">
                                      <p:cBhvr>
                                        <p:cTn id="119" dur="500"/>
                                        <p:tgtEl>
                                          <p:spTgt spid="56"/>
                                        </p:tgtEl>
                                        <p:attrNameLst>
                                          <p:attrName>fillcolor</p:attrName>
                                        </p:attrNameLst>
                                      </p:cBhvr>
                                      <p:tavLst>
                                        <p:tav tm="0">
                                          <p:val>
                                            <p:clrVal>
                                              <a:schemeClr val="accent2"/>
                                            </p:clrVal>
                                          </p:val>
                                        </p:tav>
                                        <p:tav tm="50000">
                                          <p:val>
                                            <p:clrVal>
                                              <a:schemeClr val="hlink"/>
                                            </p:clrVal>
                                          </p:val>
                                        </p:tav>
                                      </p:tavLst>
                                    </p:anim>
                                    <p:set>
                                      <p:cBhvr>
                                        <p:cTn id="120" dur="500"/>
                                        <p:tgtEl>
                                          <p:spTgt spid="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45" grpId="0" animBg="1"/>
      <p:bldP spid="50" grpId="0" animBg="1"/>
      <p:bldP spid="52" grpId="0" animBg="1"/>
      <p:bldP spid="53" grpId="0" animBg="1"/>
      <p:bldP spid="54" grpId="0" animBg="1"/>
      <p:bldP spid="55" grpId="0" animBg="1"/>
      <p:bldP spid="56" grpId="0" animBg="1"/>
      <p:bldP spid="57" grpId="0" animBg="1"/>
      <p:bldP spid="58"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381000" y="381000"/>
            <a:ext cx="83058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endParaRPr kumimoji="0" lang="en-US" sz="28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- 40.3kJ + -16.43kJ +  +1.47kJ  = +0.525kJ +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-55.785kJ.</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Practice theoretical examples: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Using an energy level diagram calculate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ammonium chloride crystals given that:</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-80.54kJ mole</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HCl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-164.46kJ mole</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-261.7483kJ mole</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-16.8517kJ mole</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56321">
                                            <p:txEl>
                                              <p:pRg st="0" end="0"/>
                                            </p:txEl>
                                          </p:spTgt>
                                        </p:tgtEl>
                                        <p:attrNameLst>
                                          <p:attrName>style.visibility</p:attrName>
                                        </p:attrNameLst>
                                      </p:cBhvr>
                                      <p:to>
                                        <p:strVal val="visible"/>
                                      </p:to>
                                    </p:set>
                                    <p:anim calcmode="discrete" valueType="clr">
                                      <p:cBhvr override="childStyle">
                                        <p:cTn id="7" dur="500"/>
                                        <p:tgtEl>
                                          <p:spTgt spid="563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56321">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56321">
                                            <p:txEl>
                                              <p:pRg st="0" end="0"/>
                                            </p:txEl>
                                          </p:spTgt>
                                        </p:tgtEl>
                                        <p:attrNameLst>
                                          <p:attrName>fill.type</p:attrName>
                                        </p:attrNameLst>
                                      </p:cBhvr>
                                      <p:to>
                                        <p:strVal val="solid"/>
                                      </p:to>
                                    </p:set>
                                  </p:childTnLst>
                                </p:cTn>
                              </p:par>
                            </p:childTnLst>
                          </p:cTn>
                        </p:par>
                        <p:par>
                          <p:cTn id="10" fill="hold">
                            <p:stCondLst>
                              <p:cond delay="5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56321">
                                            <p:txEl>
                                              <p:pRg st="1" end="1"/>
                                            </p:txEl>
                                          </p:spTgt>
                                        </p:tgtEl>
                                        <p:attrNameLst>
                                          <p:attrName>style.visibility</p:attrName>
                                        </p:attrNameLst>
                                      </p:cBhvr>
                                      <p:to>
                                        <p:strVal val="visible"/>
                                      </p:to>
                                    </p:set>
                                    <p:anim calcmode="discrete" valueType="clr">
                                      <p:cBhvr override="childStyle">
                                        <p:cTn id="13" dur="500"/>
                                        <p:tgtEl>
                                          <p:spTgt spid="5632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56321">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56321">
                                            <p:txEl>
                                              <p:pRg st="1" end="1"/>
                                            </p:txEl>
                                          </p:spTgt>
                                        </p:tgtEl>
                                        <p:attrNameLst>
                                          <p:attrName>fill.type</p:attrName>
                                        </p:attrNameLst>
                                      </p:cBhvr>
                                      <p:to>
                                        <p:strVal val="solid"/>
                                      </p:to>
                                    </p:set>
                                  </p:childTnLst>
                                </p:cTn>
                              </p:par>
                            </p:childTnLst>
                          </p:cTn>
                        </p:par>
                        <p:par>
                          <p:cTn id="16" fill="hold">
                            <p:stCondLst>
                              <p:cond delay="1450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56321">
                                            <p:txEl>
                                              <p:pRg st="2" end="2"/>
                                            </p:txEl>
                                          </p:spTgt>
                                        </p:tgtEl>
                                        <p:attrNameLst>
                                          <p:attrName>style.visibility</p:attrName>
                                        </p:attrNameLst>
                                      </p:cBhvr>
                                      <p:to>
                                        <p:strVal val="visible"/>
                                      </p:to>
                                    </p:set>
                                    <p:anim calcmode="discrete" valueType="clr">
                                      <p:cBhvr override="childStyle">
                                        <p:cTn id="19" dur="500"/>
                                        <p:tgtEl>
                                          <p:spTgt spid="5632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56321">
                                            <p:txEl>
                                              <p:pRg st="2" end="2"/>
                                            </p:txEl>
                                          </p:spTgt>
                                        </p:tgtEl>
                                        <p:attrNameLst>
                                          <p:attrName>fillcolor</p:attrName>
                                        </p:attrNameLst>
                                      </p:cBhvr>
                                      <p:tavLst>
                                        <p:tav tm="0">
                                          <p:val>
                                            <p:clrVal>
                                              <a:schemeClr val="accent2"/>
                                            </p:clrVal>
                                          </p:val>
                                        </p:tav>
                                        <p:tav tm="50000">
                                          <p:val>
                                            <p:clrVal>
                                              <a:schemeClr val="hlink"/>
                                            </p:clrVal>
                                          </p:val>
                                        </p:tav>
                                      </p:tavLst>
                                    </p:anim>
                                    <p:set>
                                      <p:cBhvr>
                                        <p:cTn id="21" dur="500"/>
                                        <p:tgtEl>
                                          <p:spTgt spid="56321">
                                            <p:txEl>
                                              <p:pRg st="2" end="2"/>
                                            </p:txEl>
                                          </p:spTgt>
                                        </p:tgtEl>
                                        <p:attrNameLst>
                                          <p:attrName>fill.type</p:attrName>
                                        </p:attrNameLst>
                                      </p:cBhvr>
                                      <p:to>
                                        <p:strVal val="solid"/>
                                      </p:to>
                                    </p:set>
                                  </p:childTnLst>
                                </p:cTn>
                              </p:par>
                            </p:childTnLst>
                          </p:cTn>
                        </p:par>
                        <p:par>
                          <p:cTn id="22" fill="hold">
                            <p:stCondLst>
                              <p:cond delay="18750"/>
                            </p:stCondLst>
                            <p:childTnLst>
                              <p:par>
                                <p:cTn id="23" presetID="22" presetClass="entr" presetSubtype="4" fill="hold" nodeType="afterEffect">
                                  <p:stCondLst>
                                    <p:cond delay="0"/>
                                  </p:stCondLst>
                                  <p:childTnLst>
                                    <p:set>
                                      <p:cBhvr>
                                        <p:cTn id="24" dur="1" fill="hold">
                                          <p:stCondLst>
                                            <p:cond delay="0"/>
                                          </p:stCondLst>
                                        </p:cTn>
                                        <p:tgtEl>
                                          <p:spTgt spid="56321">
                                            <p:txEl>
                                              <p:pRg st="4" end="4"/>
                                            </p:txEl>
                                          </p:spTgt>
                                        </p:tgtEl>
                                        <p:attrNameLst>
                                          <p:attrName>style.visibility</p:attrName>
                                        </p:attrNameLst>
                                      </p:cBhvr>
                                      <p:to>
                                        <p:strVal val="visible"/>
                                      </p:to>
                                    </p:set>
                                    <p:animEffect transition="in" filter="wipe(down)">
                                      <p:cBhvr>
                                        <p:cTn id="25" dur="2000"/>
                                        <p:tgtEl>
                                          <p:spTgt spid="56321">
                                            <p:txEl>
                                              <p:pRg st="4" end="4"/>
                                            </p:txEl>
                                          </p:spTgt>
                                        </p:tgtEl>
                                      </p:cBhvr>
                                    </p:animEffect>
                                  </p:childTnLst>
                                </p:cTn>
                              </p:par>
                            </p:childTnLst>
                          </p:cTn>
                        </p:par>
                        <p:par>
                          <p:cTn id="26" fill="hold">
                            <p:stCondLst>
                              <p:cond delay="20750"/>
                            </p:stCondLst>
                            <p:childTnLst>
                              <p:par>
                                <p:cTn id="27" presetID="22" presetClass="entr" presetSubtype="4" fill="hold" nodeType="afterEffect">
                                  <p:stCondLst>
                                    <p:cond delay="0"/>
                                  </p:stCondLst>
                                  <p:childTnLst>
                                    <p:set>
                                      <p:cBhvr>
                                        <p:cTn id="28" dur="1" fill="hold">
                                          <p:stCondLst>
                                            <p:cond delay="0"/>
                                          </p:stCondLst>
                                        </p:cTn>
                                        <p:tgtEl>
                                          <p:spTgt spid="56321">
                                            <p:txEl>
                                              <p:pRg st="5" end="5"/>
                                            </p:txEl>
                                          </p:spTgt>
                                        </p:tgtEl>
                                        <p:attrNameLst>
                                          <p:attrName>style.visibility</p:attrName>
                                        </p:attrNameLst>
                                      </p:cBhvr>
                                      <p:to>
                                        <p:strVal val="visible"/>
                                      </p:to>
                                    </p:set>
                                    <p:animEffect transition="in" filter="wipe(down)">
                                      <p:cBhvr>
                                        <p:cTn id="29" dur="2000"/>
                                        <p:tgtEl>
                                          <p:spTgt spid="56321">
                                            <p:txEl>
                                              <p:pRg st="5" end="5"/>
                                            </p:txEl>
                                          </p:spTgt>
                                        </p:tgtEl>
                                      </p:cBhvr>
                                    </p:animEffect>
                                  </p:childTnLst>
                                </p:cTn>
                              </p:par>
                            </p:childTnLst>
                          </p:cTn>
                        </p:par>
                        <p:par>
                          <p:cTn id="30" fill="hold">
                            <p:stCondLst>
                              <p:cond delay="22750"/>
                            </p:stCondLst>
                            <p:childTnLst>
                              <p:par>
                                <p:cTn id="31" presetID="27" presetClass="entr" presetSubtype="0" fill="hold" nodeType="afterEffect">
                                  <p:stCondLst>
                                    <p:cond delay="0"/>
                                  </p:stCondLst>
                                  <p:iterate type="lt">
                                    <p:tmPct val="50000"/>
                                  </p:iterate>
                                  <p:childTnLst>
                                    <p:set>
                                      <p:cBhvr>
                                        <p:cTn id="32" dur="1" fill="hold">
                                          <p:stCondLst>
                                            <p:cond delay="0"/>
                                          </p:stCondLst>
                                        </p:cTn>
                                        <p:tgtEl>
                                          <p:spTgt spid="56321">
                                            <p:txEl>
                                              <p:pRg st="7" end="7"/>
                                            </p:txEl>
                                          </p:spTgt>
                                        </p:tgtEl>
                                        <p:attrNameLst>
                                          <p:attrName>style.visibility</p:attrName>
                                        </p:attrNameLst>
                                      </p:cBhvr>
                                      <p:to>
                                        <p:strVal val="visible"/>
                                      </p:to>
                                    </p:set>
                                    <p:anim calcmode="discrete" valueType="clr">
                                      <p:cBhvr override="childStyle">
                                        <p:cTn id="33" dur="500"/>
                                        <p:tgtEl>
                                          <p:spTgt spid="5632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500"/>
                                        <p:tgtEl>
                                          <p:spTgt spid="56321">
                                            <p:txEl>
                                              <p:pRg st="7" end="7"/>
                                            </p:txEl>
                                          </p:spTgt>
                                        </p:tgtEl>
                                        <p:attrNameLst>
                                          <p:attrName>fillcolor</p:attrName>
                                        </p:attrNameLst>
                                      </p:cBhvr>
                                      <p:tavLst>
                                        <p:tav tm="0">
                                          <p:val>
                                            <p:clrVal>
                                              <a:schemeClr val="accent2"/>
                                            </p:clrVal>
                                          </p:val>
                                        </p:tav>
                                        <p:tav tm="50000">
                                          <p:val>
                                            <p:clrVal>
                                              <a:schemeClr val="hlink"/>
                                            </p:clrVal>
                                          </p:val>
                                        </p:tav>
                                      </p:tavLst>
                                    </p:anim>
                                    <p:set>
                                      <p:cBhvr>
                                        <p:cTn id="35" dur="500"/>
                                        <p:tgtEl>
                                          <p:spTgt spid="56321">
                                            <p:txEl>
                                              <p:pRg st="7" end="7"/>
                                            </p:txEl>
                                          </p:spTgt>
                                        </p:tgtEl>
                                        <p:attrNameLst>
                                          <p:attrName>fill.type</p:attrName>
                                        </p:attrNameLst>
                                      </p:cBhvr>
                                      <p:to>
                                        <p:strVal val="solid"/>
                                      </p:to>
                                    </p:set>
                                  </p:childTnLst>
                                </p:cTn>
                              </p:par>
                            </p:childTnLst>
                          </p:cTn>
                        </p:par>
                        <p:par>
                          <p:cTn id="36" fill="hold">
                            <p:stCondLst>
                              <p:cond delay="29750"/>
                            </p:stCondLst>
                            <p:childTnLst>
                              <p:par>
                                <p:cTn id="37" presetID="27" presetClass="entr" presetSubtype="0" fill="hold" nodeType="afterEffect">
                                  <p:stCondLst>
                                    <p:cond delay="0"/>
                                  </p:stCondLst>
                                  <p:iterate type="lt">
                                    <p:tmPct val="50000"/>
                                  </p:iterate>
                                  <p:childTnLst>
                                    <p:set>
                                      <p:cBhvr>
                                        <p:cTn id="38" dur="1" fill="hold">
                                          <p:stCondLst>
                                            <p:cond delay="0"/>
                                          </p:stCondLst>
                                        </p:cTn>
                                        <p:tgtEl>
                                          <p:spTgt spid="56321">
                                            <p:txEl>
                                              <p:pRg st="8" end="8"/>
                                            </p:txEl>
                                          </p:spTgt>
                                        </p:tgtEl>
                                        <p:attrNameLst>
                                          <p:attrName>style.visibility</p:attrName>
                                        </p:attrNameLst>
                                      </p:cBhvr>
                                      <p:to>
                                        <p:strVal val="visible"/>
                                      </p:to>
                                    </p:set>
                                    <p:anim calcmode="discrete" valueType="clr">
                                      <p:cBhvr override="childStyle">
                                        <p:cTn id="39" dur="500"/>
                                        <p:tgtEl>
                                          <p:spTgt spid="56321">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500"/>
                                        <p:tgtEl>
                                          <p:spTgt spid="56321">
                                            <p:txEl>
                                              <p:pRg st="8" end="8"/>
                                            </p:txEl>
                                          </p:spTgt>
                                        </p:tgtEl>
                                        <p:attrNameLst>
                                          <p:attrName>fillcolor</p:attrName>
                                        </p:attrNameLst>
                                      </p:cBhvr>
                                      <p:tavLst>
                                        <p:tav tm="0">
                                          <p:val>
                                            <p:clrVal>
                                              <a:schemeClr val="accent2"/>
                                            </p:clrVal>
                                          </p:val>
                                        </p:tav>
                                        <p:tav tm="50000">
                                          <p:val>
                                            <p:clrVal>
                                              <a:schemeClr val="hlink"/>
                                            </p:clrVal>
                                          </p:val>
                                        </p:tav>
                                      </p:tavLst>
                                    </p:anim>
                                    <p:set>
                                      <p:cBhvr>
                                        <p:cTn id="41" dur="500"/>
                                        <p:tgtEl>
                                          <p:spTgt spid="56321">
                                            <p:txEl>
                                              <p:pRg st="8" end="8"/>
                                            </p:txEl>
                                          </p:spTgt>
                                        </p:tgtEl>
                                        <p:attrNameLst>
                                          <p:attrName>fill.type</p:attrName>
                                        </p:attrNameLst>
                                      </p:cBhvr>
                                      <p:to>
                                        <p:strVal val="solid"/>
                                      </p:to>
                                    </p:set>
                                  </p:childTnLst>
                                </p:cTn>
                              </p:par>
                            </p:childTnLst>
                          </p:cTn>
                        </p:par>
                        <p:par>
                          <p:cTn id="42" fill="hold">
                            <p:stCondLst>
                              <p:cond delay="37000"/>
                            </p:stCondLst>
                            <p:childTnLst>
                              <p:par>
                                <p:cTn id="43" presetID="27" presetClass="entr" presetSubtype="0" fill="hold" nodeType="afterEffect">
                                  <p:stCondLst>
                                    <p:cond delay="0"/>
                                  </p:stCondLst>
                                  <p:iterate type="lt">
                                    <p:tmPct val="50000"/>
                                  </p:iterate>
                                  <p:childTnLst>
                                    <p:set>
                                      <p:cBhvr>
                                        <p:cTn id="44" dur="1" fill="hold">
                                          <p:stCondLst>
                                            <p:cond delay="0"/>
                                          </p:stCondLst>
                                        </p:cTn>
                                        <p:tgtEl>
                                          <p:spTgt spid="56321">
                                            <p:txEl>
                                              <p:pRg st="9" end="9"/>
                                            </p:txEl>
                                          </p:spTgt>
                                        </p:tgtEl>
                                        <p:attrNameLst>
                                          <p:attrName>style.visibility</p:attrName>
                                        </p:attrNameLst>
                                      </p:cBhvr>
                                      <p:to>
                                        <p:strVal val="visible"/>
                                      </p:to>
                                    </p:set>
                                    <p:anim calcmode="discrete" valueType="clr">
                                      <p:cBhvr override="childStyle">
                                        <p:cTn id="45" dur="500"/>
                                        <p:tgtEl>
                                          <p:spTgt spid="56321">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500"/>
                                        <p:tgtEl>
                                          <p:spTgt spid="56321">
                                            <p:txEl>
                                              <p:pRg st="9" end="9"/>
                                            </p:txEl>
                                          </p:spTgt>
                                        </p:tgtEl>
                                        <p:attrNameLst>
                                          <p:attrName>fillcolor</p:attrName>
                                        </p:attrNameLst>
                                      </p:cBhvr>
                                      <p:tavLst>
                                        <p:tav tm="0">
                                          <p:val>
                                            <p:clrVal>
                                              <a:schemeClr val="accent2"/>
                                            </p:clrVal>
                                          </p:val>
                                        </p:tav>
                                        <p:tav tm="50000">
                                          <p:val>
                                            <p:clrVal>
                                              <a:schemeClr val="hlink"/>
                                            </p:clrVal>
                                          </p:val>
                                        </p:tav>
                                      </p:tavLst>
                                    </p:anim>
                                    <p:set>
                                      <p:cBhvr>
                                        <p:cTn id="47" dur="500"/>
                                        <p:tgtEl>
                                          <p:spTgt spid="56321">
                                            <p:txEl>
                                              <p:pRg st="9" end="9"/>
                                            </p:txEl>
                                          </p:spTgt>
                                        </p:tgtEl>
                                        <p:attrNameLst>
                                          <p:attrName>fill.type</p:attrName>
                                        </p:attrNameLst>
                                      </p:cBhvr>
                                      <p:to>
                                        <p:strVal val="solid"/>
                                      </p:to>
                                    </p:set>
                                  </p:childTnLst>
                                </p:cTn>
                              </p:par>
                            </p:childTnLst>
                          </p:cTn>
                        </p:par>
                        <p:par>
                          <p:cTn id="48" fill="hold">
                            <p:stCondLst>
                              <p:cond delay="45250"/>
                            </p:stCondLst>
                            <p:childTnLst>
                              <p:par>
                                <p:cTn id="49" presetID="27" presetClass="entr" presetSubtype="0" fill="hold" nodeType="afterEffect">
                                  <p:stCondLst>
                                    <p:cond delay="0"/>
                                  </p:stCondLst>
                                  <p:iterate type="lt">
                                    <p:tmPct val="50000"/>
                                  </p:iterate>
                                  <p:childTnLst>
                                    <p:set>
                                      <p:cBhvr>
                                        <p:cTn id="50" dur="1" fill="hold">
                                          <p:stCondLst>
                                            <p:cond delay="0"/>
                                          </p:stCondLst>
                                        </p:cTn>
                                        <p:tgtEl>
                                          <p:spTgt spid="56321">
                                            <p:txEl>
                                              <p:pRg st="10" end="10"/>
                                            </p:txEl>
                                          </p:spTgt>
                                        </p:tgtEl>
                                        <p:attrNameLst>
                                          <p:attrName>style.visibility</p:attrName>
                                        </p:attrNameLst>
                                      </p:cBhvr>
                                      <p:to>
                                        <p:strVal val="visible"/>
                                      </p:to>
                                    </p:set>
                                    <p:anim calcmode="discrete" valueType="clr">
                                      <p:cBhvr override="childStyle">
                                        <p:cTn id="51" dur="500"/>
                                        <p:tgtEl>
                                          <p:spTgt spid="56321">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500"/>
                                        <p:tgtEl>
                                          <p:spTgt spid="56321">
                                            <p:txEl>
                                              <p:pRg st="10" end="10"/>
                                            </p:txEl>
                                          </p:spTgt>
                                        </p:tgtEl>
                                        <p:attrNameLst>
                                          <p:attrName>fillcolor</p:attrName>
                                        </p:attrNameLst>
                                      </p:cBhvr>
                                      <p:tavLst>
                                        <p:tav tm="0">
                                          <p:val>
                                            <p:clrVal>
                                              <a:schemeClr val="accent2"/>
                                            </p:clrVal>
                                          </p:val>
                                        </p:tav>
                                        <p:tav tm="50000">
                                          <p:val>
                                            <p:clrVal>
                                              <a:schemeClr val="hlink"/>
                                            </p:clrVal>
                                          </p:val>
                                        </p:tav>
                                      </p:tavLst>
                                    </p:anim>
                                    <p:set>
                                      <p:cBhvr>
                                        <p:cTn id="53" dur="500"/>
                                        <p:tgtEl>
                                          <p:spTgt spid="56321">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81000" y="381000"/>
            <a:ext cx="8763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(e)Applying Hess’ Law of constant heat summation: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Energy cycle diagram </a:t>
            </a:r>
            <a:endParaRPr kumimoji="0" lang="en-US" sz="2000" b="0"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5" name="TextBox 4"/>
          <p:cNvSpPr txBox="1"/>
          <p:nvPr/>
        </p:nvSpPr>
        <p:spPr>
          <a:xfrm>
            <a:off x="304800" y="1066800"/>
            <a:ext cx="4191000" cy="369332"/>
          </a:xfrm>
          <a:prstGeom prst="rect">
            <a:avLst/>
          </a:prstGeom>
          <a:noFill/>
          <a:ln>
            <a:solidFill>
              <a:srgbClr val="7030A0"/>
            </a:solidFill>
          </a:ln>
        </p:spPr>
        <p:txBody>
          <a:bodyPr wrap="square" rtlCol="0">
            <a:spAutoFit/>
          </a:bodyPr>
          <a:lstStyle/>
          <a:p>
            <a:r>
              <a:rPr lang="en-US" dirty="0" smtClean="0">
                <a:solidFill>
                  <a:srgbClr val="00B0F0"/>
                </a:solidFill>
                <a:latin typeface="Times New Roman" pitchFamily="18" charset="0"/>
                <a:cs typeface="Times New Roman" pitchFamily="18" charset="0"/>
              </a:rPr>
              <a:t>N</a:t>
            </a:r>
            <a:r>
              <a:rPr lang="en-US" baseline="-25000" dirty="0" smtClean="0">
                <a:solidFill>
                  <a:srgbClr val="00B0F0"/>
                </a:solidFill>
                <a:latin typeface="Times New Roman" pitchFamily="18" charset="0"/>
                <a:cs typeface="Times New Roman" pitchFamily="18" charset="0"/>
              </a:rPr>
              <a:t>2</a:t>
            </a:r>
            <a:r>
              <a:rPr lang="en-US" dirty="0" smtClean="0">
                <a:solidFill>
                  <a:srgbClr val="00B0F0"/>
                </a:solidFill>
                <a:latin typeface="Times New Roman" pitchFamily="18" charset="0"/>
                <a:cs typeface="Times New Roman" pitchFamily="18" charset="0"/>
              </a:rPr>
              <a:t>(g)     +      2 H</a:t>
            </a:r>
            <a:r>
              <a:rPr lang="en-US" baseline="-25000" dirty="0" smtClean="0">
                <a:solidFill>
                  <a:srgbClr val="00B0F0"/>
                </a:solidFill>
                <a:latin typeface="Times New Roman" pitchFamily="18" charset="0"/>
                <a:cs typeface="Times New Roman" pitchFamily="18" charset="0"/>
              </a:rPr>
              <a:t>2</a:t>
            </a:r>
            <a:r>
              <a:rPr lang="en-US" dirty="0" smtClean="0">
                <a:solidFill>
                  <a:srgbClr val="00B0F0"/>
                </a:solidFill>
                <a:latin typeface="Times New Roman" pitchFamily="18" charset="0"/>
                <a:cs typeface="Times New Roman" pitchFamily="18" charset="0"/>
              </a:rPr>
              <a:t>(g)     +        ½ Cl</a:t>
            </a:r>
            <a:r>
              <a:rPr lang="en-US" baseline="-25000" dirty="0" smtClean="0">
                <a:solidFill>
                  <a:srgbClr val="00B0F0"/>
                </a:solidFill>
                <a:latin typeface="Times New Roman" pitchFamily="18" charset="0"/>
                <a:cs typeface="Times New Roman" pitchFamily="18" charset="0"/>
              </a:rPr>
              <a:t>2</a:t>
            </a:r>
            <a:r>
              <a:rPr lang="en-US" dirty="0" smtClean="0">
                <a:solidFill>
                  <a:srgbClr val="00B0F0"/>
                </a:solidFill>
                <a:latin typeface="Times New Roman" pitchFamily="18" charset="0"/>
                <a:cs typeface="Times New Roman" pitchFamily="18" charset="0"/>
              </a:rPr>
              <a:t> (g)</a:t>
            </a:r>
            <a:endParaRPr lang="en-US" dirty="0">
              <a:solidFill>
                <a:srgbClr val="00B0F0"/>
              </a:solidFill>
              <a:latin typeface="Times New Roman" pitchFamily="18" charset="0"/>
              <a:cs typeface="Times New Roman" pitchFamily="18" charset="0"/>
            </a:endParaRPr>
          </a:p>
        </p:txBody>
      </p:sp>
      <p:sp>
        <p:nvSpPr>
          <p:cNvPr id="6" name="TextBox 5"/>
          <p:cNvSpPr txBox="1"/>
          <p:nvPr/>
        </p:nvSpPr>
        <p:spPr>
          <a:xfrm>
            <a:off x="6934200" y="762000"/>
            <a:ext cx="1905000" cy="923330"/>
          </a:xfrm>
          <a:prstGeom prst="rect">
            <a:avLst/>
          </a:prstGeom>
          <a:noFill/>
          <a:ln>
            <a:solidFill>
              <a:srgbClr val="7030A0"/>
            </a:solidFill>
          </a:ln>
        </p:spPr>
        <p:txBody>
          <a:bodyPr wrap="square" rtlCol="0">
            <a:spAutoFit/>
          </a:bodyPr>
          <a:lstStyle/>
          <a:p>
            <a:endParaRPr lang="en-US" dirty="0" smtClean="0">
              <a:latin typeface="Times New Roman" pitchFamily="18" charset="0"/>
              <a:cs typeface="Times New Roman" pitchFamily="18" charset="0"/>
            </a:endParaRPr>
          </a:p>
          <a:p>
            <a:r>
              <a:rPr lang="en-US" dirty="0" smtClean="0">
                <a:solidFill>
                  <a:srgbClr val="00B0F0"/>
                </a:solidFill>
                <a:latin typeface="Times New Roman" pitchFamily="18" charset="0"/>
                <a:cs typeface="Times New Roman" pitchFamily="18" charset="0"/>
              </a:rPr>
              <a:t> NH</a:t>
            </a:r>
            <a:r>
              <a:rPr lang="en-US" baseline="-25000" dirty="0" smtClean="0">
                <a:solidFill>
                  <a:srgbClr val="00B0F0"/>
                </a:solidFill>
                <a:latin typeface="Times New Roman" pitchFamily="18" charset="0"/>
                <a:cs typeface="Times New Roman" pitchFamily="18" charset="0"/>
              </a:rPr>
              <a:t>4</a:t>
            </a:r>
            <a:r>
              <a:rPr lang="en-US" dirty="0" smtClean="0">
                <a:solidFill>
                  <a:srgbClr val="00B0F0"/>
                </a:solidFill>
                <a:latin typeface="Times New Roman" pitchFamily="18" charset="0"/>
                <a:cs typeface="Times New Roman" pitchFamily="18" charset="0"/>
              </a:rPr>
              <a:t>Cl(s)  + </a:t>
            </a:r>
            <a:r>
              <a:rPr lang="en-US" dirty="0" err="1" smtClean="0">
                <a:solidFill>
                  <a:srgbClr val="00B0F0"/>
                </a:solidFill>
                <a:latin typeface="Times New Roman" pitchFamily="18" charset="0"/>
                <a:cs typeface="Times New Roman" pitchFamily="18" charset="0"/>
              </a:rPr>
              <a:t>aq</a:t>
            </a:r>
            <a:endParaRPr lang="en-US" dirty="0" smtClean="0">
              <a:solidFill>
                <a:srgbClr val="00B0F0"/>
              </a:solidFill>
              <a:latin typeface="Times New Roman" pitchFamily="18" charset="0"/>
              <a:cs typeface="Times New Roman" pitchFamily="18" charset="0"/>
            </a:endParaRPr>
          </a:p>
          <a:p>
            <a:endParaRPr lang="en-US" dirty="0"/>
          </a:p>
        </p:txBody>
      </p:sp>
      <p:sp>
        <p:nvSpPr>
          <p:cNvPr id="7" name="TextBox 6"/>
          <p:cNvSpPr txBox="1"/>
          <p:nvPr/>
        </p:nvSpPr>
        <p:spPr>
          <a:xfrm>
            <a:off x="7620000" y="2895600"/>
            <a:ext cx="914400" cy="369332"/>
          </a:xfrm>
          <a:prstGeom prst="rect">
            <a:avLst/>
          </a:prstGeom>
          <a:noFill/>
          <a:ln>
            <a:solidFill>
              <a:srgbClr val="7030A0"/>
            </a:solidFill>
          </a:ln>
        </p:spPr>
        <p:txBody>
          <a:bodyPr wrap="square" rtlCol="0">
            <a:spAutoFit/>
          </a:bodyPr>
          <a:lstStyle/>
          <a:p>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s </a:t>
            </a:r>
            <a:r>
              <a:rPr lang="en-US" dirty="0" smtClean="0">
                <a:latin typeface="Times New Roman" pitchFamily="18" charset="0"/>
                <a:cs typeface="Times New Roman" pitchFamily="18" charset="0"/>
              </a:rPr>
              <a:t>=x</a:t>
            </a:r>
            <a:endParaRPr lang="en-US" dirty="0">
              <a:latin typeface="Times New Roman" pitchFamily="18" charset="0"/>
              <a:cs typeface="Times New Roman" pitchFamily="18" charset="0"/>
            </a:endParaRPr>
          </a:p>
        </p:txBody>
      </p:sp>
      <p:cxnSp>
        <p:nvCxnSpPr>
          <p:cNvPr id="26" name="Straight Arrow Connector 25"/>
          <p:cNvCxnSpPr/>
          <p:nvPr/>
        </p:nvCxnSpPr>
        <p:spPr>
          <a:xfrm rot="5400000">
            <a:off x="381000" y="5029200"/>
            <a:ext cx="1219200" cy="158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2362200" y="5029200"/>
            <a:ext cx="1219200" cy="158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723503" y="3772297"/>
            <a:ext cx="534194"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90500" y="2095500"/>
            <a:ext cx="1676400" cy="3810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800100" y="2019300"/>
            <a:ext cx="1676400" cy="5334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1600200" y="1905000"/>
            <a:ext cx="1600200" cy="6858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743200" y="1981200"/>
            <a:ext cx="1600200" cy="5334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29200" y="914400"/>
            <a:ext cx="1371600" cy="646331"/>
          </a:xfrm>
          <a:prstGeom prst="rect">
            <a:avLst/>
          </a:prstGeom>
          <a:noFill/>
          <a:ln>
            <a:solidFill>
              <a:srgbClr val="7030A0"/>
            </a:solidFill>
          </a:ln>
        </p:spPr>
        <p:txBody>
          <a:bodyPr wrap="square" rtlCol="0">
            <a:spAutoFit/>
          </a:bodyPr>
          <a:lstStyle/>
          <a:p>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H</a:t>
            </a:r>
            <a:r>
              <a:rPr lang="en-US" b="1" baseline="-25000" dirty="0" err="1" smtClean="0">
                <a:latin typeface="Times New Roman" pitchFamily="18" charset="0"/>
                <a:cs typeface="Times New Roman" pitchFamily="18" charset="0"/>
              </a:rPr>
              <a:t>f</a:t>
            </a:r>
            <a:r>
              <a:rPr lang="en-US" b="1" baseline="-25000"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 </a:t>
            </a:r>
          </a:p>
          <a:p>
            <a:r>
              <a:rPr lang="en-US" b="1" dirty="0" smtClean="0">
                <a:latin typeface="Times New Roman" pitchFamily="18" charset="0"/>
                <a:cs typeface="Times New Roman" pitchFamily="18" charset="0"/>
              </a:rPr>
              <a:t> - </a:t>
            </a:r>
            <a:r>
              <a:rPr lang="en-US" dirty="0" smtClean="0">
                <a:latin typeface="Times New Roman" pitchFamily="18" charset="0"/>
                <a:ea typeface="Times New Roman" pitchFamily="18" charset="0"/>
                <a:cs typeface="Times New Roman" pitchFamily="18" charset="0"/>
              </a:rPr>
              <a:t>261.7483</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0" name="Rectangle 49"/>
          <p:cNvSpPr/>
          <p:nvPr/>
        </p:nvSpPr>
        <p:spPr>
          <a:xfrm>
            <a:off x="457200" y="5638800"/>
            <a:ext cx="1143000" cy="369332"/>
          </a:xfrm>
          <a:prstGeom prst="rect">
            <a:avLst/>
          </a:prstGeom>
          <a:ln>
            <a:solidFill>
              <a:srgbClr val="7030A0"/>
            </a:solidFill>
          </a:ln>
        </p:spPr>
        <p:txBody>
          <a:bodyPr wrap="square">
            <a:spAutoFit/>
          </a:bodyPr>
          <a:lstStyle/>
          <a:p>
            <a:r>
              <a:rPr lang="en-US" dirty="0" smtClean="0">
                <a:solidFill>
                  <a:srgbClr val="00B0F0"/>
                </a:solidFill>
                <a:latin typeface="Times New Roman" pitchFamily="18" charset="0"/>
                <a:cs typeface="Times New Roman" pitchFamily="18" charset="0"/>
              </a:rPr>
              <a:t> NH</a:t>
            </a:r>
            <a:r>
              <a:rPr lang="en-US" baseline="-25000" dirty="0" smtClean="0">
                <a:solidFill>
                  <a:srgbClr val="00B0F0"/>
                </a:solidFill>
                <a:latin typeface="Times New Roman" pitchFamily="18" charset="0"/>
                <a:cs typeface="Times New Roman" pitchFamily="18" charset="0"/>
              </a:rPr>
              <a:t>3</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aq</a:t>
            </a:r>
            <a:r>
              <a:rPr lang="en-US" dirty="0" smtClean="0">
                <a:solidFill>
                  <a:srgbClr val="00B0F0"/>
                </a:solidFill>
                <a:latin typeface="Times New Roman" pitchFamily="18" charset="0"/>
                <a:cs typeface="Times New Roman" pitchFamily="18" charset="0"/>
              </a:rPr>
              <a:t>) </a:t>
            </a:r>
            <a:endParaRPr lang="en-US" dirty="0">
              <a:solidFill>
                <a:srgbClr val="00B0F0"/>
              </a:solidFill>
            </a:endParaRPr>
          </a:p>
        </p:txBody>
      </p:sp>
      <p:sp>
        <p:nvSpPr>
          <p:cNvPr id="52" name="Rectangle 51"/>
          <p:cNvSpPr/>
          <p:nvPr/>
        </p:nvSpPr>
        <p:spPr>
          <a:xfrm>
            <a:off x="2057400" y="5638800"/>
            <a:ext cx="1600200" cy="369332"/>
          </a:xfrm>
          <a:prstGeom prst="rect">
            <a:avLst/>
          </a:prstGeom>
          <a:ln>
            <a:solidFill>
              <a:srgbClr val="7030A0"/>
            </a:solidFill>
          </a:ln>
        </p:spPr>
        <p:txBody>
          <a:bodyPr wrap="square">
            <a:spAutoFit/>
          </a:bodyPr>
          <a:lstStyle/>
          <a:p>
            <a:r>
              <a:rPr lang="en-US" dirty="0" smtClean="0">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HCl</a:t>
            </a:r>
            <a:r>
              <a:rPr lang="en-US" dirty="0" smtClean="0">
                <a:solidFill>
                  <a:srgbClr val="00B0F0"/>
                </a:solidFill>
                <a:latin typeface="Times New Roman" pitchFamily="18" charset="0"/>
                <a:cs typeface="Times New Roman" pitchFamily="18" charset="0"/>
              </a:rPr>
              <a:t>(</a:t>
            </a:r>
            <a:r>
              <a:rPr lang="en-US" dirty="0" err="1" smtClean="0">
                <a:solidFill>
                  <a:srgbClr val="00B0F0"/>
                </a:solidFill>
                <a:latin typeface="Times New Roman" pitchFamily="18" charset="0"/>
                <a:cs typeface="Times New Roman" pitchFamily="18" charset="0"/>
              </a:rPr>
              <a:t>aq</a:t>
            </a:r>
            <a:r>
              <a:rPr lang="en-US" dirty="0" smtClean="0">
                <a:solidFill>
                  <a:srgbClr val="00B0F0"/>
                </a:solidFill>
                <a:latin typeface="Times New Roman" pitchFamily="18" charset="0"/>
                <a:cs typeface="Times New Roman" pitchFamily="18" charset="0"/>
              </a:rPr>
              <a:t>)</a:t>
            </a:r>
            <a:endParaRPr lang="en-US" dirty="0">
              <a:solidFill>
                <a:srgbClr val="00B0F0"/>
              </a:solidFill>
            </a:endParaRPr>
          </a:p>
        </p:txBody>
      </p:sp>
      <p:sp>
        <p:nvSpPr>
          <p:cNvPr id="53" name="Rectangle 52"/>
          <p:cNvSpPr/>
          <p:nvPr/>
        </p:nvSpPr>
        <p:spPr>
          <a:xfrm>
            <a:off x="7162800" y="5638800"/>
            <a:ext cx="1489740" cy="369332"/>
          </a:xfrm>
          <a:prstGeom prst="rect">
            <a:avLst/>
          </a:prstGeom>
          <a:ln>
            <a:solidFill>
              <a:srgbClr val="7030A0"/>
            </a:solidFill>
          </a:ln>
        </p:spPr>
        <p:txBody>
          <a:bodyPr wrap="square">
            <a:spAutoFit/>
          </a:bodyPr>
          <a:lstStyle/>
          <a:p>
            <a:r>
              <a:rPr lang="en-US" dirty="0" smtClean="0">
                <a:solidFill>
                  <a:srgbClr val="00B0F0"/>
                </a:solidFill>
                <a:latin typeface="Times New Roman" pitchFamily="18" charset="0"/>
                <a:cs typeface="Times New Roman" pitchFamily="18" charset="0"/>
              </a:rPr>
              <a:t>NH</a:t>
            </a:r>
            <a:r>
              <a:rPr lang="en-US" baseline="-25000" dirty="0" smtClean="0">
                <a:solidFill>
                  <a:srgbClr val="00B0F0"/>
                </a:solidFill>
                <a:latin typeface="Times New Roman" pitchFamily="18" charset="0"/>
                <a:cs typeface="Times New Roman" pitchFamily="18" charset="0"/>
              </a:rPr>
              <a:t>4</a:t>
            </a:r>
            <a:r>
              <a:rPr lang="en-US" dirty="0" smtClean="0">
                <a:solidFill>
                  <a:srgbClr val="00B0F0"/>
                </a:solidFill>
                <a:latin typeface="Times New Roman" pitchFamily="18" charset="0"/>
                <a:cs typeface="Times New Roman" pitchFamily="18" charset="0"/>
              </a:rPr>
              <a:t>Cl(</a:t>
            </a:r>
            <a:r>
              <a:rPr lang="en-US" dirty="0" err="1" smtClean="0">
                <a:solidFill>
                  <a:srgbClr val="00B0F0"/>
                </a:solidFill>
                <a:latin typeface="Times New Roman" pitchFamily="18" charset="0"/>
                <a:cs typeface="Times New Roman" pitchFamily="18" charset="0"/>
              </a:rPr>
              <a:t>aq</a:t>
            </a:r>
            <a:r>
              <a:rPr lang="en-US" dirty="0" smtClean="0">
                <a:solidFill>
                  <a:srgbClr val="00B0F0"/>
                </a:solidFill>
                <a:latin typeface="Times New Roman" pitchFamily="18" charset="0"/>
                <a:cs typeface="Times New Roman" pitchFamily="18" charset="0"/>
              </a:rPr>
              <a:t>)</a:t>
            </a:r>
            <a:endParaRPr lang="en-US" dirty="0">
              <a:solidFill>
                <a:srgbClr val="00B0F0"/>
              </a:solidFill>
            </a:endParaRPr>
          </a:p>
        </p:txBody>
      </p:sp>
      <p:sp>
        <p:nvSpPr>
          <p:cNvPr id="54" name="Rectangle 53"/>
          <p:cNvSpPr/>
          <p:nvPr/>
        </p:nvSpPr>
        <p:spPr>
          <a:xfrm>
            <a:off x="533400" y="4038600"/>
            <a:ext cx="1654620" cy="369332"/>
          </a:xfrm>
          <a:prstGeom prst="rect">
            <a:avLst/>
          </a:prstGeom>
          <a:ln>
            <a:solidFill>
              <a:srgbClr val="7030A0"/>
            </a:solidFill>
          </a:ln>
        </p:spPr>
        <p:txBody>
          <a:bodyPr wrap="none">
            <a:spAutoFit/>
          </a:bodyPr>
          <a:lstStyle/>
          <a:p>
            <a:r>
              <a:rPr lang="en-US" b="1" dirty="0" smtClean="0">
                <a:latin typeface="Times New Roman" pitchFamily="18" charset="0"/>
                <a:cs typeface="Times New Roman" pitchFamily="18" charset="0"/>
              </a:rPr>
              <a:t>- 80.54kJ</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endParaRPr lang="en-US" dirty="0"/>
          </a:p>
        </p:txBody>
      </p:sp>
      <p:sp>
        <p:nvSpPr>
          <p:cNvPr id="55" name="Rectangle 54"/>
          <p:cNvSpPr/>
          <p:nvPr/>
        </p:nvSpPr>
        <p:spPr>
          <a:xfrm>
            <a:off x="838200" y="3124200"/>
            <a:ext cx="556563" cy="369332"/>
          </a:xfrm>
          <a:prstGeom prst="rect">
            <a:avLst/>
          </a:prstGeom>
          <a:ln>
            <a:solidFill>
              <a:srgbClr val="7030A0"/>
            </a:solidFill>
          </a:ln>
        </p:spPr>
        <p:txBody>
          <a:bodyPr wrap="none">
            <a:spAutoFit/>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aq</a:t>
            </a:r>
            <a:r>
              <a:rPr lang="en-US" dirty="0" smtClean="0">
                <a:latin typeface="Times New Roman" pitchFamily="18" charset="0"/>
                <a:cs typeface="Times New Roman" pitchFamily="18" charset="0"/>
              </a:rPr>
              <a:t>)</a:t>
            </a:r>
            <a:endParaRPr lang="en-US" dirty="0"/>
          </a:p>
        </p:txBody>
      </p:sp>
      <p:sp>
        <p:nvSpPr>
          <p:cNvPr id="56" name="Rectangle 55"/>
          <p:cNvSpPr/>
          <p:nvPr/>
        </p:nvSpPr>
        <p:spPr>
          <a:xfrm>
            <a:off x="2362200" y="4038600"/>
            <a:ext cx="1410964" cy="369332"/>
          </a:xfrm>
          <a:prstGeom prst="rect">
            <a:avLst/>
          </a:prstGeom>
          <a:ln>
            <a:solidFill>
              <a:srgbClr val="7030A0"/>
            </a:solidFill>
          </a:ln>
        </p:spPr>
        <p:txBody>
          <a:bodyPr wrap="none">
            <a:spAutoFit/>
          </a:bodyPr>
          <a:lstStyle/>
          <a:p>
            <a:r>
              <a:rPr lang="en-US" dirty="0" smtClean="0">
                <a:latin typeface="Times New Roman" pitchFamily="18" charset="0"/>
                <a:ea typeface="Times New Roman" pitchFamily="18" charset="0"/>
                <a:cs typeface="Times New Roman" pitchFamily="18" charset="0"/>
              </a:rPr>
              <a:t>-164.46</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endParaRPr lang="en-US" dirty="0"/>
          </a:p>
        </p:txBody>
      </p:sp>
      <p:sp>
        <p:nvSpPr>
          <p:cNvPr id="57" name="Rectangle 56"/>
          <p:cNvSpPr/>
          <p:nvPr/>
        </p:nvSpPr>
        <p:spPr>
          <a:xfrm>
            <a:off x="2667000" y="3048000"/>
            <a:ext cx="611935" cy="369332"/>
          </a:xfrm>
          <a:prstGeom prst="rect">
            <a:avLst/>
          </a:prstGeom>
          <a:ln>
            <a:solidFill>
              <a:srgbClr val="7030A0"/>
            </a:solidFill>
          </a:ln>
        </p:spPr>
        <p:txBody>
          <a:bodyPr wrap="square">
            <a:spAutoFit/>
          </a:bodyPr>
          <a:lstStyle/>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aq</a:t>
            </a:r>
            <a:r>
              <a:rPr lang="en-US" dirty="0" smtClean="0">
                <a:latin typeface="Times New Roman" pitchFamily="18" charset="0"/>
                <a:cs typeface="Times New Roman" pitchFamily="18" charset="0"/>
              </a:rPr>
              <a:t>)</a:t>
            </a:r>
          </a:p>
        </p:txBody>
      </p:sp>
      <p:sp>
        <p:nvSpPr>
          <p:cNvPr id="58" name="Rectangle 57"/>
          <p:cNvSpPr/>
          <p:nvPr/>
        </p:nvSpPr>
        <p:spPr>
          <a:xfrm>
            <a:off x="4267200" y="5638800"/>
            <a:ext cx="1905000" cy="369332"/>
          </a:xfrm>
          <a:prstGeom prst="rect">
            <a:avLst/>
          </a:prstGeom>
          <a:ln>
            <a:solidFill>
              <a:srgbClr val="7030A0"/>
            </a:solidFill>
          </a:ln>
        </p:spPr>
        <p:txBody>
          <a:bodyPr wrap="square">
            <a:spAutoFit/>
          </a:bodyPr>
          <a:lstStyle/>
          <a:p>
            <a:r>
              <a:rPr lang="en-US" dirty="0" smtClean="0">
                <a:latin typeface="Times New Roman" pitchFamily="18" charset="0"/>
                <a:ea typeface="Times New Roman" pitchFamily="18" charset="0"/>
                <a:cs typeface="Times New Roman" pitchFamily="18" charset="0"/>
              </a:rPr>
              <a:t>-16.8517</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3</a:t>
            </a:r>
            <a:endParaRPr lang="en-US" dirty="0"/>
          </a:p>
        </p:txBody>
      </p:sp>
      <p:cxnSp>
        <p:nvCxnSpPr>
          <p:cNvPr id="31" name="Straight Arrow Connector 30"/>
          <p:cNvCxnSpPr>
            <a:stCxn id="45" idx="3"/>
            <a:endCxn id="6" idx="1"/>
          </p:cNvCxnSpPr>
          <p:nvPr/>
        </p:nvCxnSpPr>
        <p:spPr>
          <a:xfrm flipV="1">
            <a:off x="6400800" y="1223665"/>
            <a:ext cx="533400" cy="1390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5" idx="3"/>
            <a:endCxn id="45" idx="1"/>
          </p:cNvCxnSpPr>
          <p:nvPr/>
        </p:nvCxnSpPr>
        <p:spPr>
          <a:xfrm flipV="1">
            <a:off x="4495800" y="1237566"/>
            <a:ext cx="533400" cy="139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7" idx="2"/>
          </p:cNvCxnSpPr>
          <p:nvPr/>
        </p:nvCxnSpPr>
        <p:spPr>
          <a:xfrm rot="16200000" flipH="1">
            <a:off x="6966466" y="4375666"/>
            <a:ext cx="2297667" cy="7619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7391400" y="2286000"/>
            <a:ext cx="1295400"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50" idx="3"/>
            <a:endCxn id="52" idx="1"/>
          </p:cNvCxnSpPr>
          <p:nvPr/>
        </p:nvCxnSpPr>
        <p:spPr>
          <a:xfrm>
            <a:off x="1600200" y="5823466"/>
            <a:ext cx="457200"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52" idx="3"/>
            <a:endCxn id="58" idx="1"/>
          </p:cNvCxnSpPr>
          <p:nvPr/>
        </p:nvCxnSpPr>
        <p:spPr>
          <a:xfrm>
            <a:off x="3657600" y="5823466"/>
            <a:ext cx="609600"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8" idx="3"/>
            <a:endCxn id="53" idx="1"/>
          </p:cNvCxnSpPr>
          <p:nvPr/>
        </p:nvCxnSpPr>
        <p:spPr>
          <a:xfrm>
            <a:off x="6172200" y="5823466"/>
            <a:ext cx="990600" cy="158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7" idx="2"/>
          </p:cNvCxnSpPr>
          <p:nvPr/>
        </p:nvCxnSpPr>
        <p:spPr>
          <a:xfrm rot="5400000">
            <a:off x="2661750" y="3727382"/>
            <a:ext cx="621268" cy="116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100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5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5"/>
                                        </p:tgtEl>
                                        <p:attrNameLst>
                                          <p:attrName>fillcolor</p:attrName>
                                        </p:attrNameLst>
                                      </p:cBhvr>
                                      <p:tavLst>
                                        <p:tav tm="0">
                                          <p:val>
                                            <p:clrVal>
                                              <a:schemeClr val="accent2"/>
                                            </p:clrVal>
                                          </p:val>
                                        </p:tav>
                                        <p:tav tm="50000">
                                          <p:val>
                                            <p:clrVal>
                                              <a:schemeClr val="hlink"/>
                                            </p:clrVal>
                                          </p:val>
                                        </p:tav>
                                      </p:tavLst>
                                    </p:anim>
                                    <p:set>
                                      <p:cBhvr>
                                        <p:cTn id="9" dur="500"/>
                                        <p:tgtEl>
                                          <p:spTgt spid="5"/>
                                        </p:tgtEl>
                                        <p:attrNameLst>
                                          <p:attrName>fill.type</p:attrName>
                                        </p:attrNameLst>
                                      </p:cBhvr>
                                      <p:to>
                                        <p:strVal val="solid"/>
                                      </p:to>
                                    </p:set>
                                  </p:childTnLst>
                                </p:cTn>
                              </p:par>
                            </p:childTnLst>
                          </p:cTn>
                        </p:par>
                        <p:par>
                          <p:cTn id="10" fill="hold">
                            <p:stCondLst>
                              <p:cond delay="6250"/>
                            </p:stCondLst>
                            <p:childTnLst>
                              <p:par>
                                <p:cTn id="11" presetID="27" presetClass="entr" presetSubtype="0" fill="hold" grpId="0" nodeType="afterEffect">
                                  <p:stCondLst>
                                    <p:cond delay="1500"/>
                                  </p:stCondLst>
                                  <p:iterate type="lt">
                                    <p:tmPct val="50000"/>
                                  </p:iterate>
                                  <p:childTnLst>
                                    <p:set>
                                      <p:cBhvr>
                                        <p:cTn id="12" dur="1" fill="hold">
                                          <p:stCondLst>
                                            <p:cond delay="0"/>
                                          </p:stCondLst>
                                        </p:cTn>
                                        <p:tgtEl>
                                          <p:spTgt spid="6"/>
                                        </p:tgtEl>
                                        <p:attrNameLst>
                                          <p:attrName>style.visibility</p:attrName>
                                        </p:attrNameLst>
                                      </p:cBhvr>
                                      <p:to>
                                        <p:strVal val="visible"/>
                                      </p:to>
                                    </p:set>
                                    <p:anim calcmode="discrete" valueType="clr">
                                      <p:cBhvr override="childStyle">
                                        <p:cTn id="13" dur="50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6"/>
                                        </p:tgtEl>
                                        <p:attrNameLst>
                                          <p:attrName>fillcolor</p:attrName>
                                        </p:attrNameLst>
                                      </p:cBhvr>
                                      <p:tavLst>
                                        <p:tav tm="0">
                                          <p:val>
                                            <p:clrVal>
                                              <a:schemeClr val="accent2"/>
                                            </p:clrVal>
                                          </p:val>
                                        </p:tav>
                                        <p:tav tm="50000">
                                          <p:val>
                                            <p:clrVal>
                                              <a:schemeClr val="hlink"/>
                                            </p:clrVal>
                                          </p:val>
                                        </p:tav>
                                      </p:tavLst>
                                    </p:anim>
                                    <p:set>
                                      <p:cBhvr>
                                        <p:cTn id="15" dur="500"/>
                                        <p:tgtEl>
                                          <p:spTgt spid="6"/>
                                        </p:tgtEl>
                                        <p:attrNameLst>
                                          <p:attrName>fill.type</p:attrName>
                                        </p:attrNameLst>
                                      </p:cBhvr>
                                      <p:to>
                                        <p:strVal val="solid"/>
                                      </p:to>
                                    </p:set>
                                  </p:childTnLst>
                                </p:cTn>
                              </p:par>
                            </p:childTnLst>
                          </p:cTn>
                        </p:par>
                        <p:par>
                          <p:cTn id="16" fill="hold">
                            <p:stCondLst>
                              <p:cond delay="10750"/>
                            </p:stCondLst>
                            <p:childTnLst>
                              <p:par>
                                <p:cTn id="17" presetID="27" presetClass="entr" presetSubtype="0" fill="hold" grpId="0" nodeType="afterEffect">
                                  <p:stCondLst>
                                    <p:cond delay="1000"/>
                                  </p:stCondLst>
                                  <p:iterate type="lt">
                                    <p:tmPct val="50000"/>
                                  </p:iterate>
                                  <p:childTnLst>
                                    <p:set>
                                      <p:cBhvr>
                                        <p:cTn id="18" dur="1" fill="hold">
                                          <p:stCondLst>
                                            <p:cond delay="0"/>
                                          </p:stCondLst>
                                        </p:cTn>
                                        <p:tgtEl>
                                          <p:spTgt spid="53"/>
                                        </p:tgtEl>
                                        <p:attrNameLst>
                                          <p:attrName>style.visibility</p:attrName>
                                        </p:attrNameLst>
                                      </p:cBhvr>
                                      <p:to>
                                        <p:strVal val="visible"/>
                                      </p:to>
                                    </p:set>
                                    <p:anim calcmode="discrete" valueType="clr">
                                      <p:cBhvr override="childStyle">
                                        <p:cTn id="19" dur="500"/>
                                        <p:tgtEl>
                                          <p:spTgt spid="53"/>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53"/>
                                        </p:tgtEl>
                                        <p:attrNameLst>
                                          <p:attrName>fillcolor</p:attrName>
                                        </p:attrNameLst>
                                      </p:cBhvr>
                                      <p:tavLst>
                                        <p:tav tm="0">
                                          <p:val>
                                            <p:clrVal>
                                              <a:schemeClr val="accent2"/>
                                            </p:clrVal>
                                          </p:val>
                                        </p:tav>
                                        <p:tav tm="50000">
                                          <p:val>
                                            <p:clrVal>
                                              <a:schemeClr val="hlink"/>
                                            </p:clrVal>
                                          </p:val>
                                        </p:tav>
                                      </p:tavLst>
                                    </p:anim>
                                    <p:set>
                                      <p:cBhvr>
                                        <p:cTn id="21" dur="500"/>
                                        <p:tgtEl>
                                          <p:spTgt spid="53"/>
                                        </p:tgtEl>
                                        <p:attrNameLst>
                                          <p:attrName>fill.type</p:attrName>
                                        </p:attrNameLst>
                                      </p:cBhvr>
                                      <p:to>
                                        <p:strVal val="solid"/>
                                      </p:to>
                                    </p:set>
                                  </p:childTnLst>
                                </p:cTn>
                              </p:par>
                            </p:childTnLst>
                          </p:cTn>
                        </p:par>
                        <p:par>
                          <p:cTn id="22" fill="hold">
                            <p:stCondLst>
                              <p:cond delay="14250"/>
                            </p:stCondLst>
                            <p:childTnLst>
                              <p:par>
                                <p:cTn id="23" presetID="27" presetClass="entr" presetSubtype="0" fill="hold" grpId="0" nodeType="afterEffect">
                                  <p:stCondLst>
                                    <p:cond delay="1500"/>
                                  </p:stCondLst>
                                  <p:iterate type="lt">
                                    <p:tmPct val="50000"/>
                                  </p:iterate>
                                  <p:childTnLst>
                                    <p:set>
                                      <p:cBhvr>
                                        <p:cTn id="24" dur="1" fill="hold">
                                          <p:stCondLst>
                                            <p:cond delay="0"/>
                                          </p:stCondLst>
                                        </p:cTn>
                                        <p:tgtEl>
                                          <p:spTgt spid="45"/>
                                        </p:tgtEl>
                                        <p:attrNameLst>
                                          <p:attrName>style.visibility</p:attrName>
                                        </p:attrNameLst>
                                      </p:cBhvr>
                                      <p:to>
                                        <p:strVal val="visible"/>
                                      </p:to>
                                    </p:set>
                                    <p:anim calcmode="discrete" valueType="clr">
                                      <p:cBhvr override="childStyle">
                                        <p:cTn id="25" dur="500"/>
                                        <p:tgtEl>
                                          <p:spTgt spid="45"/>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45"/>
                                        </p:tgtEl>
                                        <p:attrNameLst>
                                          <p:attrName>fillcolor</p:attrName>
                                        </p:attrNameLst>
                                      </p:cBhvr>
                                      <p:tavLst>
                                        <p:tav tm="0">
                                          <p:val>
                                            <p:clrVal>
                                              <a:schemeClr val="accent2"/>
                                            </p:clrVal>
                                          </p:val>
                                        </p:tav>
                                        <p:tav tm="50000">
                                          <p:val>
                                            <p:clrVal>
                                              <a:schemeClr val="hlink"/>
                                            </p:clrVal>
                                          </p:val>
                                        </p:tav>
                                      </p:tavLst>
                                    </p:anim>
                                    <p:set>
                                      <p:cBhvr>
                                        <p:cTn id="27" dur="500"/>
                                        <p:tgtEl>
                                          <p:spTgt spid="45"/>
                                        </p:tgtEl>
                                        <p:attrNameLst>
                                          <p:attrName>fill.type</p:attrName>
                                        </p:attrNameLst>
                                      </p:cBhvr>
                                      <p:to>
                                        <p:strVal val="solid"/>
                                      </p:to>
                                    </p:set>
                                  </p:childTnLst>
                                </p:cTn>
                              </p:par>
                            </p:childTnLst>
                          </p:cTn>
                        </p:par>
                        <p:par>
                          <p:cTn id="28" fill="hold">
                            <p:stCondLst>
                              <p:cond delay="19250"/>
                            </p:stCondLst>
                            <p:childTnLst>
                              <p:par>
                                <p:cTn id="29" presetID="1" presetClass="entr" presetSubtype="0" fill="hold" nodeType="afterEffect">
                                  <p:stCondLst>
                                    <p:cond delay="1000"/>
                                  </p:stCondLst>
                                  <p:childTnLst>
                                    <p:set>
                                      <p:cBhvr>
                                        <p:cTn id="30" dur="1" fill="hold">
                                          <p:stCondLst>
                                            <p:cond delay="0"/>
                                          </p:stCondLst>
                                        </p:cTn>
                                        <p:tgtEl>
                                          <p:spTgt spid="41"/>
                                        </p:tgtEl>
                                        <p:attrNameLst>
                                          <p:attrName>style.visibility</p:attrName>
                                        </p:attrNameLst>
                                      </p:cBhvr>
                                      <p:to>
                                        <p:strVal val="visible"/>
                                      </p:to>
                                    </p:set>
                                  </p:childTnLst>
                                </p:cTn>
                              </p:par>
                            </p:childTnLst>
                          </p:cTn>
                        </p:par>
                        <p:par>
                          <p:cTn id="31" fill="hold">
                            <p:stCondLst>
                              <p:cond delay="20250"/>
                            </p:stCondLst>
                            <p:childTnLst>
                              <p:par>
                                <p:cTn id="32" presetID="1" presetClass="entr" presetSubtype="0" fill="hold" nodeType="afterEffect">
                                  <p:stCondLst>
                                    <p:cond delay="1000"/>
                                  </p:stCondLst>
                                  <p:childTnLst>
                                    <p:set>
                                      <p:cBhvr>
                                        <p:cTn id="33" dur="1" fill="hold">
                                          <p:stCondLst>
                                            <p:cond delay="0"/>
                                          </p:stCondLst>
                                        </p:cTn>
                                        <p:tgtEl>
                                          <p:spTgt spid="31"/>
                                        </p:tgtEl>
                                        <p:attrNameLst>
                                          <p:attrName>style.visibility</p:attrName>
                                        </p:attrNameLst>
                                      </p:cBhvr>
                                      <p:to>
                                        <p:strVal val="visible"/>
                                      </p:to>
                                    </p:set>
                                  </p:childTnLst>
                                </p:cTn>
                              </p:par>
                            </p:childTnLst>
                          </p:cTn>
                        </p:par>
                        <p:par>
                          <p:cTn id="34" fill="hold">
                            <p:stCondLst>
                              <p:cond delay="21250"/>
                            </p:stCondLst>
                            <p:childTnLst>
                              <p:par>
                                <p:cTn id="35" presetID="27" presetClass="entr" presetSubtype="0" fill="hold" grpId="0" nodeType="afterEffect">
                                  <p:stCondLst>
                                    <p:cond delay="1000"/>
                                  </p:stCondLst>
                                  <p:iterate type="lt">
                                    <p:tmPct val="50000"/>
                                  </p:iterate>
                                  <p:childTnLst>
                                    <p:set>
                                      <p:cBhvr>
                                        <p:cTn id="36" dur="1" fill="hold">
                                          <p:stCondLst>
                                            <p:cond delay="0"/>
                                          </p:stCondLst>
                                        </p:cTn>
                                        <p:tgtEl>
                                          <p:spTgt spid="7"/>
                                        </p:tgtEl>
                                        <p:attrNameLst>
                                          <p:attrName>style.visibility</p:attrName>
                                        </p:attrNameLst>
                                      </p:cBhvr>
                                      <p:to>
                                        <p:strVal val="visible"/>
                                      </p:to>
                                    </p:set>
                                    <p:anim calcmode="discrete" valueType="clr">
                                      <p:cBhvr override="childStyle">
                                        <p:cTn id="37" dur="50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7"/>
                                        </p:tgtEl>
                                        <p:attrNameLst>
                                          <p:attrName>fillcolor</p:attrName>
                                        </p:attrNameLst>
                                      </p:cBhvr>
                                      <p:tavLst>
                                        <p:tav tm="0">
                                          <p:val>
                                            <p:clrVal>
                                              <a:schemeClr val="accent2"/>
                                            </p:clrVal>
                                          </p:val>
                                        </p:tav>
                                        <p:tav tm="50000">
                                          <p:val>
                                            <p:clrVal>
                                              <a:schemeClr val="hlink"/>
                                            </p:clrVal>
                                          </p:val>
                                        </p:tav>
                                      </p:tavLst>
                                    </p:anim>
                                    <p:set>
                                      <p:cBhvr>
                                        <p:cTn id="39" dur="500"/>
                                        <p:tgtEl>
                                          <p:spTgt spid="7"/>
                                        </p:tgtEl>
                                        <p:attrNameLst>
                                          <p:attrName>fill.type</p:attrName>
                                        </p:attrNameLst>
                                      </p:cBhvr>
                                      <p:to>
                                        <p:strVal val="solid"/>
                                      </p:to>
                                    </p:set>
                                  </p:childTnLst>
                                </p:cTn>
                              </p:par>
                            </p:childTnLst>
                          </p:cTn>
                        </p:par>
                        <p:par>
                          <p:cTn id="40" fill="hold">
                            <p:stCondLst>
                              <p:cond delay="23750"/>
                            </p:stCondLst>
                            <p:childTnLst>
                              <p:par>
                                <p:cTn id="41" presetID="1" presetClass="entr" presetSubtype="0" fill="hold" nodeType="afterEffect">
                                  <p:stCondLst>
                                    <p:cond delay="1000"/>
                                  </p:stCondLst>
                                  <p:childTnLst>
                                    <p:set>
                                      <p:cBhvr>
                                        <p:cTn id="42" dur="1" fill="hold">
                                          <p:stCondLst>
                                            <p:cond delay="0"/>
                                          </p:stCondLst>
                                        </p:cTn>
                                        <p:tgtEl>
                                          <p:spTgt spid="74"/>
                                        </p:tgtEl>
                                        <p:attrNameLst>
                                          <p:attrName>style.visibility</p:attrName>
                                        </p:attrNameLst>
                                      </p:cBhvr>
                                      <p:to>
                                        <p:strVal val="visible"/>
                                      </p:to>
                                    </p:set>
                                  </p:childTnLst>
                                </p:cTn>
                              </p:par>
                            </p:childTnLst>
                          </p:cTn>
                        </p:par>
                        <p:par>
                          <p:cTn id="43" fill="hold">
                            <p:stCondLst>
                              <p:cond delay="24750"/>
                            </p:stCondLst>
                            <p:childTnLst>
                              <p:par>
                                <p:cTn id="44" presetID="1" presetClass="entr" presetSubtype="0" fill="hold" nodeType="afterEffect">
                                  <p:stCondLst>
                                    <p:cond delay="1000"/>
                                  </p:stCondLst>
                                  <p:childTnLst>
                                    <p:set>
                                      <p:cBhvr>
                                        <p:cTn id="45" dur="1" fill="hold">
                                          <p:stCondLst>
                                            <p:cond delay="0"/>
                                          </p:stCondLst>
                                        </p:cTn>
                                        <p:tgtEl>
                                          <p:spTgt spid="72"/>
                                        </p:tgtEl>
                                        <p:attrNameLst>
                                          <p:attrName>style.visibility</p:attrName>
                                        </p:attrNameLst>
                                      </p:cBhvr>
                                      <p:to>
                                        <p:strVal val="visible"/>
                                      </p:to>
                                    </p:set>
                                  </p:childTnLst>
                                </p:cTn>
                              </p:par>
                            </p:childTnLst>
                          </p:cTn>
                        </p:par>
                        <p:par>
                          <p:cTn id="46" fill="hold">
                            <p:stCondLst>
                              <p:cond delay="25750"/>
                            </p:stCondLst>
                            <p:childTnLst>
                              <p:par>
                                <p:cTn id="47" presetID="27" presetClass="entr" presetSubtype="0" fill="hold" grpId="0" nodeType="afterEffect">
                                  <p:stCondLst>
                                    <p:cond delay="1000"/>
                                  </p:stCondLst>
                                  <p:iterate type="lt">
                                    <p:tmPct val="50000"/>
                                  </p:iterate>
                                  <p:childTnLst>
                                    <p:set>
                                      <p:cBhvr>
                                        <p:cTn id="48" dur="1" fill="hold">
                                          <p:stCondLst>
                                            <p:cond delay="0"/>
                                          </p:stCondLst>
                                        </p:cTn>
                                        <p:tgtEl>
                                          <p:spTgt spid="55"/>
                                        </p:tgtEl>
                                        <p:attrNameLst>
                                          <p:attrName>style.visibility</p:attrName>
                                        </p:attrNameLst>
                                      </p:cBhvr>
                                      <p:to>
                                        <p:strVal val="visible"/>
                                      </p:to>
                                    </p:set>
                                    <p:anim calcmode="discrete" valueType="clr">
                                      <p:cBhvr override="childStyle">
                                        <p:cTn id="49" dur="500"/>
                                        <p:tgtEl>
                                          <p:spTgt spid="55"/>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55"/>
                                        </p:tgtEl>
                                        <p:attrNameLst>
                                          <p:attrName>fillcolor</p:attrName>
                                        </p:attrNameLst>
                                      </p:cBhvr>
                                      <p:tavLst>
                                        <p:tav tm="0">
                                          <p:val>
                                            <p:clrVal>
                                              <a:schemeClr val="accent2"/>
                                            </p:clrVal>
                                          </p:val>
                                        </p:tav>
                                        <p:tav tm="50000">
                                          <p:val>
                                            <p:clrVal>
                                              <a:schemeClr val="hlink"/>
                                            </p:clrVal>
                                          </p:val>
                                        </p:tav>
                                      </p:tavLst>
                                    </p:anim>
                                    <p:set>
                                      <p:cBhvr>
                                        <p:cTn id="51" dur="500"/>
                                        <p:tgtEl>
                                          <p:spTgt spid="55"/>
                                        </p:tgtEl>
                                        <p:attrNameLst>
                                          <p:attrName>fill.type</p:attrName>
                                        </p:attrNameLst>
                                      </p:cBhvr>
                                      <p:to>
                                        <p:strVal val="solid"/>
                                      </p:to>
                                    </p:set>
                                  </p:childTnLst>
                                </p:cTn>
                              </p:par>
                            </p:childTnLst>
                          </p:cTn>
                        </p:par>
                        <p:par>
                          <p:cTn id="52" fill="hold">
                            <p:stCondLst>
                              <p:cond delay="28000"/>
                            </p:stCondLst>
                            <p:childTnLst>
                              <p:par>
                                <p:cTn id="53" presetID="27" presetClass="entr" presetSubtype="0" fill="hold" grpId="0" nodeType="afterEffect">
                                  <p:stCondLst>
                                    <p:cond delay="1000"/>
                                  </p:stCondLst>
                                  <p:iterate type="lt">
                                    <p:tmPct val="50000"/>
                                  </p:iterate>
                                  <p:childTnLst>
                                    <p:set>
                                      <p:cBhvr>
                                        <p:cTn id="54" dur="1" fill="hold">
                                          <p:stCondLst>
                                            <p:cond delay="0"/>
                                          </p:stCondLst>
                                        </p:cTn>
                                        <p:tgtEl>
                                          <p:spTgt spid="50"/>
                                        </p:tgtEl>
                                        <p:attrNameLst>
                                          <p:attrName>style.visibility</p:attrName>
                                        </p:attrNameLst>
                                      </p:cBhvr>
                                      <p:to>
                                        <p:strVal val="visible"/>
                                      </p:to>
                                    </p:set>
                                    <p:anim calcmode="discrete" valueType="clr">
                                      <p:cBhvr override="childStyle">
                                        <p:cTn id="55" dur="500"/>
                                        <p:tgtEl>
                                          <p:spTgt spid="50"/>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50"/>
                                        </p:tgtEl>
                                        <p:attrNameLst>
                                          <p:attrName>fillcolor</p:attrName>
                                        </p:attrNameLst>
                                      </p:cBhvr>
                                      <p:tavLst>
                                        <p:tav tm="0">
                                          <p:val>
                                            <p:clrVal>
                                              <a:schemeClr val="accent2"/>
                                            </p:clrVal>
                                          </p:val>
                                        </p:tav>
                                        <p:tav tm="50000">
                                          <p:val>
                                            <p:clrVal>
                                              <a:schemeClr val="hlink"/>
                                            </p:clrVal>
                                          </p:val>
                                        </p:tav>
                                      </p:tavLst>
                                    </p:anim>
                                    <p:set>
                                      <p:cBhvr>
                                        <p:cTn id="57" dur="500"/>
                                        <p:tgtEl>
                                          <p:spTgt spid="50"/>
                                        </p:tgtEl>
                                        <p:attrNameLst>
                                          <p:attrName>fill.type</p:attrName>
                                        </p:attrNameLst>
                                      </p:cBhvr>
                                      <p:to>
                                        <p:strVal val="solid"/>
                                      </p:to>
                                    </p:set>
                                  </p:childTnLst>
                                </p:cTn>
                              </p:par>
                            </p:childTnLst>
                          </p:cTn>
                        </p:par>
                        <p:par>
                          <p:cTn id="58" fill="hold">
                            <p:stCondLst>
                              <p:cond delay="31000"/>
                            </p:stCondLst>
                            <p:childTnLst>
                              <p:par>
                                <p:cTn id="59" presetID="27" presetClass="entr" presetSubtype="0" fill="hold" grpId="0" nodeType="afterEffect">
                                  <p:stCondLst>
                                    <p:cond delay="1000"/>
                                  </p:stCondLst>
                                  <p:iterate type="lt">
                                    <p:tmPct val="50000"/>
                                  </p:iterate>
                                  <p:childTnLst>
                                    <p:set>
                                      <p:cBhvr>
                                        <p:cTn id="60" dur="1" fill="hold">
                                          <p:stCondLst>
                                            <p:cond delay="0"/>
                                          </p:stCondLst>
                                        </p:cTn>
                                        <p:tgtEl>
                                          <p:spTgt spid="54"/>
                                        </p:tgtEl>
                                        <p:attrNameLst>
                                          <p:attrName>style.visibility</p:attrName>
                                        </p:attrNameLst>
                                      </p:cBhvr>
                                      <p:to>
                                        <p:strVal val="visible"/>
                                      </p:to>
                                    </p:set>
                                    <p:anim calcmode="discrete" valueType="clr">
                                      <p:cBhvr override="childStyle">
                                        <p:cTn id="61" dur="500"/>
                                        <p:tgtEl>
                                          <p:spTgt spid="54"/>
                                        </p:tgtEl>
                                        <p:attrNameLst>
                                          <p:attrName>style.color</p:attrName>
                                        </p:attrNameLst>
                                      </p:cBhvr>
                                      <p:tavLst>
                                        <p:tav tm="0">
                                          <p:val>
                                            <p:clrVal>
                                              <a:schemeClr val="accent2"/>
                                            </p:clrVal>
                                          </p:val>
                                        </p:tav>
                                        <p:tav tm="50000">
                                          <p:val>
                                            <p:clrVal>
                                              <a:schemeClr val="hlink"/>
                                            </p:clrVal>
                                          </p:val>
                                        </p:tav>
                                      </p:tavLst>
                                    </p:anim>
                                    <p:anim calcmode="discrete" valueType="clr">
                                      <p:cBhvr>
                                        <p:cTn id="62" dur="500"/>
                                        <p:tgtEl>
                                          <p:spTgt spid="54"/>
                                        </p:tgtEl>
                                        <p:attrNameLst>
                                          <p:attrName>fillcolor</p:attrName>
                                        </p:attrNameLst>
                                      </p:cBhvr>
                                      <p:tavLst>
                                        <p:tav tm="0">
                                          <p:val>
                                            <p:clrVal>
                                              <a:schemeClr val="accent2"/>
                                            </p:clrVal>
                                          </p:val>
                                        </p:tav>
                                        <p:tav tm="50000">
                                          <p:val>
                                            <p:clrVal>
                                              <a:schemeClr val="hlink"/>
                                            </p:clrVal>
                                          </p:val>
                                        </p:tav>
                                      </p:tavLst>
                                    </p:anim>
                                    <p:set>
                                      <p:cBhvr>
                                        <p:cTn id="63" dur="500"/>
                                        <p:tgtEl>
                                          <p:spTgt spid="54"/>
                                        </p:tgtEl>
                                        <p:attrNameLst>
                                          <p:attrName>fill.type</p:attrName>
                                        </p:attrNameLst>
                                      </p:cBhvr>
                                      <p:to>
                                        <p:strVal val="solid"/>
                                      </p:to>
                                    </p:set>
                                  </p:childTnLst>
                                </p:cTn>
                              </p:par>
                            </p:childTnLst>
                          </p:cTn>
                        </p:par>
                        <p:par>
                          <p:cTn id="64" fill="hold">
                            <p:stCondLst>
                              <p:cond delay="35250"/>
                            </p:stCondLst>
                            <p:childTnLst>
                              <p:par>
                                <p:cTn id="65" presetID="1" presetClass="entr" presetSubtype="0" fill="hold" nodeType="afterEffect">
                                  <p:stCondLst>
                                    <p:cond delay="1000"/>
                                  </p:stCondLst>
                                  <p:childTnLst>
                                    <p:set>
                                      <p:cBhvr>
                                        <p:cTn id="66" dur="1" fill="hold">
                                          <p:stCondLst>
                                            <p:cond delay="0"/>
                                          </p:stCondLst>
                                        </p:cTn>
                                        <p:tgtEl>
                                          <p:spTgt spid="34"/>
                                        </p:tgtEl>
                                        <p:attrNameLst>
                                          <p:attrName>style.visibility</p:attrName>
                                        </p:attrNameLst>
                                      </p:cBhvr>
                                      <p:to>
                                        <p:strVal val="visible"/>
                                      </p:to>
                                    </p:set>
                                  </p:childTnLst>
                                </p:cTn>
                              </p:par>
                            </p:childTnLst>
                          </p:cTn>
                        </p:par>
                        <p:par>
                          <p:cTn id="67" fill="hold">
                            <p:stCondLst>
                              <p:cond delay="36250"/>
                            </p:stCondLst>
                            <p:childTnLst>
                              <p:par>
                                <p:cTn id="68" presetID="1" presetClass="entr" presetSubtype="0" fill="hold" nodeType="afterEffect">
                                  <p:stCondLst>
                                    <p:cond delay="1000"/>
                                  </p:stCondLst>
                                  <p:childTnLst>
                                    <p:set>
                                      <p:cBhvr>
                                        <p:cTn id="69" dur="1" fill="hold">
                                          <p:stCondLst>
                                            <p:cond delay="0"/>
                                          </p:stCondLst>
                                        </p:cTn>
                                        <p:tgtEl>
                                          <p:spTgt spid="36"/>
                                        </p:tgtEl>
                                        <p:attrNameLst>
                                          <p:attrName>style.visibility</p:attrName>
                                        </p:attrNameLst>
                                      </p:cBhvr>
                                      <p:to>
                                        <p:strVal val="visible"/>
                                      </p:to>
                                    </p:set>
                                  </p:childTnLst>
                                </p:cTn>
                              </p:par>
                            </p:childTnLst>
                          </p:cTn>
                        </p:par>
                        <p:par>
                          <p:cTn id="70" fill="hold">
                            <p:stCondLst>
                              <p:cond delay="37250"/>
                            </p:stCondLst>
                            <p:childTnLst>
                              <p:par>
                                <p:cTn id="71" presetID="1" presetClass="entr" presetSubtype="0" fill="hold" nodeType="afterEffect">
                                  <p:stCondLst>
                                    <p:cond delay="1000"/>
                                  </p:stCondLst>
                                  <p:childTnLst>
                                    <p:set>
                                      <p:cBhvr>
                                        <p:cTn id="72" dur="1" fill="hold">
                                          <p:stCondLst>
                                            <p:cond delay="0"/>
                                          </p:stCondLst>
                                        </p:cTn>
                                        <p:tgtEl>
                                          <p:spTgt spid="30"/>
                                        </p:tgtEl>
                                        <p:attrNameLst>
                                          <p:attrName>style.visibility</p:attrName>
                                        </p:attrNameLst>
                                      </p:cBhvr>
                                      <p:to>
                                        <p:strVal val="visible"/>
                                      </p:to>
                                    </p:set>
                                  </p:childTnLst>
                                </p:cTn>
                              </p:par>
                            </p:childTnLst>
                          </p:cTn>
                        </p:par>
                        <p:par>
                          <p:cTn id="73" fill="hold">
                            <p:stCondLst>
                              <p:cond delay="38250"/>
                            </p:stCondLst>
                            <p:childTnLst>
                              <p:par>
                                <p:cTn id="74" presetID="1" presetClass="entr" presetSubtype="0" fill="hold" nodeType="afterEffect">
                                  <p:stCondLst>
                                    <p:cond delay="1000"/>
                                  </p:stCondLst>
                                  <p:childTnLst>
                                    <p:set>
                                      <p:cBhvr>
                                        <p:cTn id="75" dur="1" fill="hold">
                                          <p:stCondLst>
                                            <p:cond delay="0"/>
                                          </p:stCondLst>
                                        </p:cTn>
                                        <p:tgtEl>
                                          <p:spTgt spid="26"/>
                                        </p:tgtEl>
                                        <p:attrNameLst>
                                          <p:attrName>style.visibility</p:attrName>
                                        </p:attrNameLst>
                                      </p:cBhvr>
                                      <p:to>
                                        <p:strVal val="visible"/>
                                      </p:to>
                                    </p:set>
                                  </p:childTnLst>
                                </p:cTn>
                              </p:par>
                            </p:childTnLst>
                          </p:cTn>
                        </p:par>
                        <p:par>
                          <p:cTn id="76" fill="hold">
                            <p:stCondLst>
                              <p:cond delay="39250"/>
                            </p:stCondLst>
                            <p:childTnLst>
                              <p:par>
                                <p:cTn id="77" presetID="1" presetClass="entr" presetSubtype="0" fill="hold" nodeType="afterEffect">
                                  <p:stCondLst>
                                    <p:cond delay="1000"/>
                                  </p:stCondLst>
                                  <p:childTnLst>
                                    <p:set>
                                      <p:cBhvr>
                                        <p:cTn id="78" dur="1" fill="hold">
                                          <p:stCondLst>
                                            <p:cond delay="0"/>
                                          </p:stCondLst>
                                        </p:cTn>
                                        <p:tgtEl>
                                          <p:spTgt spid="38"/>
                                        </p:tgtEl>
                                        <p:attrNameLst>
                                          <p:attrName>style.visibility</p:attrName>
                                        </p:attrNameLst>
                                      </p:cBhvr>
                                      <p:to>
                                        <p:strVal val="visible"/>
                                      </p:to>
                                    </p:set>
                                  </p:childTnLst>
                                </p:cTn>
                              </p:par>
                            </p:childTnLst>
                          </p:cTn>
                        </p:par>
                        <p:par>
                          <p:cTn id="79" fill="hold">
                            <p:stCondLst>
                              <p:cond delay="40250"/>
                            </p:stCondLst>
                            <p:childTnLst>
                              <p:par>
                                <p:cTn id="80" presetID="1" presetClass="entr" presetSubtype="0" fill="hold" nodeType="afterEffect">
                                  <p:stCondLst>
                                    <p:cond delay="1000"/>
                                  </p:stCondLst>
                                  <p:childTnLst>
                                    <p:set>
                                      <p:cBhvr>
                                        <p:cTn id="81" dur="1" fill="hold">
                                          <p:stCondLst>
                                            <p:cond delay="0"/>
                                          </p:stCondLst>
                                        </p:cTn>
                                        <p:tgtEl>
                                          <p:spTgt spid="40"/>
                                        </p:tgtEl>
                                        <p:attrNameLst>
                                          <p:attrName>style.visibility</p:attrName>
                                        </p:attrNameLst>
                                      </p:cBhvr>
                                      <p:to>
                                        <p:strVal val="visible"/>
                                      </p:to>
                                    </p:set>
                                  </p:childTnLst>
                                </p:cTn>
                              </p:par>
                            </p:childTnLst>
                          </p:cTn>
                        </p:par>
                        <p:par>
                          <p:cTn id="82" fill="hold">
                            <p:stCondLst>
                              <p:cond delay="41250"/>
                            </p:stCondLst>
                            <p:childTnLst>
                              <p:par>
                                <p:cTn id="83" presetID="1" presetClass="entr" presetSubtype="0" fill="hold" nodeType="afterEffect">
                                  <p:stCondLst>
                                    <p:cond delay="1000"/>
                                  </p:stCondLst>
                                  <p:childTnLst>
                                    <p:set>
                                      <p:cBhvr>
                                        <p:cTn id="84" dur="1" fill="hold">
                                          <p:stCondLst>
                                            <p:cond delay="0"/>
                                          </p:stCondLst>
                                        </p:cTn>
                                        <p:tgtEl>
                                          <p:spTgt spid="33"/>
                                        </p:tgtEl>
                                        <p:attrNameLst>
                                          <p:attrName>style.visibility</p:attrName>
                                        </p:attrNameLst>
                                      </p:cBhvr>
                                      <p:to>
                                        <p:strVal val="visible"/>
                                      </p:to>
                                    </p:set>
                                  </p:childTnLst>
                                </p:cTn>
                              </p:par>
                            </p:childTnLst>
                          </p:cTn>
                        </p:par>
                        <p:par>
                          <p:cTn id="85" fill="hold">
                            <p:stCondLst>
                              <p:cond delay="42250"/>
                            </p:stCondLst>
                            <p:childTnLst>
                              <p:par>
                                <p:cTn id="86" presetID="1" presetClass="entr" presetSubtype="0" fill="hold" nodeType="afterEffect">
                                  <p:stCondLst>
                                    <p:cond delay="1000"/>
                                  </p:stCondLst>
                                  <p:childTnLst>
                                    <p:set>
                                      <p:cBhvr>
                                        <p:cTn id="87" dur="1" fill="hold">
                                          <p:stCondLst>
                                            <p:cond delay="0"/>
                                          </p:stCondLst>
                                        </p:cTn>
                                        <p:tgtEl>
                                          <p:spTgt spid="28"/>
                                        </p:tgtEl>
                                        <p:attrNameLst>
                                          <p:attrName>style.visibility</p:attrName>
                                        </p:attrNameLst>
                                      </p:cBhvr>
                                      <p:to>
                                        <p:strVal val="visible"/>
                                      </p:to>
                                    </p:set>
                                  </p:childTnLst>
                                </p:cTn>
                              </p:par>
                            </p:childTnLst>
                          </p:cTn>
                        </p:par>
                        <p:par>
                          <p:cTn id="88" fill="hold">
                            <p:stCondLst>
                              <p:cond delay="43250"/>
                            </p:stCondLst>
                            <p:childTnLst>
                              <p:par>
                                <p:cTn id="89" presetID="1" presetClass="entr" presetSubtype="0" fill="hold" nodeType="afterEffect">
                                  <p:stCondLst>
                                    <p:cond delay="1000"/>
                                  </p:stCondLst>
                                  <p:childTnLst>
                                    <p:set>
                                      <p:cBhvr>
                                        <p:cTn id="90" dur="1" fill="hold">
                                          <p:stCondLst>
                                            <p:cond delay="0"/>
                                          </p:stCondLst>
                                        </p:cTn>
                                        <p:tgtEl>
                                          <p:spTgt spid="76"/>
                                        </p:tgtEl>
                                        <p:attrNameLst>
                                          <p:attrName>style.visibility</p:attrName>
                                        </p:attrNameLst>
                                      </p:cBhvr>
                                      <p:to>
                                        <p:strVal val="visible"/>
                                      </p:to>
                                    </p:set>
                                  </p:childTnLst>
                                </p:cTn>
                              </p:par>
                            </p:childTnLst>
                          </p:cTn>
                        </p:par>
                        <p:par>
                          <p:cTn id="91" fill="hold">
                            <p:stCondLst>
                              <p:cond delay="44250"/>
                            </p:stCondLst>
                            <p:childTnLst>
                              <p:par>
                                <p:cTn id="92" presetID="27" presetClass="entr" presetSubtype="0" fill="hold" grpId="0" nodeType="afterEffect">
                                  <p:stCondLst>
                                    <p:cond delay="0"/>
                                  </p:stCondLst>
                                  <p:iterate type="lt">
                                    <p:tmPct val="50000"/>
                                  </p:iterate>
                                  <p:childTnLst>
                                    <p:set>
                                      <p:cBhvr>
                                        <p:cTn id="93" dur="1" fill="hold">
                                          <p:stCondLst>
                                            <p:cond delay="0"/>
                                          </p:stCondLst>
                                        </p:cTn>
                                        <p:tgtEl>
                                          <p:spTgt spid="52"/>
                                        </p:tgtEl>
                                        <p:attrNameLst>
                                          <p:attrName>style.visibility</p:attrName>
                                        </p:attrNameLst>
                                      </p:cBhvr>
                                      <p:to>
                                        <p:strVal val="visible"/>
                                      </p:to>
                                    </p:set>
                                    <p:anim calcmode="discrete" valueType="clr">
                                      <p:cBhvr override="childStyle">
                                        <p:cTn id="94" dur="500"/>
                                        <p:tgtEl>
                                          <p:spTgt spid="52"/>
                                        </p:tgtEl>
                                        <p:attrNameLst>
                                          <p:attrName>style.color</p:attrName>
                                        </p:attrNameLst>
                                      </p:cBhvr>
                                      <p:tavLst>
                                        <p:tav tm="0">
                                          <p:val>
                                            <p:clrVal>
                                              <a:schemeClr val="accent2"/>
                                            </p:clrVal>
                                          </p:val>
                                        </p:tav>
                                        <p:tav tm="50000">
                                          <p:val>
                                            <p:clrVal>
                                              <a:schemeClr val="hlink"/>
                                            </p:clrVal>
                                          </p:val>
                                        </p:tav>
                                      </p:tavLst>
                                    </p:anim>
                                    <p:anim calcmode="discrete" valueType="clr">
                                      <p:cBhvr>
                                        <p:cTn id="95" dur="500"/>
                                        <p:tgtEl>
                                          <p:spTgt spid="52"/>
                                        </p:tgtEl>
                                        <p:attrNameLst>
                                          <p:attrName>fillcolor</p:attrName>
                                        </p:attrNameLst>
                                      </p:cBhvr>
                                      <p:tavLst>
                                        <p:tav tm="0">
                                          <p:val>
                                            <p:clrVal>
                                              <a:schemeClr val="accent2"/>
                                            </p:clrVal>
                                          </p:val>
                                        </p:tav>
                                        <p:tav tm="50000">
                                          <p:val>
                                            <p:clrVal>
                                              <a:schemeClr val="hlink"/>
                                            </p:clrVal>
                                          </p:val>
                                        </p:tav>
                                      </p:tavLst>
                                    </p:anim>
                                    <p:set>
                                      <p:cBhvr>
                                        <p:cTn id="96" dur="500"/>
                                        <p:tgtEl>
                                          <p:spTgt spid="52"/>
                                        </p:tgtEl>
                                        <p:attrNameLst>
                                          <p:attrName>fill.type</p:attrName>
                                        </p:attrNameLst>
                                      </p:cBhvr>
                                      <p:to>
                                        <p:strVal val="solid"/>
                                      </p:to>
                                    </p:set>
                                  </p:childTnLst>
                                </p:cTn>
                              </p:par>
                            </p:childTnLst>
                          </p:cTn>
                        </p:par>
                        <p:par>
                          <p:cTn id="97" fill="hold">
                            <p:stCondLst>
                              <p:cond delay="46500"/>
                            </p:stCondLst>
                            <p:childTnLst>
                              <p:par>
                                <p:cTn id="98" presetID="1" presetClass="entr" presetSubtype="0" fill="hold" nodeType="afterEffect">
                                  <p:stCondLst>
                                    <p:cond delay="1000"/>
                                  </p:stCondLst>
                                  <p:childTnLst>
                                    <p:set>
                                      <p:cBhvr>
                                        <p:cTn id="99" dur="1" fill="hold">
                                          <p:stCondLst>
                                            <p:cond delay="0"/>
                                          </p:stCondLst>
                                        </p:cTn>
                                        <p:tgtEl>
                                          <p:spTgt spid="78"/>
                                        </p:tgtEl>
                                        <p:attrNameLst>
                                          <p:attrName>style.visibility</p:attrName>
                                        </p:attrNameLst>
                                      </p:cBhvr>
                                      <p:to>
                                        <p:strVal val="visible"/>
                                      </p:to>
                                    </p:set>
                                  </p:childTnLst>
                                </p:cTn>
                              </p:par>
                            </p:childTnLst>
                          </p:cTn>
                        </p:par>
                        <p:par>
                          <p:cTn id="100" fill="hold">
                            <p:stCondLst>
                              <p:cond delay="47500"/>
                            </p:stCondLst>
                            <p:childTnLst>
                              <p:par>
                                <p:cTn id="101" presetID="1" presetClass="entr" presetSubtype="0" fill="hold" nodeType="afterEffect">
                                  <p:stCondLst>
                                    <p:cond delay="1000"/>
                                  </p:stCondLst>
                                  <p:childTnLst>
                                    <p:set>
                                      <p:cBhvr>
                                        <p:cTn id="102" dur="1" fill="hold">
                                          <p:stCondLst>
                                            <p:cond delay="0"/>
                                          </p:stCondLst>
                                        </p:cTn>
                                        <p:tgtEl>
                                          <p:spTgt spid="80"/>
                                        </p:tgtEl>
                                        <p:attrNameLst>
                                          <p:attrName>style.visibility</p:attrName>
                                        </p:attrNameLst>
                                      </p:cBhvr>
                                      <p:to>
                                        <p:strVal val="visible"/>
                                      </p:to>
                                    </p:set>
                                  </p:childTnLst>
                                </p:cTn>
                              </p:par>
                            </p:childTnLst>
                          </p:cTn>
                        </p:par>
                        <p:par>
                          <p:cTn id="103" fill="hold">
                            <p:stCondLst>
                              <p:cond delay="48500"/>
                            </p:stCondLst>
                            <p:childTnLst>
                              <p:par>
                                <p:cTn id="104" presetID="27" presetClass="entr" presetSubtype="0" fill="hold" grpId="0" nodeType="afterEffect">
                                  <p:stCondLst>
                                    <p:cond delay="1000"/>
                                  </p:stCondLst>
                                  <p:iterate type="lt">
                                    <p:tmPct val="50000"/>
                                  </p:iterate>
                                  <p:childTnLst>
                                    <p:set>
                                      <p:cBhvr>
                                        <p:cTn id="105" dur="1" fill="hold">
                                          <p:stCondLst>
                                            <p:cond delay="0"/>
                                          </p:stCondLst>
                                        </p:cTn>
                                        <p:tgtEl>
                                          <p:spTgt spid="58"/>
                                        </p:tgtEl>
                                        <p:attrNameLst>
                                          <p:attrName>style.visibility</p:attrName>
                                        </p:attrNameLst>
                                      </p:cBhvr>
                                      <p:to>
                                        <p:strVal val="visible"/>
                                      </p:to>
                                    </p:set>
                                    <p:anim calcmode="discrete" valueType="clr">
                                      <p:cBhvr override="childStyle">
                                        <p:cTn id="106" dur="500"/>
                                        <p:tgtEl>
                                          <p:spTgt spid="58"/>
                                        </p:tgtEl>
                                        <p:attrNameLst>
                                          <p:attrName>style.color</p:attrName>
                                        </p:attrNameLst>
                                      </p:cBhvr>
                                      <p:tavLst>
                                        <p:tav tm="0">
                                          <p:val>
                                            <p:clrVal>
                                              <a:schemeClr val="accent2"/>
                                            </p:clrVal>
                                          </p:val>
                                        </p:tav>
                                        <p:tav tm="50000">
                                          <p:val>
                                            <p:clrVal>
                                              <a:schemeClr val="hlink"/>
                                            </p:clrVal>
                                          </p:val>
                                        </p:tav>
                                      </p:tavLst>
                                    </p:anim>
                                    <p:anim calcmode="discrete" valueType="clr">
                                      <p:cBhvr>
                                        <p:cTn id="107" dur="500"/>
                                        <p:tgtEl>
                                          <p:spTgt spid="58"/>
                                        </p:tgtEl>
                                        <p:attrNameLst>
                                          <p:attrName>fillcolor</p:attrName>
                                        </p:attrNameLst>
                                      </p:cBhvr>
                                      <p:tavLst>
                                        <p:tav tm="0">
                                          <p:val>
                                            <p:clrVal>
                                              <a:schemeClr val="accent2"/>
                                            </p:clrVal>
                                          </p:val>
                                        </p:tav>
                                        <p:tav tm="50000">
                                          <p:val>
                                            <p:clrVal>
                                              <a:schemeClr val="hlink"/>
                                            </p:clrVal>
                                          </p:val>
                                        </p:tav>
                                      </p:tavLst>
                                    </p:anim>
                                    <p:set>
                                      <p:cBhvr>
                                        <p:cTn id="108" dur="500"/>
                                        <p:tgtEl>
                                          <p:spTgt spid="58"/>
                                        </p:tgtEl>
                                        <p:attrNameLst>
                                          <p:attrName>fill.type</p:attrName>
                                        </p:attrNameLst>
                                      </p:cBhvr>
                                      <p:to>
                                        <p:strVal val="solid"/>
                                      </p:to>
                                    </p:set>
                                  </p:childTnLst>
                                </p:cTn>
                              </p:par>
                            </p:childTnLst>
                          </p:cTn>
                        </p:par>
                        <p:par>
                          <p:cTn id="109" fill="hold">
                            <p:stCondLst>
                              <p:cond delay="52750"/>
                            </p:stCondLst>
                            <p:childTnLst>
                              <p:par>
                                <p:cTn id="110" presetID="27" presetClass="entr" presetSubtype="0" fill="hold" grpId="0" nodeType="afterEffect">
                                  <p:stCondLst>
                                    <p:cond delay="1000"/>
                                  </p:stCondLst>
                                  <p:iterate type="lt">
                                    <p:tmPct val="50000"/>
                                  </p:iterate>
                                  <p:childTnLst>
                                    <p:set>
                                      <p:cBhvr>
                                        <p:cTn id="111" dur="1" fill="hold">
                                          <p:stCondLst>
                                            <p:cond delay="0"/>
                                          </p:stCondLst>
                                        </p:cTn>
                                        <p:tgtEl>
                                          <p:spTgt spid="57"/>
                                        </p:tgtEl>
                                        <p:attrNameLst>
                                          <p:attrName>style.visibility</p:attrName>
                                        </p:attrNameLst>
                                      </p:cBhvr>
                                      <p:to>
                                        <p:strVal val="visible"/>
                                      </p:to>
                                    </p:set>
                                    <p:anim calcmode="discrete" valueType="clr">
                                      <p:cBhvr override="childStyle">
                                        <p:cTn id="112" dur="50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113" dur="500"/>
                                        <p:tgtEl>
                                          <p:spTgt spid="57"/>
                                        </p:tgtEl>
                                        <p:attrNameLst>
                                          <p:attrName>fillcolor</p:attrName>
                                        </p:attrNameLst>
                                      </p:cBhvr>
                                      <p:tavLst>
                                        <p:tav tm="0">
                                          <p:val>
                                            <p:clrVal>
                                              <a:schemeClr val="accent2"/>
                                            </p:clrVal>
                                          </p:val>
                                        </p:tav>
                                        <p:tav tm="50000">
                                          <p:val>
                                            <p:clrVal>
                                              <a:schemeClr val="hlink"/>
                                            </p:clrVal>
                                          </p:val>
                                        </p:tav>
                                      </p:tavLst>
                                    </p:anim>
                                    <p:set>
                                      <p:cBhvr>
                                        <p:cTn id="114" dur="500"/>
                                        <p:tgtEl>
                                          <p:spTgt spid="57"/>
                                        </p:tgtEl>
                                        <p:attrNameLst>
                                          <p:attrName>fill.type</p:attrName>
                                        </p:attrNameLst>
                                      </p:cBhvr>
                                      <p:to>
                                        <p:strVal val="solid"/>
                                      </p:to>
                                    </p:set>
                                  </p:childTnLst>
                                </p:cTn>
                              </p:par>
                            </p:childTnLst>
                          </p:cTn>
                        </p:par>
                        <p:par>
                          <p:cTn id="115" fill="hold">
                            <p:stCondLst>
                              <p:cond delay="55000"/>
                            </p:stCondLst>
                            <p:childTnLst>
                              <p:par>
                                <p:cTn id="116" presetID="27" presetClass="entr" presetSubtype="0" fill="hold" grpId="0" nodeType="afterEffect">
                                  <p:stCondLst>
                                    <p:cond delay="0"/>
                                  </p:stCondLst>
                                  <p:iterate type="lt">
                                    <p:tmPct val="50000"/>
                                  </p:iterate>
                                  <p:childTnLst>
                                    <p:set>
                                      <p:cBhvr>
                                        <p:cTn id="117" dur="1" fill="hold">
                                          <p:stCondLst>
                                            <p:cond delay="0"/>
                                          </p:stCondLst>
                                        </p:cTn>
                                        <p:tgtEl>
                                          <p:spTgt spid="56"/>
                                        </p:tgtEl>
                                        <p:attrNameLst>
                                          <p:attrName>style.visibility</p:attrName>
                                        </p:attrNameLst>
                                      </p:cBhvr>
                                      <p:to>
                                        <p:strVal val="visible"/>
                                      </p:to>
                                    </p:set>
                                    <p:anim calcmode="discrete" valueType="clr">
                                      <p:cBhvr override="childStyle">
                                        <p:cTn id="118" dur="500"/>
                                        <p:tgtEl>
                                          <p:spTgt spid="56"/>
                                        </p:tgtEl>
                                        <p:attrNameLst>
                                          <p:attrName>style.color</p:attrName>
                                        </p:attrNameLst>
                                      </p:cBhvr>
                                      <p:tavLst>
                                        <p:tav tm="0">
                                          <p:val>
                                            <p:clrVal>
                                              <a:schemeClr val="accent2"/>
                                            </p:clrVal>
                                          </p:val>
                                        </p:tav>
                                        <p:tav tm="50000">
                                          <p:val>
                                            <p:clrVal>
                                              <a:schemeClr val="hlink"/>
                                            </p:clrVal>
                                          </p:val>
                                        </p:tav>
                                      </p:tavLst>
                                    </p:anim>
                                    <p:anim calcmode="discrete" valueType="clr">
                                      <p:cBhvr>
                                        <p:cTn id="119" dur="500"/>
                                        <p:tgtEl>
                                          <p:spTgt spid="56"/>
                                        </p:tgtEl>
                                        <p:attrNameLst>
                                          <p:attrName>fillcolor</p:attrName>
                                        </p:attrNameLst>
                                      </p:cBhvr>
                                      <p:tavLst>
                                        <p:tav tm="0">
                                          <p:val>
                                            <p:clrVal>
                                              <a:schemeClr val="accent2"/>
                                            </p:clrVal>
                                          </p:val>
                                        </p:tav>
                                        <p:tav tm="50000">
                                          <p:val>
                                            <p:clrVal>
                                              <a:schemeClr val="hlink"/>
                                            </p:clrVal>
                                          </p:val>
                                        </p:tav>
                                      </p:tavLst>
                                    </p:anim>
                                    <p:set>
                                      <p:cBhvr>
                                        <p:cTn id="120" dur="500"/>
                                        <p:tgtEl>
                                          <p:spTgt spid="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45" grpId="0" animBg="1"/>
      <p:bldP spid="50" grpId="0" animBg="1"/>
      <p:bldP spid="52" grpId="0" animBg="1"/>
      <p:bldP spid="53" grpId="0" animBg="1"/>
      <p:bldP spid="54" grpId="0" animBg="1"/>
      <p:bldP spid="55" grpId="0" animBg="1"/>
      <p:bldP spid="56" grpId="0" animBg="1"/>
      <p:bldP spid="57" grpId="0" animBg="1"/>
      <p:bldP spid="58"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81000" y="381000"/>
            <a:ext cx="8458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fontAlgn="base">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 	</a:t>
            </a:r>
            <a:r>
              <a:rPr lang="en-US" sz="2800" dirty="0" smtClean="0">
                <a:latin typeface="Times New Roman" pitchFamily="18" charset="0"/>
                <a:ea typeface="Times New Roman" pitchFamily="18" charset="0"/>
                <a:cs typeface="Times New Roman" pitchFamily="18" charset="0"/>
              </a:rPr>
              <a:t> ∆H</a:t>
            </a:r>
            <a:r>
              <a:rPr lang="en-US" sz="2800" baseline="-30000" dirty="0" smtClean="0">
                <a:latin typeface="Times New Roman" pitchFamily="18" charset="0"/>
                <a:ea typeface="Times New Roman" pitchFamily="18" charset="0"/>
                <a:cs typeface="Times New Roman" pitchFamily="18" charset="0"/>
              </a:rPr>
              <a:t>1</a:t>
            </a:r>
            <a:r>
              <a:rPr lang="en-US" sz="2800" dirty="0" smtClean="0">
                <a:latin typeface="Times New Roman" pitchFamily="18" charset="0"/>
                <a:ea typeface="Times New Roman" pitchFamily="18" charset="0"/>
                <a:cs typeface="Times New Roman" pitchFamily="18" charset="0"/>
              </a:rPr>
              <a:t> ∆H</a:t>
            </a:r>
            <a:r>
              <a:rPr lang="en-US" sz="2800" baseline="-30000" dirty="0" smtClean="0">
                <a:latin typeface="Times New Roman" pitchFamily="18" charset="0"/>
                <a:ea typeface="Times New Roman" pitchFamily="18" charset="0"/>
                <a:cs typeface="Times New Roman" pitchFamily="18" charset="0"/>
              </a:rPr>
              <a:t>2</a:t>
            </a:r>
            <a:r>
              <a:rPr lang="en-US" sz="2800" dirty="0" smtClean="0">
                <a:latin typeface="Times New Roman" pitchFamily="18" charset="0"/>
                <a:ea typeface="Times New Roman" pitchFamily="18" charset="0"/>
                <a:cs typeface="Times New Roman" pitchFamily="18" charset="0"/>
              </a:rPr>
              <a:t> ∆H</a:t>
            </a:r>
            <a:r>
              <a:rPr lang="en-US" sz="2800" baseline="-30000" dirty="0" smtClean="0">
                <a:latin typeface="Times New Roman" pitchFamily="18" charset="0"/>
                <a:ea typeface="Times New Roman" pitchFamily="18" charset="0"/>
                <a:cs typeface="Times New Roman" pitchFamily="18" charset="0"/>
              </a:rPr>
              <a:t>3</a:t>
            </a:r>
            <a:r>
              <a:rPr lang="en-US" sz="2800" dirty="0" smtClean="0">
                <a:latin typeface="Times New Roman" pitchFamily="18" charset="0"/>
                <a:ea typeface="Times New Roman" pitchFamily="18" charset="0"/>
                <a:cs typeface="Times New Roman" pitchFamily="18" charset="0"/>
              </a:rPr>
              <a:t> ∆H</a:t>
            </a:r>
            <a:r>
              <a:rPr lang="en-US" sz="2800" baseline="-30000" dirty="0" smtClean="0">
                <a:latin typeface="Times New Roman" pitchFamily="18" charset="0"/>
                <a:ea typeface="Times New Roman" pitchFamily="18" charset="0"/>
                <a:cs typeface="Times New Roman" pitchFamily="18" charset="0"/>
              </a:rPr>
              <a:t>4</a:t>
            </a:r>
            <a:r>
              <a:rPr lang="en-US" sz="2800" dirty="0" smtClean="0">
                <a:latin typeface="Times New Roman" pitchFamily="18" charset="0"/>
                <a:ea typeface="Times New Roman" pitchFamily="18" charset="0"/>
                <a:cs typeface="Times New Roman" pitchFamily="18" charset="0"/>
              </a:rPr>
              <a:t> ∆H</a:t>
            </a:r>
            <a:r>
              <a:rPr lang="en-US" sz="2800" baseline="-30000" dirty="0" smtClean="0">
                <a:latin typeface="Times New Roman" pitchFamily="18" charset="0"/>
                <a:ea typeface="Times New Roman" pitchFamily="18" charset="0"/>
                <a:cs typeface="Times New Roman" pitchFamily="18" charset="0"/>
              </a:rPr>
              <a:t>5</a:t>
            </a:r>
            <a:r>
              <a:rPr lang="en-US" sz="2800" dirty="0" smtClean="0">
                <a:latin typeface="Times New Roman" pitchFamily="18" charset="0"/>
                <a:ea typeface="Times New Roman" pitchFamily="18" charset="0"/>
                <a:cs typeface="Times New Roman" pitchFamily="18" charset="0"/>
              </a:rPr>
              <a:t> ∆H</a:t>
            </a:r>
            <a:r>
              <a:rPr lang="en-US" sz="2800" baseline="-30000" dirty="0" smtClean="0">
                <a:latin typeface="Times New Roman" pitchFamily="18" charset="0"/>
                <a:ea typeface="Times New Roman" pitchFamily="18" charset="0"/>
                <a:cs typeface="Times New Roman" pitchFamily="18" charset="0"/>
              </a:rPr>
              <a:t>6</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endParaRPr lang="en-US" sz="2800" dirty="0" smtClean="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- 80.54kJ  +   -164.46kJ + -16.8517kJ    =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-261.7483kJ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-33.6kJmole</a:t>
            </a:r>
            <a:r>
              <a:rPr kumimoji="0" lang="en-US" sz="28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TextBox 4"/>
          <p:cNvSpPr txBox="1"/>
          <p:nvPr/>
        </p:nvSpPr>
        <p:spPr>
          <a:xfrm>
            <a:off x="381000" y="3276600"/>
            <a:ext cx="8382000" cy="2308324"/>
          </a:xfrm>
          <a:prstGeom prst="rect">
            <a:avLst/>
          </a:prstGeom>
          <a:noFill/>
        </p:spPr>
        <p:txBody>
          <a:bodyPr wrap="square" rtlCol="0">
            <a:spAutoFit/>
          </a:bodyPr>
          <a:lstStyle/>
          <a:p>
            <a:r>
              <a:rPr lang="en-US" sz="3600" dirty="0" smtClean="0">
                <a:latin typeface="Times New Roman" pitchFamily="18" charset="0"/>
                <a:cs typeface="Times New Roman" pitchFamily="18" charset="0"/>
              </a:rPr>
              <a:t>2.Study the energy cycle diagram below and use it to:</a:t>
            </a:r>
          </a:p>
          <a:p>
            <a:r>
              <a:rPr lang="en-US" sz="3600" dirty="0" smtClean="0">
                <a:latin typeface="Times New Roman" pitchFamily="18" charset="0"/>
                <a:cs typeface="Times New Roman" pitchFamily="18" charset="0"/>
              </a:rPr>
              <a:t>(a)Identify the energy changes</a:t>
            </a:r>
            <a:r>
              <a:rPr lang="en-US" sz="3600" dirty="0" smtClean="0">
                <a:latin typeface="Times New Roman" pitchFamily="18" charset="0"/>
                <a:ea typeface="Times New Roman" pitchFamily="18" charset="0"/>
                <a:cs typeface="Times New Roman" pitchFamily="18" charset="0"/>
              </a:rPr>
              <a:t> ∆H</a:t>
            </a:r>
            <a:r>
              <a:rPr lang="en-US" sz="3600" baseline="-30000" dirty="0" smtClean="0">
                <a:latin typeface="Times New Roman" pitchFamily="18" charset="0"/>
                <a:ea typeface="Times New Roman" pitchFamily="18" charset="0"/>
                <a:cs typeface="Times New Roman" pitchFamily="18" charset="0"/>
              </a:rPr>
              <a:t>1</a:t>
            </a:r>
            <a:r>
              <a:rPr lang="en-US" sz="3600" dirty="0" smtClean="0">
                <a:latin typeface="Times New Roman" pitchFamily="18" charset="0"/>
                <a:ea typeface="Times New Roman" pitchFamily="18" charset="0"/>
                <a:cs typeface="Times New Roman" pitchFamily="18" charset="0"/>
              </a:rPr>
              <a:t> ∆H</a:t>
            </a:r>
            <a:r>
              <a:rPr lang="en-US" sz="3600" baseline="-30000" dirty="0" smtClean="0">
                <a:latin typeface="Times New Roman" pitchFamily="18" charset="0"/>
                <a:ea typeface="Times New Roman" pitchFamily="18" charset="0"/>
                <a:cs typeface="Times New Roman" pitchFamily="18" charset="0"/>
              </a:rPr>
              <a:t>2</a:t>
            </a:r>
            <a:r>
              <a:rPr lang="en-US" sz="3600" dirty="0" smtClean="0">
                <a:latin typeface="Times New Roman" pitchFamily="18" charset="0"/>
                <a:ea typeface="Times New Roman" pitchFamily="18" charset="0"/>
                <a:cs typeface="Times New Roman" pitchFamily="18" charset="0"/>
              </a:rPr>
              <a:t> ∆H</a:t>
            </a:r>
            <a:r>
              <a:rPr lang="en-US" sz="3600" baseline="-30000" dirty="0" smtClean="0">
                <a:latin typeface="Times New Roman" pitchFamily="18" charset="0"/>
                <a:ea typeface="Times New Roman" pitchFamily="18" charset="0"/>
                <a:cs typeface="Times New Roman" pitchFamily="18" charset="0"/>
              </a:rPr>
              <a:t>3</a:t>
            </a:r>
            <a:r>
              <a:rPr lang="en-US" sz="3600" dirty="0" smtClean="0">
                <a:latin typeface="Times New Roman" pitchFamily="18" charset="0"/>
                <a:ea typeface="Times New Roman" pitchFamily="18" charset="0"/>
                <a:cs typeface="Times New Roman" pitchFamily="18" charset="0"/>
              </a:rPr>
              <a:t> ∆H</a:t>
            </a:r>
            <a:r>
              <a:rPr lang="en-US" sz="3600" baseline="-30000" dirty="0" smtClean="0">
                <a:latin typeface="Times New Roman" pitchFamily="18" charset="0"/>
                <a:ea typeface="Times New Roman" pitchFamily="18" charset="0"/>
                <a:cs typeface="Times New Roman" pitchFamily="18" charset="0"/>
              </a:rPr>
              <a:t>4</a:t>
            </a:r>
            <a:r>
              <a:rPr lang="en-US" sz="3600" dirty="0" smtClean="0">
                <a:latin typeface="Times New Roman" pitchFamily="18" charset="0"/>
                <a:ea typeface="Times New Roman" pitchFamily="18" charset="0"/>
                <a:cs typeface="Times New Roman" pitchFamily="18" charset="0"/>
              </a:rPr>
              <a:t> ∆H</a:t>
            </a:r>
            <a:r>
              <a:rPr lang="en-US" sz="3600" baseline="-30000" dirty="0" smtClean="0">
                <a:latin typeface="Times New Roman" pitchFamily="18" charset="0"/>
                <a:ea typeface="Times New Roman" pitchFamily="18" charset="0"/>
                <a:cs typeface="Times New Roman" pitchFamily="18" charset="0"/>
              </a:rPr>
              <a:t>5</a:t>
            </a:r>
            <a:r>
              <a:rPr lang="en-US" sz="3600" dirty="0" smtClean="0">
                <a:latin typeface="Times New Roman" pitchFamily="18" charset="0"/>
                <a:ea typeface="Times New Roman" pitchFamily="18" charset="0"/>
                <a:cs typeface="Times New Roman" pitchFamily="18" charset="0"/>
              </a:rPr>
              <a:t> ∆H</a:t>
            </a:r>
            <a:r>
              <a:rPr lang="en-US" sz="3600" baseline="-30000" dirty="0" smtClean="0">
                <a:latin typeface="Times New Roman" pitchFamily="18" charset="0"/>
                <a:ea typeface="Times New Roman" pitchFamily="18" charset="0"/>
                <a:cs typeface="Times New Roman" pitchFamily="18" charset="0"/>
              </a:rPr>
              <a:t>6</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57345">
                                            <p:txEl>
                                              <p:pRg st="0" end="0"/>
                                            </p:txEl>
                                          </p:spTgt>
                                        </p:tgtEl>
                                        <p:attrNameLst>
                                          <p:attrName>style.visibility</p:attrName>
                                        </p:attrNameLst>
                                      </p:cBhvr>
                                      <p:to>
                                        <p:strVal val="visible"/>
                                      </p:to>
                                    </p:set>
                                    <p:anim calcmode="discrete" valueType="clr">
                                      <p:cBhvr override="childStyle">
                                        <p:cTn id="7" dur="80"/>
                                        <p:tgtEl>
                                          <p:spTgt spid="5734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734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7345">
                                            <p:txEl>
                                              <p:pRg st="0" end="0"/>
                                            </p:txEl>
                                          </p:spTgt>
                                        </p:tgtEl>
                                        <p:attrNameLst>
                                          <p:attrName>fill.type</p:attrName>
                                        </p:attrNameLst>
                                      </p:cBhvr>
                                      <p:to>
                                        <p:strVal val="solid"/>
                                      </p:to>
                                    </p:set>
                                  </p:childTnLst>
                                </p:cTn>
                              </p:par>
                            </p:childTnLst>
                          </p:cTn>
                        </p:par>
                        <p:par>
                          <p:cTn id="10" fill="hold">
                            <p:stCondLst>
                              <p:cond delay="148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57345">
                                            <p:txEl>
                                              <p:pRg st="1" end="1"/>
                                            </p:txEl>
                                          </p:spTgt>
                                        </p:tgtEl>
                                        <p:attrNameLst>
                                          <p:attrName>style.visibility</p:attrName>
                                        </p:attrNameLst>
                                      </p:cBhvr>
                                      <p:to>
                                        <p:strVal val="visible"/>
                                      </p:to>
                                    </p:set>
                                    <p:anim calcmode="discrete" valueType="clr">
                                      <p:cBhvr override="childStyle">
                                        <p:cTn id="13" dur="80"/>
                                        <p:tgtEl>
                                          <p:spTgt spid="5734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57345">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57345">
                                            <p:txEl>
                                              <p:pRg st="1" end="1"/>
                                            </p:txEl>
                                          </p:spTgt>
                                        </p:tgtEl>
                                        <p:attrNameLst>
                                          <p:attrName>fill.type</p:attrName>
                                        </p:attrNameLst>
                                      </p:cBhvr>
                                      <p:to>
                                        <p:strVal val="solid"/>
                                      </p:to>
                                    </p:set>
                                  </p:childTnLst>
                                </p:cTn>
                              </p:par>
                            </p:childTnLst>
                          </p:cTn>
                        </p:par>
                        <p:par>
                          <p:cTn id="16" fill="hold">
                            <p:stCondLst>
                              <p:cond delay="272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57345">
                                            <p:txEl>
                                              <p:pRg st="2" end="2"/>
                                            </p:txEl>
                                          </p:spTgt>
                                        </p:tgtEl>
                                        <p:attrNameLst>
                                          <p:attrName>style.visibility</p:attrName>
                                        </p:attrNameLst>
                                      </p:cBhvr>
                                      <p:to>
                                        <p:strVal val="visible"/>
                                      </p:to>
                                    </p:set>
                                    <p:anim calcmode="discrete" valueType="clr">
                                      <p:cBhvr override="childStyle">
                                        <p:cTn id="19" dur="80"/>
                                        <p:tgtEl>
                                          <p:spTgt spid="5734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7345">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57345">
                                            <p:txEl>
                                              <p:pRg st="2" end="2"/>
                                            </p:txEl>
                                          </p:spTgt>
                                        </p:tgtEl>
                                        <p:attrNameLst>
                                          <p:attrName>fill.type</p:attrName>
                                        </p:attrNameLst>
                                      </p:cBhvr>
                                      <p:to>
                                        <p:strVal val="solid"/>
                                      </p:to>
                                    </p:set>
                                  </p:childTnLst>
                                </p:cTn>
                              </p:par>
                            </p:childTnLst>
                          </p:cTn>
                        </p:par>
                        <p:par>
                          <p:cTn id="22" fill="hold">
                            <p:stCondLst>
                              <p:cond delay="336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57345">
                                            <p:txEl>
                                              <p:pRg st="3" end="3"/>
                                            </p:txEl>
                                          </p:spTgt>
                                        </p:tgtEl>
                                        <p:attrNameLst>
                                          <p:attrName>style.visibility</p:attrName>
                                        </p:attrNameLst>
                                      </p:cBhvr>
                                      <p:to>
                                        <p:strVal val="visible"/>
                                      </p:to>
                                    </p:set>
                                    <p:anim calcmode="discrete" valueType="clr">
                                      <p:cBhvr override="childStyle">
                                        <p:cTn id="25" dur="80"/>
                                        <p:tgtEl>
                                          <p:spTgt spid="5734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57345">
                                            <p:txEl>
                                              <p:pRg st="3" end="3"/>
                                            </p:txEl>
                                          </p:spTgt>
                                        </p:tgtEl>
                                        <p:attrNameLst>
                                          <p:attrName>fillcolor</p:attrName>
                                        </p:attrNameLst>
                                      </p:cBhvr>
                                      <p:tavLst>
                                        <p:tav tm="0">
                                          <p:val>
                                            <p:clrVal>
                                              <a:schemeClr val="accent2"/>
                                            </p:clrVal>
                                          </p:val>
                                        </p:tav>
                                        <p:tav tm="50000">
                                          <p:val>
                                            <p:clrVal>
                                              <a:schemeClr val="hlink"/>
                                            </p:clrVal>
                                          </p:val>
                                        </p:tav>
                                      </p:tavLst>
                                    </p:anim>
                                    <p:set>
                                      <p:cBhvr>
                                        <p:cTn id="27" dur="80"/>
                                        <p:tgtEl>
                                          <p:spTgt spid="57345">
                                            <p:txEl>
                                              <p:pRg st="3" end="3"/>
                                            </p:txEl>
                                          </p:spTgt>
                                        </p:tgtEl>
                                        <p:attrNameLst>
                                          <p:attrName>fill.type</p:attrName>
                                        </p:attrNameLst>
                                      </p:cBhvr>
                                      <p:to>
                                        <p:strVal val="solid"/>
                                      </p:to>
                                    </p:set>
                                  </p:childTnLst>
                                </p:cTn>
                              </p:par>
                            </p:childTnLst>
                          </p:cTn>
                        </p:par>
                        <p:par>
                          <p:cTn id="28" fill="hold">
                            <p:stCondLst>
                              <p:cond delay="4200"/>
                            </p:stCondLst>
                            <p:childTnLst>
                              <p:par>
                                <p:cTn id="29" presetID="20"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wedge">
                                      <p:cBhvr>
                                        <p:cTn id="31" dur="2000"/>
                                        <p:tgtEl>
                                          <p:spTgt spid="5">
                                            <p:txEl>
                                              <p:pRg st="0" end="0"/>
                                            </p:txEl>
                                          </p:spTgt>
                                        </p:tgtEl>
                                      </p:cBhvr>
                                    </p:animEffect>
                                  </p:childTnLst>
                                </p:cTn>
                              </p:par>
                            </p:childTnLst>
                          </p:cTn>
                        </p:par>
                        <p:par>
                          <p:cTn id="32" fill="hold">
                            <p:stCondLst>
                              <p:cond delay="6200"/>
                            </p:stCondLst>
                            <p:childTnLst>
                              <p:par>
                                <p:cTn id="33" presetID="20" presetClass="entr" presetSubtype="0" fill="hold"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wedge">
                                      <p:cBhvr>
                                        <p:cTn id="35"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14400" y="4495800"/>
            <a:ext cx="2590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3352800"/>
            <a:ext cx="25146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90600" y="2133600"/>
            <a:ext cx="2438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90600" y="990600"/>
            <a:ext cx="7162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066800" y="5715000"/>
            <a:ext cx="7543800"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19894" y="5142706"/>
            <a:ext cx="1295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648494" y="3923506"/>
            <a:ext cx="1143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762794" y="2742406"/>
            <a:ext cx="1219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572294" y="1561306"/>
            <a:ext cx="1143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019800" y="2743200"/>
            <a:ext cx="2362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5181600" y="1828800"/>
            <a:ext cx="1752600" cy="76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4953000" y="4191000"/>
            <a:ext cx="2971800" cy="76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581400" y="5029200"/>
            <a:ext cx="2514600" cy="738664"/>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30000" dirty="0" smtClean="0">
                <a:latin typeface="Times New Roman"/>
                <a:cs typeface="Times New Roman"/>
              </a:rPr>
              <a:t>+ </a:t>
            </a:r>
            <a:r>
              <a:rPr lang="en-US" sz="2400" b="1" baseline="-25000" dirty="0" smtClean="0">
                <a:latin typeface="Times New Roman" pitchFamily="18" charset="0"/>
                <a:cs typeface="Times New Roman" pitchFamily="18" charset="0"/>
              </a:rPr>
              <a:t>(s) </a:t>
            </a:r>
            <a:r>
              <a:rPr lang="en-US" sz="2400" b="1"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Cl</a:t>
            </a:r>
            <a:r>
              <a:rPr lang="en-US" sz="2400" b="1" baseline="30000" dirty="0" smtClean="0">
                <a:latin typeface="Times New Roman"/>
                <a:cs typeface="Times New Roman"/>
              </a:rPr>
              <a:t> -</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smtClean="0"/>
          </a:p>
          <a:p>
            <a:endParaRPr lang="en-US" dirty="0"/>
          </a:p>
        </p:txBody>
      </p:sp>
      <p:sp>
        <p:nvSpPr>
          <p:cNvPr id="30" name="TextBox 29"/>
          <p:cNvSpPr txBox="1"/>
          <p:nvPr/>
        </p:nvSpPr>
        <p:spPr>
          <a:xfrm>
            <a:off x="1295400" y="4038600"/>
            <a:ext cx="2362200" cy="461665"/>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25000" dirty="0" smtClean="0">
                <a:latin typeface="Times New Roman" pitchFamily="18" charset="0"/>
                <a:cs typeface="Times New Roman" pitchFamily="18" charset="0"/>
              </a:rPr>
              <a:t>(s) </a:t>
            </a:r>
            <a:r>
              <a:rPr lang="en-US" sz="2400" b="1" dirty="0" smtClean="0">
                <a:latin typeface="Times New Roman" pitchFamily="18" charset="0"/>
                <a:cs typeface="Times New Roman" pitchFamily="18" charset="0"/>
              </a:rPr>
              <a:t> +  ½ </a:t>
            </a:r>
            <a:r>
              <a:rPr lang="en-US" sz="2400" dirty="0" smtClean="0">
                <a:latin typeface="Times New Roman" pitchFamily="18" charset="0"/>
                <a:cs typeface="Times New Roman" pitchFamily="18" charset="0"/>
              </a:rPr>
              <a:t>Cl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a:p>
        </p:txBody>
      </p:sp>
      <p:sp>
        <p:nvSpPr>
          <p:cNvPr id="32" name="TextBox 31"/>
          <p:cNvSpPr txBox="1"/>
          <p:nvPr/>
        </p:nvSpPr>
        <p:spPr>
          <a:xfrm>
            <a:off x="1524000" y="2895600"/>
            <a:ext cx="2362200" cy="461665"/>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25000" dirty="0" smtClean="0">
                <a:latin typeface="Times New Roman" pitchFamily="18" charset="0"/>
                <a:cs typeface="Times New Roman" pitchFamily="18" charset="0"/>
              </a:rPr>
              <a:t>(g) </a:t>
            </a:r>
            <a:r>
              <a:rPr lang="en-US" sz="2400" b="1" dirty="0" smtClean="0">
                <a:latin typeface="Times New Roman" pitchFamily="18" charset="0"/>
                <a:cs typeface="Times New Roman" pitchFamily="18" charset="0"/>
              </a:rPr>
              <a:t> +  ½ </a:t>
            </a:r>
            <a:r>
              <a:rPr lang="en-US" sz="2400" dirty="0" smtClean="0">
                <a:latin typeface="Times New Roman" pitchFamily="18" charset="0"/>
                <a:cs typeface="Times New Roman" pitchFamily="18" charset="0"/>
              </a:rPr>
              <a:t>Cl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a:p>
        </p:txBody>
      </p:sp>
      <p:sp>
        <p:nvSpPr>
          <p:cNvPr id="33" name="TextBox 32"/>
          <p:cNvSpPr txBox="1"/>
          <p:nvPr/>
        </p:nvSpPr>
        <p:spPr>
          <a:xfrm>
            <a:off x="1295400" y="1676400"/>
            <a:ext cx="2438400" cy="461665"/>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30000" dirty="0" smtClean="0">
                <a:latin typeface="Times New Roman"/>
                <a:cs typeface="Times New Roman"/>
              </a:rPr>
              <a:t>+ </a:t>
            </a:r>
            <a:r>
              <a:rPr lang="en-US" sz="2400" b="1" baseline="-25000" dirty="0" smtClean="0">
                <a:latin typeface="Times New Roman" pitchFamily="18" charset="0"/>
                <a:cs typeface="Times New Roman" pitchFamily="18" charset="0"/>
              </a:rPr>
              <a:t>(g) </a:t>
            </a:r>
            <a:r>
              <a:rPr lang="en-US" sz="2400" b="1" dirty="0" smtClean="0">
                <a:latin typeface="Times New Roman" pitchFamily="18" charset="0"/>
                <a:cs typeface="Times New Roman" pitchFamily="18" charset="0"/>
              </a:rPr>
              <a:t> +  ½ </a:t>
            </a:r>
            <a:r>
              <a:rPr lang="en-US" sz="2400" dirty="0" smtClean="0">
                <a:latin typeface="Times New Roman" pitchFamily="18" charset="0"/>
                <a:cs typeface="Times New Roman" pitchFamily="18" charset="0"/>
              </a:rPr>
              <a:t>Cl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a:p>
        </p:txBody>
      </p:sp>
      <p:sp>
        <p:nvSpPr>
          <p:cNvPr id="34" name="TextBox 33"/>
          <p:cNvSpPr txBox="1"/>
          <p:nvPr/>
        </p:nvSpPr>
        <p:spPr>
          <a:xfrm>
            <a:off x="2133600" y="533400"/>
            <a:ext cx="2971800" cy="461665"/>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aseline="30000" dirty="0" smtClean="0">
                <a:latin typeface="Times New Roman"/>
                <a:cs typeface="Times New Roman"/>
              </a:rPr>
              <a:t>+ </a:t>
            </a:r>
            <a:r>
              <a:rPr lang="en-US" sz="2400" baseline="-25000" dirty="0" smtClean="0">
                <a:latin typeface="Times New Roman" pitchFamily="18" charset="0"/>
                <a:cs typeface="Times New Roman" pitchFamily="18" charset="0"/>
              </a:rPr>
              <a:t>(g) </a:t>
            </a:r>
            <a:r>
              <a:rPr lang="en-US" sz="2400" dirty="0" smtClean="0">
                <a:latin typeface="Times New Roman" pitchFamily="18" charset="0"/>
                <a:cs typeface="Times New Roman" pitchFamily="18" charset="0"/>
              </a:rPr>
              <a:t> + e +   Cl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aseline="-25000" dirty="0" smtClean="0">
                <a:latin typeface="Times New Roman" pitchFamily="18" charset="0"/>
                <a:cs typeface="Times New Roman" pitchFamily="18" charset="0"/>
              </a:rPr>
              <a:t>(g)</a:t>
            </a:r>
            <a:endParaRPr lang="en-US" sz="2400" dirty="0"/>
          </a:p>
        </p:txBody>
      </p:sp>
      <p:sp>
        <p:nvSpPr>
          <p:cNvPr id="35" name="TextBox 34"/>
          <p:cNvSpPr txBox="1"/>
          <p:nvPr/>
        </p:nvSpPr>
        <p:spPr>
          <a:xfrm>
            <a:off x="6172200" y="1981200"/>
            <a:ext cx="2209800" cy="738664"/>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30000" dirty="0" smtClean="0">
                <a:latin typeface="Times New Roman"/>
                <a:cs typeface="Times New Roman"/>
              </a:rPr>
              <a:t>+ </a:t>
            </a:r>
            <a:r>
              <a:rPr lang="en-US" sz="2400" b="1" baseline="-25000" dirty="0" smtClean="0">
                <a:latin typeface="Times New Roman" pitchFamily="18" charset="0"/>
                <a:cs typeface="Times New Roman" pitchFamily="18" charset="0"/>
              </a:rPr>
              <a:t>(g) </a:t>
            </a:r>
            <a:r>
              <a:rPr lang="en-US" sz="2400" b="1"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Cl</a:t>
            </a:r>
            <a:r>
              <a:rPr lang="en-US" sz="2400" b="1" baseline="30000" dirty="0" smtClean="0">
                <a:latin typeface="Times New Roman"/>
                <a:cs typeface="Times New Roman"/>
              </a:rPr>
              <a:t> -</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smtClean="0"/>
          </a:p>
          <a:p>
            <a:endParaRPr lang="en-US" dirty="0"/>
          </a:p>
        </p:txBody>
      </p:sp>
      <p:sp>
        <p:nvSpPr>
          <p:cNvPr id="37" name="TextBox 36"/>
          <p:cNvSpPr txBox="1"/>
          <p:nvPr/>
        </p:nvSpPr>
        <p:spPr>
          <a:xfrm>
            <a:off x="1295400" y="3581400"/>
            <a:ext cx="582211"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2</a:t>
            </a:r>
            <a:endParaRPr lang="en-US" dirty="0"/>
          </a:p>
        </p:txBody>
      </p:sp>
      <p:sp>
        <p:nvSpPr>
          <p:cNvPr id="38" name="TextBox 37"/>
          <p:cNvSpPr txBox="1"/>
          <p:nvPr/>
        </p:nvSpPr>
        <p:spPr>
          <a:xfrm>
            <a:off x="1447800" y="2438400"/>
            <a:ext cx="582211"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3</a:t>
            </a:r>
            <a:endParaRPr lang="en-US" dirty="0"/>
          </a:p>
        </p:txBody>
      </p:sp>
      <p:sp>
        <p:nvSpPr>
          <p:cNvPr id="39" name="TextBox 38"/>
          <p:cNvSpPr txBox="1"/>
          <p:nvPr/>
        </p:nvSpPr>
        <p:spPr>
          <a:xfrm>
            <a:off x="1143000" y="1219200"/>
            <a:ext cx="582211"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4</a:t>
            </a:r>
            <a:endParaRPr lang="en-US" dirty="0"/>
          </a:p>
        </p:txBody>
      </p:sp>
      <p:sp>
        <p:nvSpPr>
          <p:cNvPr id="40" name="TextBox 39"/>
          <p:cNvSpPr txBox="1"/>
          <p:nvPr/>
        </p:nvSpPr>
        <p:spPr>
          <a:xfrm>
            <a:off x="6096000" y="1371600"/>
            <a:ext cx="582211"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5</a:t>
            </a:r>
            <a:endParaRPr lang="en-US" dirty="0"/>
          </a:p>
        </p:txBody>
      </p:sp>
      <p:sp>
        <p:nvSpPr>
          <p:cNvPr id="41" name="TextBox 40"/>
          <p:cNvSpPr txBox="1"/>
          <p:nvPr/>
        </p:nvSpPr>
        <p:spPr>
          <a:xfrm>
            <a:off x="6477000" y="3886200"/>
            <a:ext cx="582211"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6</a:t>
            </a:r>
            <a:endParaRPr lang="en-US" dirty="0"/>
          </a:p>
        </p:txBody>
      </p:sp>
      <p:sp>
        <p:nvSpPr>
          <p:cNvPr id="42" name="TextBox 41"/>
          <p:cNvSpPr txBox="1"/>
          <p:nvPr/>
        </p:nvSpPr>
        <p:spPr>
          <a:xfrm>
            <a:off x="1143000" y="4953000"/>
            <a:ext cx="582211"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1</a:t>
            </a:r>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1000"/>
                            </p:stCondLst>
                            <p:childTnLst>
                              <p:par>
                                <p:cTn id="8" presetID="27" presetClass="entr" presetSubtype="0" fill="hold" grpId="0" nodeType="afterEffect">
                                  <p:stCondLst>
                                    <p:cond delay="0"/>
                                  </p:stCondLst>
                                  <p:iterate type="lt">
                                    <p:tmPct val="50000"/>
                                  </p:iterate>
                                  <p:childTnLst>
                                    <p:set>
                                      <p:cBhvr>
                                        <p:cTn id="9" dur="1" fill="hold">
                                          <p:stCondLst>
                                            <p:cond delay="0"/>
                                          </p:stCondLst>
                                        </p:cTn>
                                        <p:tgtEl>
                                          <p:spTgt spid="30"/>
                                        </p:tgtEl>
                                        <p:attrNameLst>
                                          <p:attrName>style.visibility</p:attrName>
                                        </p:attrNameLst>
                                      </p:cBhvr>
                                      <p:to>
                                        <p:strVal val="visible"/>
                                      </p:to>
                                    </p:set>
                                    <p:anim calcmode="discrete" valueType="clr">
                                      <p:cBhvr override="childStyle">
                                        <p:cTn id="10" dur="500"/>
                                        <p:tgtEl>
                                          <p:spTgt spid="30"/>
                                        </p:tgtEl>
                                        <p:attrNameLst>
                                          <p:attrName>style.color</p:attrName>
                                        </p:attrNameLst>
                                      </p:cBhvr>
                                      <p:tavLst>
                                        <p:tav tm="0">
                                          <p:val>
                                            <p:clrVal>
                                              <a:schemeClr val="accent2"/>
                                            </p:clrVal>
                                          </p:val>
                                        </p:tav>
                                        <p:tav tm="50000">
                                          <p:val>
                                            <p:clrVal>
                                              <a:schemeClr val="hlink"/>
                                            </p:clrVal>
                                          </p:val>
                                        </p:tav>
                                      </p:tavLst>
                                    </p:anim>
                                    <p:anim calcmode="discrete" valueType="clr">
                                      <p:cBhvr>
                                        <p:cTn id="11" dur="500"/>
                                        <p:tgtEl>
                                          <p:spTgt spid="30"/>
                                        </p:tgtEl>
                                        <p:attrNameLst>
                                          <p:attrName>fillcolor</p:attrName>
                                        </p:attrNameLst>
                                      </p:cBhvr>
                                      <p:tavLst>
                                        <p:tav tm="0">
                                          <p:val>
                                            <p:clrVal>
                                              <a:schemeClr val="accent2"/>
                                            </p:clrVal>
                                          </p:val>
                                        </p:tav>
                                        <p:tav tm="50000">
                                          <p:val>
                                            <p:clrVal>
                                              <a:schemeClr val="hlink"/>
                                            </p:clrVal>
                                          </p:val>
                                        </p:tav>
                                      </p:tavLst>
                                    </p:anim>
                                    <p:set>
                                      <p:cBhvr>
                                        <p:cTn id="12" dur="500"/>
                                        <p:tgtEl>
                                          <p:spTgt spid="30"/>
                                        </p:tgtEl>
                                        <p:attrNameLst>
                                          <p:attrName>fill.type</p:attrName>
                                        </p:attrNameLst>
                                      </p:cBhvr>
                                      <p:to>
                                        <p:strVal val="solid"/>
                                      </p:to>
                                    </p:set>
                                  </p:childTnLst>
                                </p:cTn>
                              </p:par>
                            </p:childTnLst>
                          </p:cTn>
                        </p:par>
                        <p:par>
                          <p:cTn id="13" fill="hold">
                            <p:stCondLst>
                              <p:cond delay="4500"/>
                            </p:stCondLst>
                            <p:childTnLst>
                              <p:par>
                                <p:cTn id="14" presetID="1" presetClass="entr" presetSubtype="0" fill="hold" nodeType="afterEffect">
                                  <p:stCondLst>
                                    <p:cond delay="1000"/>
                                  </p:stCondLst>
                                  <p:childTnLst>
                                    <p:set>
                                      <p:cBhvr>
                                        <p:cTn id="15" dur="1" fill="hold">
                                          <p:stCondLst>
                                            <p:cond delay="0"/>
                                          </p:stCondLst>
                                        </p:cTn>
                                        <p:tgtEl>
                                          <p:spTgt spid="18"/>
                                        </p:tgtEl>
                                        <p:attrNameLst>
                                          <p:attrName>style.visibility</p:attrName>
                                        </p:attrNameLst>
                                      </p:cBhvr>
                                      <p:to>
                                        <p:strVal val="visible"/>
                                      </p:to>
                                    </p:set>
                                  </p:childTnLst>
                                </p:cTn>
                              </p:par>
                            </p:childTnLst>
                          </p:cTn>
                        </p:par>
                        <p:par>
                          <p:cTn id="16" fill="hold">
                            <p:stCondLst>
                              <p:cond delay="5500"/>
                            </p:stCondLst>
                            <p:childTnLst>
                              <p:par>
                                <p:cTn id="17" presetID="27" presetClass="entr" presetSubtype="0" fill="hold" grpId="0" nodeType="afterEffect">
                                  <p:stCondLst>
                                    <p:cond delay="1000"/>
                                  </p:stCondLst>
                                  <p:iterate type="lt">
                                    <p:tmPct val="50000"/>
                                  </p:iterate>
                                  <p:childTnLst>
                                    <p:set>
                                      <p:cBhvr>
                                        <p:cTn id="18" dur="1" fill="hold">
                                          <p:stCondLst>
                                            <p:cond delay="0"/>
                                          </p:stCondLst>
                                        </p:cTn>
                                        <p:tgtEl>
                                          <p:spTgt spid="37"/>
                                        </p:tgtEl>
                                        <p:attrNameLst>
                                          <p:attrName>style.visibility</p:attrName>
                                        </p:attrNameLst>
                                      </p:cBhvr>
                                      <p:to>
                                        <p:strVal val="visible"/>
                                      </p:to>
                                    </p:set>
                                    <p:anim calcmode="discrete" valueType="clr">
                                      <p:cBhvr override="childStyle">
                                        <p:cTn id="19" dur="50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37"/>
                                        </p:tgtEl>
                                        <p:attrNameLst>
                                          <p:attrName>fillcolor</p:attrName>
                                        </p:attrNameLst>
                                      </p:cBhvr>
                                      <p:tavLst>
                                        <p:tav tm="0">
                                          <p:val>
                                            <p:clrVal>
                                              <a:schemeClr val="accent2"/>
                                            </p:clrVal>
                                          </p:val>
                                        </p:tav>
                                        <p:tav tm="50000">
                                          <p:val>
                                            <p:clrVal>
                                              <a:schemeClr val="hlink"/>
                                            </p:clrVal>
                                          </p:val>
                                        </p:tav>
                                      </p:tavLst>
                                    </p:anim>
                                    <p:set>
                                      <p:cBhvr>
                                        <p:cTn id="21" dur="500"/>
                                        <p:tgtEl>
                                          <p:spTgt spid="37"/>
                                        </p:tgtEl>
                                        <p:attrNameLst>
                                          <p:attrName>fill.type</p:attrName>
                                        </p:attrNameLst>
                                      </p:cBhvr>
                                      <p:to>
                                        <p:strVal val="solid"/>
                                      </p:to>
                                    </p:set>
                                  </p:childTnLst>
                                </p:cTn>
                              </p:par>
                            </p:childTnLst>
                          </p:cTn>
                        </p:par>
                        <p:par>
                          <p:cTn id="22" fill="hold">
                            <p:stCondLst>
                              <p:cond delay="7500"/>
                            </p:stCondLst>
                            <p:childTnLst>
                              <p:par>
                                <p:cTn id="23" presetID="1" presetClass="entr" presetSubtype="0" fill="hold" nodeType="afterEffect">
                                  <p:stCondLst>
                                    <p:cond delay="1000"/>
                                  </p:stCondLst>
                                  <p:childTnLst>
                                    <p:set>
                                      <p:cBhvr>
                                        <p:cTn id="24" dur="1" fill="hold">
                                          <p:stCondLst>
                                            <p:cond delay="0"/>
                                          </p:stCondLst>
                                        </p:cTn>
                                        <p:tgtEl>
                                          <p:spTgt spid="8"/>
                                        </p:tgtEl>
                                        <p:attrNameLst>
                                          <p:attrName>style.visibility</p:attrName>
                                        </p:attrNameLst>
                                      </p:cBhvr>
                                      <p:to>
                                        <p:strVal val="visible"/>
                                      </p:to>
                                    </p:set>
                                  </p:childTnLst>
                                </p:cTn>
                              </p:par>
                            </p:childTnLst>
                          </p:cTn>
                        </p:par>
                        <p:par>
                          <p:cTn id="25" fill="hold">
                            <p:stCondLst>
                              <p:cond delay="8500"/>
                            </p:stCondLst>
                            <p:childTnLst>
                              <p:par>
                                <p:cTn id="26" presetID="27" presetClass="entr" presetSubtype="0" fill="hold" grpId="0" nodeType="afterEffect">
                                  <p:stCondLst>
                                    <p:cond delay="1000"/>
                                  </p:stCondLst>
                                  <p:iterate type="lt">
                                    <p:tmPct val="50000"/>
                                  </p:iterate>
                                  <p:childTnLst>
                                    <p:set>
                                      <p:cBhvr>
                                        <p:cTn id="27" dur="1" fill="hold">
                                          <p:stCondLst>
                                            <p:cond delay="0"/>
                                          </p:stCondLst>
                                        </p:cTn>
                                        <p:tgtEl>
                                          <p:spTgt spid="32"/>
                                        </p:tgtEl>
                                        <p:attrNameLst>
                                          <p:attrName>style.visibility</p:attrName>
                                        </p:attrNameLst>
                                      </p:cBhvr>
                                      <p:to>
                                        <p:strVal val="visible"/>
                                      </p:to>
                                    </p:set>
                                    <p:anim calcmode="discrete" valueType="clr">
                                      <p:cBhvr override="childStyle">
                                        <p:cTn id="28" dur="500"/>
                                        <p:tgtEl>
                                          <p:spTgt spid="32"/>
                                        </p:tgtEl>
                                        <p:attrNameLst>
                                          <p:attrName>style.color</p:attrName>
                                        </p:attrNameLst>
                                      </p:cBhvr>
                                      <p:tavLst>
                                        <p:tav tm="0">
                                          <p:val>
                                            <p:clrVal>
                                              <a:schemeClr val="accent2"/>
                                            </p:clrVal>
                                          </p:val>
                                        </p:tav>
                                        <p:tav tm="50000">
                                          <p:val>
                                            <p:clrVal>
                                              <a:schemeClr val="hlink"/>
                                            </p:clrVal>
                                          </p:val>
                                        </p:tav>
                                      </p:tavLst>
                                    </p:anim>
                                    <p:anim calcmode="discrete" valueType="clr">
                                      <p:cBhvr>
                                        <p:cTn id="29" dur="500"/>
                                        <p:tgtEl>
                                          <p:spTgt spid="32"/>
                                        </p:tgtEl>
                                        <p:attrNameLst>
                                          <p:attrName>fillcolor</p:attrName>
                                        </p:attrNameLst>
                                      </p:cBhvr>
                                      <p:tavLst>
                                        <p:tav tm="0">
                                          <p:val>
                                            <p:clrVal>
                                              <a:schemeClr val="accent2"/>
                                            </p:clrVal>
                                          </p:val>
                                        </p:tav>
                                        <p:tav tm="50000">
                                          <p:val>
                                            <p:clrVal>
                                              <a:schemeClr val="hlink"/>
                                            </p:clrVal>
                                          </p:val>
                                        </p:tav>
                                      </p:tavLst>
                                    </p:anim>
                                    <p:set>
                                      <p:cBhvr>
                                        <p:cTn id="30" dur="500"/>
                                        <p:tgtEl>
                                          <p:spTgt spid="32"/>
                                        </p:tgtEl>
                                        <p:attrNameLst>
                                          <p:attrName>fill.type</p:attrName>
                                        </p:attrNameLst>
                                      </p:cBhvr>
                                      <p:to>
                                        <p:strVal val="solid"/>
                                      </p:to>
                                    </p:set>
                                  </p:childTnLst>
                                </p:cTn>
                              </p:par>
                            </p:childTnLst>
                          </p:cTn>
                        </p:par>
                        <p:par>
                          <p:cTn id="31" fill="hold">
                            <p:stCondLst>
                              <p:cond delay="13000"/>
                            </p:stCondLst>
                            <p:childTnLst>
                              <p:par>
                                <p:cTn id="32" presetID="1" presetClass="entr" presetSubtype="0" fill="hold" nodeType="afterEffect">
                                  <p:stCondLst>
                                    <p:cond delay="1000"/>
                                  </p:stCondLst>
                                  <p:childTnLst>
                                    <p:set>
                                      <p:cBhvr>
                                        <p:cTn id="33" dur="1" fill="hold">
                                          <p:stCondLst>
                                            <p:cond delay="0"/>
                                          </p:stCondLst>
                                        </p:cTn>
                                        <p:tgtEl>
                                          <p:spTgt spid="20"/>
                                        </p:tgtEl>
                                        <p:attrNameLst>
                                          <p:attrName>style.visibility</p:attrName>
                                        </p:attrNameLst>
                                      </p:cBhvr>
                                      <p:to>
                                        <p:strVal val="visible"/>
                                      </p:to>
                                    </p:set>
                                  </p:childTnLst>
                                </p:cTn>
                              </p:par>
                            </p:childTnLst>
                          </p:cTn>
                        </p:par>
                        <p:par>
                          <p:cTn id="34" fill="hold">
                            <p:stCondLst>
                              <p:cond delay="14000"/>
                            </p:stCondLst>
                            <p:childTnLst>
                              <p:par>
                                <p:cTn id="35" presetID="27" presetClass="entr" presetSubtype="0" fill="hold" grpId="0" nodeType="afterEffect">
                                  <p:stCondLst>
                                    <p:cond delay="1000"/>
                                  </p:stCondLst>
                                  <p:iterate type="lt">
                                    <p:tmPct val="50000"/>
                                  </p:iterate>
                                  <p:childTnLst>
                                    <p:set>
                                      <p:cBhvr>
                                        <p:cTn id="36" dur="1" fill="hold">
                                          <p:stCondLst>
                                            <p:cond delay="0"/>
                                          </p:stCondLst>
                                        </p:cTn>
                                        <p:tgtEl>
                                          <p:spTgt spid="38"/>
                                        </p:tgtEl>
                                        <p:attrNameLst>
                                          <p:attrName>style.visibility</p:attrName>
                                        </p:attrNameLst>
                                      </p:cBhvr>
                                      <p:to>
                                        <p:strVal val="visible"/>
                                      </p:to>
                                    </p:set>
                                    <p:anim calcmode="discrete" valueType="clr">
                                      <p:cBhvr override="childStyle">
                                        <p:cTn id="37" dur="50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38"/>
                                        </p:tgtEl>
                                        <p:attrNameLst>
                                          <p:attrName>fillcolor</p:attrName>
                                        </p:attrNameLst>
                                      </p:cBhvr>
                                      <p:tavLst>
                                        <p:tav tm="0">
                                          <p:val>
                                            <p:clrVal>
                                              <a:schemeClr val="accent2"/>
                                            </p:clrVal>
                                          </p:val>
                                        </p:tav>
                                        <p:tav tm="50000">
                                          <p:val>
                                            <p:clrVal>
                                              <a:schemeClr val="hlink"/>
                                            </p:clrVal>
                                          </p:val>
                                        </p:tav>
                                      </p:tavLst>
                                    </p:anim>
                                    <p:set>
                                      <p:cBhvr>
                                        <p:cTn id="39" dur="500"/>
                                        <p:tgtEl>
                                          <p:spTgt spid="38"/>
                                        </p:tgtEl>
                                        <p:attrNameLst>
                                          <p:attrName>fill.type</p:attrName>
                                        </p:attrNameLst>
                                      </p:cBhvr>
                                      <p:to>
                                        <p:strVal val="solid"/>
                                      </p:to>
                                    </p:set>
                                  </p:childTnLst>
                                </p:cTn>
                              </p:par>
                            </p:childTnLst>
                          </p:cTn>
                        </p:par>
                        <p:par>
                          <p:cTn id="40" fill="hold">
                            <p:stCondLst>
                              <p:cond delay="16000"/>
                            </p:stCondLst>
                            <p:childTnLst>
                              <p:par>
                                <p:cTn id="41" presetID="1" presetClass="entr" presetSubtype="0" fill="hold" nodeType="afterEffect">
                                  <p:stCondLst>
                                    <p:cond delay="1000"/>
                                  </p:stCondLst>
                                  <p:childTnLst>
                                    <p:set>
                                      <p:cBhvr>
                                        <p:cTn id="42" dur="1" fill="hold">
                                          <p:stCondLst>
                                            <p:cond delay="0"/>
                                          </p:stCondLst>
                                        </p:cTn>
                                        <p:tgtEl>
                                          <p:spTgt spid="10"/>
                                        </p:tgtEl>
                                        <p:attrNameLst>
                                          <p:attrName>style.visibility</p:attrName>
                                        </p:attrNameLst>
                                      </p:cBhvr>
                                      <p:to>
                                        <p:strVal val="visible"/>
                                      </p:to>
                                    </p:set>
                                  </p:childTnLst>
                                </p:cTn>
                              </p:par>
                            </p:childTnLst>
                          </p:cTn>
                        </p:par>
                        <p:par>
                          <p:cTn id="43" fill="hold">
                            <p:stCondLst>
                              <p:cond delay="17000"/>
                            </p:stCondLst>
                            <p:childTnLst>
                              <p:par>
                                <p:cTn id="44" presetID="27" presetClass="entr" presetSubtype="0" fill="hold" grpId="0" nodeType="afterEffect">
                                  <p:stCondLst>
                                    <p:cond delay="1000"/>
                                  </p:stCondLst>
                                  <p:iterate type="lt">
                                    <p:tmPct val="50000"/>
                                  </p:iterate>
                                  <p:childTnLst>
                                    <p:set>
                                      <p:cBhvr>
                                        <p:cTn id="45" dur="1" fill="hold">
                                          <p:stCondLst>
                                            <p:cond delay="0"/>
                                          </p:stCondLst>
                                        </p:cTn>
                                        <p:tgtEl>
                                          <p:spTgt spid="33"/>
                                        </p:tgtEl>
                                        <p:attrNameLst>
                                          <p:attrName>style.visibility</p:attrName>
                                        </p:attrNameLst>
                                      </p:cBhvr>
                                      <p:to>
                                        <p:strVal val="visible"/>
                                      </p:to>
                                    </p:set>
                                    <p:anim calcmode="discrete" valueType="clr">
                                      <p:cBhvr override="childStyle">
                                        <p:cTn id="46" dur="500"/>
                                        <p:tgtEl>
                                          <p:spTgt spid="33"/>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33"/>
                                        </p:tgtEl>
                                        <p:attrNameLst>
                                          <p:attrName>fillcolor</p:attrName>
                                        </p:attrNameLst>
                                      </p:cBhvr>
                                      <p:tavLst>
                                        <p:tav tm="0">
                                          <p:val>
                                            <p:clrVal>
                                              <a:schemeClr val="accent2"/>
                                            </p:clrVal>
                                          </p:val>
                                        </p:tav>
                                        <p:tav tm="50000">
                                          <p:val>
                                            <p:clrVal>
                                              <a:schemeClr val="hlink"/>
                                            </p:clrVal>
                                          </p:val>
                                        </p:tav>
                                      </p:tavLst>
                                    </p:anim>
                                    <p:set>
                                      <p:cBhvr>
                                        <p:cTn id="48" dur="500"/>
                                        <p:tgtEl>
                                          <p:spTgt spid="33"/>
                                        </p:tgtEl>
                                        <p:attrNameLst>
                                          <p:attrName>fill.type</p:attrName>
                                        </p:attrNameLst>
                                      </p:cBhvr>
                                      <p:to>
                                        <p:strVal val="solid"/>
                                      </p:to>
                                    </p:set>
                                  </p:childTnLst>
                                </p:cTn>
                              </p:par>
                            </p:childTnLst>
                          </p:cTn>
                        </p:par>
                        <p:par>
                          <p:cTn id="49" fill="hold">
                            <p:stCondLst>
                              <p:cond delay="21750"/>
                            </p:stCondLst>
                            <p:childTnLst>
                              <p:par>
                                <p:cTn id="50" presetID="1" presetClass="entr" presetSubtype="0" fill="hold" nodeType="afterEffect">
                                  <p:stCondLst>
                                    <p:cond delay="1000"/>
                                  </p:stCondLst>
                                  <p:childTnLst>
                                    <p:set>
                                      <p:cBhvr>
                                        <p:cTn id="51" dur="1" fill="hold">
                                          <p:stCondLst>
                                            <p:cond delay="0"/>
                                          </p:stCondLst>
                                        </p:cTn>
                                        <p:tgtEl>
                                          <p:spTgt spid="22"/>
                                        </p:tgtEl>
                                        <p:attrNameLst>
                                          <p:attrName>style.visibility</p:attrName>
                                        </p:attrNameLst>
                                      </p:cBhvr>
                                      <p:to>
                                        <p:strVal val="visible"/>
                                      </p:to>
                                    </p:set>
                                  </p:childTnLst>
                                </p:cTn>
                              </p:par>
                            </p:childTnLst>
                          </p:cTn>
                        </p:par>
                        <p:par>
                          <p:cTn id="52" fill="hold">
                            <p:stCondLst>
                              <p:cond delay="22750"/>
                            </p:stCondLst>
                            <p:childTnLst>
                              <p:par>
                                <p:cTn id="53" presetID="27" presetClass="entr" presetSubtype="0" fill="hold" grpId="0" nodeType="afterEffect">
                                  <p:stCondLst>
                                    <p:cond delay="1000"/>
                                  </p:stCondLst>
                                  <p:iterate type="lt">
                                    <p:tmPct val="50000"/>
                                  </p:iterate>
                                  <p:childTnLst>
                                    <p:set>
                                      <p:cBhvr>
                                        <p:cTn id="54" dur="1" fill="hold">
                                          <p:stCondLst>
                                            <p:cond delay="0"/>
                                          </p:stCondLst>
                                        </p:cTn>
                                        <p:tgtEl>
                                          <p:spTgt spid="39"/>
                                        </p:tgtEl>
                                        <p:attrNameLst>
                                          <p:attrName>style.visibility</p:attrName>
                                        </p:attrNameLst>
                                      </p:cBhvr>
                                      <p:to>
                                        <p:strVal val="visible"/>
                                      </p:to>
                                    </p:set>
                                    <p:anim calcmode="discrete" valueType="clr">
                                      <p:cBhvr override="childStyle">
                                        <p:cTn id="55" dur="500"/>
                                        <p:tgtEl>
                                          <p:spTgt spid="39"/>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39"/>
                                        </p:tgtEl>
                                        <p:attrNameLst>
                                          <p:attrName>fillcolor</p:attrName>
                                        </p:attrNameLst>
                                      </p:cBhvr>
                                      <p:tavLst>
                                        <p:tav tm="0">
                                          <p:val>
                                            <p:clrVal>
                                              <a:schemeClr val="accent2"/>
                                            </p:clrVal>
                                          </p:val>
                                        </p:tav>
                                        <p:tav tm="50000">
                                          <p:val>
                                            <p:clrVal>
                                              <a:schemeClr val="hlink"/>
                                            </p:clrVal>
                                          </p:val>
                                        </p:tav>
                                      </p:tavLst>
                                    </p:anim>
                                    <p:set>
                                      <p:cBhvr>
                                        <p:cTn id="57" dur="500"/>
                                        <p:tgtEl>
                                          <p:spTgt spid="39"/>
                                        </p:tgtEl>
                                        <p:attrNameLst>
                                          <p:attrName>fill.type</p:attrName>
                                        </p:attrNameLst>
                                      </p:cBhvr>
                                      <p:to>
                                        <p:strVal val="solid"/>
                                      </p:to>
                                    </p:set>
                                  </p:childTnLst>
                                </p:cTn>
                              </p:par>
                            </p:childTnLst>
                          </p:cTn>
                        </p:par>
                        <p:par>
                          <p:cTn id="58" fill="hold">
                            <p:stCondLst>
                              <p:cond delay="24750"/>
                            </p:stCondLst>
                            <p:childTnLst>
                              <p:par>
                                <p:cTn id="59" presetID="1" presetClass="entr" presetSubtype="0" fill="hold" nodeType="afterEffect">
                                  <p:stCondLst>
                                    <p:cond delay="1000"/>
                                  </p:stCondLst>
                                  <p:childTnLst>
                                    <p:set>
                                      <p:cBhvr>
                                        <p:cTn id="60" dur="1" fill="hold">
                                          <p:stCondLst>
                                            <p:cond delay="0"/>
                                          </p:stCondLst>
                                        </p:cTn>
                                        <p:tgtEl>
                                          <p:spTgt spid="12"/>
                                        </p:tgtEl>
                                        <p:attrNameLst>
                                          <p:attrName>style.visibility</p:attrName>
                                        </p:attrNameLst>
                                      </p:cBhvr>
                                      <p:to>
                                        <p:strVal val="visible"/>
                                      </p:to>
                                    </p:set>
                                  </p:childTnLst>
                                </p:cTn>
                              </p:par>
                            </p:childTnLst>
                          </p:cTn>
                        </p:par>
                        <p:par>
                          <p:cTn id="61" fill="hold">
                            <p:stCondLst>
                              <p:cond delay="25750"/>
                            </p:stCondLst>
                            <p:childTnLst>
                              <p:par>
                                <p:cTn id="62" presetID="27" presetClass="entr" presetSubtype="0" fill="hold" grpId="0" nodeType="afterEffect">
                                  <p:stCondLst>
                                    <p:cond delay="1000"/>
                                  </p:stCondLst>
                                  <p:iterate type="lt">
                                    <p:tmPct val="50000"/>
                                  </p:iterate>
                                  <p:childTnLst>
                                    <p:set>
                                      <p:cBhvr>
                                        <p:cTn id="63" dur="1" fill="hold">
                                          <p:stCondLst>
                                            <p:cond delay="0"/>
                                          </p:stCondLst>
                                        </p:cTn>
                                        <p:tgtEl>
                                          <p:spTgt spid="34"/>
                                        </p:tgtEl>
                                        <p:attrNameLst>
                                          <p:attrName>style.visibility</p:attrName>
                                        </p:attrNameLst>
                                      </p:cBhvr>
                                      <p:to>
                                        <p:strVal val="visible"/>
                                      </p:to>
                                    </p:set>
                                    <p:anim calcmode="discrete" valueType="clr">
                                      <p:cBhvr override="childStyle">
                                        <p:cTn id="64" dur="50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34"/>
                                        </p:tgtEl>
                                        <p:attrNameLst>
                                          <p:attrName>fillcolor</p:attrName>
                                        </p:attrNameLst>
                                      </p:cBhvr>
                                      <p:tavLst>
                                        <p:tav tm="0">
                                          <p:val>
                                            <p:clrVal>
                                              <a:schemeClr val="accent2"/>
                                            </p:clrVal>
                                          </p:val>
                                        </p:tav>
                                        <p:tav tm="50000">
                                          <p:val>
                                            <p:clrVal>
                                              <a:schemeClr val="hlink"/>
                                            </p:clrVal>
                                          </p:val>
                                        </p:tav>
                                      </p:tavLst>
                                    </p:anim>
                                    <p:set>
                                      <p:cBhvr>
                                        <p:cTn id="66" dur="500"/>
                                        <p:tgtEl>
                                          <p:spTgt spid="34"/>
                                        </p:tgtEl>
                                        <p:attrNameLst>
                                          <p:attrName>fill.type</p:attrName>
                                        </p:attrNameLst>
                                      </p:cBhvr>
                                      <p:to>
                                        <p:strVal val="solid"/>
                                      </p:to>
                                    </p:set>
                                  </p:childTnLst>
                                </p:cTn>
                              </p:par>
                            </p:childTnLst>
                          </p:cTn>
                        </p:par>
                        <p:par>
                          <p:cTn id="67" fill="hold">
                            <p:stCondLst>
                              <p:cond delay="30750"/>
                            </p:stCondLst>
                            <p:childTnLst>
                              <p:par>
                                <p:cTn id="68" presetID="1" presetClass="entr" presetSubtype="0" fill="hold" nodeType="afterEffect">
                                  <p:stCondLst>
                                    <p:cond delay="1000"/>
                                  </p:stCondLst>
                                  <p:childTnLst>
                                    <p:set>
                                      <p:cBhvr>
                                        <p:cTn id="69" dur="1" fill="hold">
                                          <p:stCondLst>
                                            <p:cond delay="0"/>
                                          </p:stCondLst>
                                        </p:cTn>
                                        <p:tgtEl>
                                          <p:spTgt spid="26"/>
                                        </p:tgtEl>
                                        <p:attrNameLst>
                                          <p:attrName>style.visibility</p:attrName>
                                        </p:attrNameLst>
                                      </p:cBhvr>
                                      <p:to>
                                        <p:strVal val="visible"/>
                                      </p:to>
                                    </p:set>
                                  </p:childTnLst>
                                </p:cTn>
                              </p:par>
                            </p:childTnLst>
                          </p:cTn>
                        </p:par>
                        <p:par>
                          <p:cTn id="70" fill="hold">
                            <p:stCondLst>
                              <p:cond delay="31750"/>
                            </p:stCondLst>
                            <p:childTnLst>
                              <p:par>
                                <p:cTn id="71" presetID="27" presetClass="entr" presetSubtype="0" fill="hold" grpId="0" nodeType="afterEffect">
                                  <p:stCondLst>
                                    <p:cond delay="1000"/>
                                  </p:stCondLst>
                                  <p:iterate type="lt">
                                    <p:tmPct val="50000"/>
                                  </p:iterate>
                                  <p:childTnLst>
                                    <p:set>
                                      <p:cBhvr>
                                        <p:cTn id="72" dur="1" fill="hold">
                                          <p:stCondLst>
                                            <p:cond delay="0"/>
                                          </p:stCondLst>
                                        </p:cTn>
                                        <p:tgtEl>
                                          <p:spTgt spid="40"/>
                                        </p:tgtEl>
                                        <p:attrNameLst>
                                          <p:attrName>style.visibility</p:attrName>
                                        </p:attrNameLst>
                                      </p:cBhvr>
                                      <p:to>
                                        <p:strVal val="visible"/>
                                      </p:to>
                                    </p:set>
                                    <p:anim calcmode="discrete" valueType="clr">
                                      <p:cBhvr override="childStyle">
                                        <p:cTn id="73" dur="500"/>
                                        <p:tgtEl>
                                          <p:spTgt spid="40"/>
                                        </p:tgtEl>
                                        <p:attrNameLst>
                                          <p:attrName>style.color</p:attrName>
                                        </p:attrNameLst>
                                      </p:cBhvr>
                                      <p:tavLst>
                                        <p:tav tm="0">
                                          <p:val>
                                            <p:clrVal>
                                              <a:schemeClr val="accent2"/>
                                            </p:clrVal>
                                          </p:val>
                                        </p:tav>
                                        <p:tav tm="50000">
                                          <p:val>
                                            <p:clrVal>
                                              <a:schemeClr val="hlink"/>
                                            </p:clrVal>
                                          </p:val>
                                        </p:tav>
                                      </p:tavLst>
                                    </p:anim>
                                    <p:anim calcmode="discrete" valueType="clr">
                                      <p:cBhvr>
                                        <p:cTn id="74" dur="500"/>
                                        <p:tgtEl>
                                          <p:spTgt spid="40"/>
                                        </p:tgtEl>
                                        <p:attrNameLst>
                                          <p:attrName>fillcolor</p:attrName>
                                        </p:attrNameLst>
                                      </p:cBhvr>
                                      <p:tavLst>
                                        <p:tav tm="0">
                                          <p:val>
                                            <p:clrVal>
                                              <a:schemeClr val="accent2"/>
                                            </p:clrVal>
                                          </p:val>
                                        </p:tav>
                                        <p:tav tm="50000">
                                          <p:val>
                                            <p:clrVal>
                                              <a:schemeClr val="hlink"/>
                                            </p:clrVal>
                                          </p:val>
                                        </p:tav>
                                      </p:tavLst>
                                    </p:anim>
                                    <p:set>
                                      <p:cBhvr>
                                        <p:cTn id="75" dur="500"/>
                                        <p:tgtEl>
                                          <p:spTgt spid="40"/>
                                        </p:tgtEl>
                                        <p:attrNameLst>
                                          <p:attrName>fill.type</p:attrName>
                                        </p:attrNameLst>
                                      </p:cBhvr>
                                      <p:to>
                                        <p:strVal val="solid"/>
                                      </p:to>
                                    </p:set>
                                  </p:childTnLst>
                                </p:cTn>
                              </p:par>
                            </p:childTnLst>
                          </p:cTn>
                        </p:par>
                        <p:par>
                          <p:cTn id="76" fill="hold">
                            <p:stCondLst>
                              <p:cond delay="33750"/>
                            </p:stCondLst>
                            <p:childTnLst>
                              <p:par>
                                <p:cTn id="77" presetID="27" presetClass="entr" presetSubtype="0" fill="hold" grpId="0" nodeType="afterEffect">
                                  <p:stCondLst>
                                    <p:cond delay="0"/>
                                  </p:stCondLst>
                                  <p:iterate type="lt">
                                    <p:tmPct val="50000"/>
                                  </p:iterate>
                                  <p:childTnLst>
                                    <p:set>
                                      <p:cBhvr>
                                        <p:cTn id="78" dur="1" fill="hold">
                                          <p:stCondLst>
                                            <p:cond delay="0"/>
                                          </p:stCondLst>
                                        </p:cTn>
                                        <p:tgtEl>
                                          <p:spTgt spid="35"/>
                                        </p:tgtEl>
                                        <p:attrNameLst>
                                          <p:attrName>style.visibility</p:attrName>
                                        </p:attrNameLst>
                                      </p:cBhvr>
                                      <p:to>
                                        <p:strVal val="visible"/>
                                      </p:to>
                                    </p:set>
                                    <p:anim calcmode="discrete" valueType="clr">
                                      <p:cBhvr override="childStyle">
                                        <p:cTn id="79" dur="500"/>
                                        <p:tgtEl>
                                          <p:spTgt spid="35"/>
                                        </p:tgtEl>
                                        <p:attrNameLst>
                                          <p:attrName>style.color</p:attrName>
                                        </p:attrNameLst>
                                      </p:cBhvr>
                                      <p:tavLst>
                                        <p:tav tm="0">
                                          <p:val>
                                            <p:clrVal>
                                              <a:schemeClr val="accent2"/>
                                            </p:clrVal>
                                          </p:val>
                                        </p:tav>
                                        <p:tav tm="50000">
                                          <p:val>
                                            <p:clrVal>
                                              <a:schemeClr val="hlink"/>
                                            </p:clrVal>
                                          </p:val>
                                        </p:tav>
                                      </p:tavLst>
                                    </p:anim>
                                    <p:anim calcmode="discrete" valueType="clr">
                                      <p:cBhvr>
                                        <p:cTn id="80" dur="500"/>
                                        <p:tgtEl>
                                          <p:spTgt spid="35"/>
                                        </p:tgtEl>
                                        <p:attrNameLst>
                                          <p:attrName>fillcolor</p:attrName>
                                        </p:attrNameLst>
                                      </p:cBhvr>
                                      <p:tavLst>
                                        <p:tav tm="0">
                                          <p:val>
                                            <p:clrVal>
                                              <a:schemeClr val="accent2"/>
                                            </p:clrVal>
                                          </p:val>
                                        </p:tav>
                                        <p:tav tm="50000">
                                          <p:val>
                                            <p:clrVal>
                                              <a:schemeClr val="hlink"/>
                                            </p:clrVal>
                                          </p:val>
                                        </p:tav>
                                      </p:tavLst>
                                    </p:anim>
                                    <p:set>
                                      <p:cBhvr>
                                        <p:cTn id="81" dur="500"/>
                                        <p:tgtEl>
                                          <p:spTgt spid="35"/>
                                        </p:tgtEl>
                                        <p:attrNameLst>
                                          <p:attrName>fill.type</p:attrName>
                                        </p:attrNameLst>
                                      </p:cBhvr>
                                      <p:to>
                                        <p:strVal val="solid"/>
                                      </p:to>
                                    </p:set>
                                  </p:childTnLst>
                                </p:cTn>
                              </p:par>
                            </p:childTnLst>
                          </p:cTn>
                        </p:par>
                        <p:par>
                          <p:cTn id="82" fill="hold">
                            <p:stCondLst>
                              <p:cond delay="37250"/>
                            </p:stCondLst>
                            <p:childTnLst>
                              <p:par>
                                <p:cTn id="83" presetID="1" presetClass="entr" presetSubtype="0" fill="hold" nodeType="afterEffect">
                                  <p:stCondLst>
                                    <p:cond delay="1000"/>
                                  </p:stCondLst>
                                  <p:childTnLst>
                                    <p:set>
                                      <p:cBhvr>
                                        <p:cTn id="84" dur="1" fill="hold">
                                          <p:stCondLst>
                                            <p:cond delay="0"/>
                                          </p:stCondLst>
                                        </p:cTn>
                                        <p:tgtEl>
                                          <p:spTgt spid="24"/>
                                        </p:tgtEl>
                                        <p:attrNameLst>
                                          <p:attrName>style.visibility</p:attrName>
                                        </p:attrNameLst>
                                      </p:cBhvr>
                                      <p:to>
                                        <p:strVal val="visible"/>
                                      </p:to>
                                    </p:set>
                                  </p:childTnLst>
                                </p:cTn>
                              </p:par>
                            </p:childTnLst>
                          </p:cTn>
                        </p:par>
                        <p:par>
                          <p:cTn id="85" fill="hold">
                            <p:stCondLst>
                              <p:cond delay="38250"/>
                            </p:stCondLst>
                            <p:childTnLst>
                              <p:par>
                                <p:cTn id="86" presetID="1" presetClass="entr" presetSubtype="0" fill="hold" nodeType="afterEffect">
                                  <p:stCondLst>
                                    <p:cond delay="1000"/>
                                  </p:stCondLst>
                                  <p:childTnLst>
                                    <p:set>
                                      <p:cBhvr>
                                        <p:cTn id="87" dur="1" fill="hold">
                                          <p:stCondLst>
                                            <p:cond delay="0"/>
                                          </p:stCondLst>
                                        </p:cTn>
                                        <p:tgtEl>
                                          <p:spTgt spid="28"/>
                                        </p:tgtEl>
                                        <p:attrNameLst>
                                          <p:attrName>style.visibility</p:attrName>
                                        </p:attrNameLst>
                                      </p:cBhvr>
                                      <p:to>
                                        <p:strVal val="visible"/>
                                      </p:to>
                                    </p:set>
                                  </p:childTnLst>
                                </p:cTn>
                              </p:par>
                            </p:childTnLst>
                          </p:cTn>
                        </p:par>
                        <p:par>
                          <p:cTn id="88" fill="hold">
                            <p:stCondLst>
                              <p:cond delay="39250"/>
                            </p:stCondLst>
                            <p:childTnLst>
                              <p:par>
                                <p:cTn id="89" presetID="1" presetClass="entr" presetSubtype="0" fill="hold" grpId="0" nodeType="afterEffect">
                                  <p:stCondLst>
                                    <p:cond delay="1000"/>
                                  </p:stCondLst>
                                  <p:childTnLst>
                                    <p:set>
                                      <p:cBhvr>
                                        <p:cTn id="90" dur="1" fill="hold">
                                          <p:stCondLst>
                                            <p:cond delay="0"/>
                                          </p:stCondLst>
                                        </p:cTn>
                                        <p:tgtEl>
                                          <p:spTgt spid="41"/>
                                        </p:tgtEl>
                                        <p:attrNameLst>
                                          <p:attrName>style.visibility</p:attrName>
                                        </p:attrNameLst>
                                      </p:cBhvr>
                                      <p:to>
                                        <p:strVal val="visible"/>
                                      </p:to>
                                    </p:set>
                                  </p:childTnLst>
                                </p:cTn>
                              </p:par>
                            </p:childTnLst>
                          </p:cTn>
                        </p:par>
                        <p:par>
                          <p:cTn id="91" fill="hold">
                            <p:stCondLst>
                              <p:cond delay="40250"/>
                            </p:stCondLst>
                            <p:childTnLst>
                              <p:par>
                                <p:cTn id="92" presetID="27" presetClass="entr" presetSubtype="0" fill="hold" grpId="0" nodeType="afterEffect">
                                  <p:stCondLst>
                                    <p:cond delay="1000"/>
                                  </p:stCondLst>
                                  <p:iterate type="lt">
                                    <p:tmPct val="50000"/>
                                  </p:iterate>
                                  <p:childTnLst>
                                    <p:set>
                                      <p:cBhvr>
                                        <p:cTn id="93" dur="1" fill="hold">
                                          <p:stCondLst>
                                            <p:cond delay="0"/>
                                          </p:stCondLst>
                                        </p:cTn>
                                        <p:tgtEl>
                                          <p:spTgt spid="29"/>
                                        </p:tgtEl>
                                        <p:attrNameLst>
                                          <p:attrName>style.visibility</p:attrName>
                                        </p:attrNameLst>
                                      </p:cBhvr>
                                      <p:to>
                                        <p:strVal val="visible"/>
                                      </p:to>
                                    </p:set>
                                    <p:anim calcmode="discrete" valueType="clr">
                                      <p:cBhvr override="childStyle">
                                        <p:cTn id="94" dur="500"/>
                                        <p:tgtEl>
                                          <p:spTgt spid="29"/>
                                        </p:tgtEl>
                                        <p:attrNameLst>
                                          <p:attrName>style.color</p:attrName>
                                        </p:attrNameLst>
                                      </p:cBhvr>
                                      <p:tavLst>
                                        <p:tav tm="0">
                                          <p:val>
                                            <p:clrVal>
                                              <a:schemeClr val="accent2"/>
                                            </p:clrVal>
                                          </p:val>
                                        </p:tav>
                                        <p:tav tm="50000">
                                          <p:val>
                                            <p:clrVal>
                                              <a:schemeClr val="hlink"/>
                                            </p:clrVal>
                                          </p:val>
                                        </p:tav>
                                      </p:tavLst>
                                    </p:anim>
                                    <p:anim calcmode="discrete" valueType="clr">
                                      <p:cBhvr>
                                        <p:cTn id="95" dur="500"/>
                                        <p:tgtEl>
                                          <p:spTgt spid="29"/>
                                        </p:tgtEl>
                                        <p:attrNameLst>
                                          <p:attrName>fillcolor</p:attrName>
                                        </p:attrNameLst>
                                      </p:cBhvr>
                                      <p:tavLst>
                                        <p:tav tm="0">
                                          <p:val>
                                            <p:clrVal>
                                              <a:schemeClr val="accent2"/>
                                            </p:clrVal>
                                          </p:val>
                                        </p:tav>
                                        <p:tav tm="50000">
                                          <p:val>
                                            <p:clrVal>
                                              <a:schemeClr val="hlink"/>
                                            </p:clrVal>
                                          </p:val>
                                        </p:tav>
                                      </p:tavLst>
                                    </p:anim>
                                    <p:set>
                                      <p:cBhvr>
                                        <p:cTn id="96" dur="500"/>
                                        <p:tgtEl>
                                          <p:spTgt spid="29"/>
                                        </p:tgtEl>
                                        <p:attrNameLst>
                                          <p:attrName>fill.type</p:attrName>
                                        </p:attrNameLst>
                                      </p:cBhvr>
                                      <p:to>
                                        <p:strVal val="solid"/>
                                      </p:to>
                                    </p:set>
                                  </p:childTnLst>
                                </p:cTn>
                              </p:par>
                            </p:childTnLst>
                          </p:cTn>
                        </p:par>
                        <p:par>
                          <p:cTn id="97" fill="hold">
                            <p:stCondLst>
                              <p:cond delay="44750"/>
                            </p:stCondLst>
                            <p:childTnLst>
                              <p:par>
                                <p:cTn id="98" presetID="1" presetClass="entr" presetSubtype="0" fill="hold" nodeType="afterEffect">
                                  <p:stCondLst>
                                    <p:cond delay="1000"/>
                                  </p:stCondLst>
                                  <p:childTnLst>
                                    <p:set>
                                      <p:cBhvr>
                                        <p:cTn id="99" dur="1" fill="hold">
                                          <p:stCondLst>
                                            <p:cond delay="0"/>
                                          </p:stCondLst>
                                        </p:cTn>
                                        <p:tgtEl>
                                          <p:spTgt spid="14"/>
                                        </p:tgtEl>
                                        <p:attrNameLst>
                                          <p:attrName>style.visibility</p:attrName>
                                        </p:attrNameLst>
                                      </p:cBhvr>
                                      <p:to>
                                        <p:strVal val="visible"/>
                                      </p:to>
                                    </p:set>
                                  </p:childTnLst>
                                </p:cTn>
                              </p:par>
                            </p:childTnLst>
                          </p:cTn>
                        </p:par>
                        <p:par>
                          <p:cTn id="100" fill="hold">
                            <p:stCondLst>
                              <p:cond delay="45750"/>
                            </p:stCondLst>
                            <p:childTnLst>
                              <p:par>
                                <p:cTn id="101" presetID="1" presetClass="entr" presetSubtype="0" fill="hold" nodeType="afterEffect">
                                  <p:stCondLst>
                                    <p:cond delay="1500"/>
                                  </p:stCondLst>
                                  <p:childTnLst>
                                    <p:set>
                                      <p:cBhvr>
                                        <p:cTn id="102" dur="1" fill="hold">
                                          <p:stCondLst>
                                            <p:cond delay="0"/>
                                          </p:stCondLst>
                                        </p:cTn>
                                        <p:tgtEl>
                                          <p:spTgt spid="16"/>
                                        </p:tgtEl>
                                        <p:attrNameLst>
                                          <p:attrName>style.visibility</p:attrName>
                                        </p:attrNameLst>
                                      </p:cBhvr>
                                      <p:to>
                                        <p:strVal val="visible"/>
                                      </p:to>
                                    </p:set>
                                  </p:childTnLst>
                                </p:cTn>
                              </p:par>
                            </p:childTnLst>
                          </p:cTn>
                        </p:par>
                        <p:par>
                          <p:cTn id="103" fill="hold">
                            <p:stCondLst>
                              <p:cond delay="47250"/>
                            </p:stCondLst>
                            <p:childTnLst>
                              <p:par>
                                <p:cTn id="104" presetID="1" presetClass="entr" presetSubtype="0" fill="hold" grpId="0" nodeType="afterEffect">
                                  <p:stCondLst>
                                    <p:cond delay="1000"/>
                                  </p:stCondLst>
                                  <p:childTnLst>
                                    <p:set>
                                      <p:cBhvr>
                                        <p:cTn id="105"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2" grpId="0" animBg="1"/>
      <p:bldP spid="33" grpId="0" animBg="1"/>
      <p:bldP spid="34" grpId="0" animBg="1"/>
      <p:bldP spid="35" grpId="0" animBg="1"/>
      <p:bldP spid="37" grpId="0" animBg="1"/>
      <p:bldP spid="38" grpId="0" animBg="1"/>
      <p:bldP spid="39" grpId="0" animBg="1"/>
      <p:bldP spid="40" grpId="0" animBg="1"/>
      <p:bldP spid="41" grpId="0" animBg="1"/>
      <p:bldP spid="42"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458200" cy="6986528"/>
          </a:xfrm>
          <a:prstGeom prst="rect">
            <a:avLst/>
          </a:prstGeom>
        </p:spPr>
        <p:txBody>
          <a:bodyPr wrap="square">
            <a:spAutoFit/>
          </a:bodyPr>
          <a:lstStyle/>
          <a:p>
            <a:r>
              <a:rPr lang="en-US" sz="2800" dirty="0" smtClean="0">
                <a:latin typeface="Times New Roman" pitchFamily="18" charset="0"/>
                <a:ea typeface="Times New Roman" pitchFamily="18" charset="0"/>
                <a:cs typeface="Times New Roman" pitchFamily="18" charset="0"/>
              </a:rPr>
              <a:t>∆H</a:t>
            </a:r>
            <a:r>
              <a:rPr lang="en-US" sz="2800" baseline="-30000" dirty="0" smtClean="0">
                <a:latin typeface="Times New Roman" pitchFamily="18" charset="0"/>
                <a:ea typeface="Times New Roman" pitchFamily="18" charset="0"/>
                <a:cs typeface="Times New Roman" pitchFamily="18" charset="0"/>
              </a:rPr>
              <a:t>1 </a:t>
            </a:r>
            <a:r>
              <a:rPr lang="en-US" sz="2800" dirty="0" smtClean="0">
                <a:latin typeface="Times New Roman" pitchFamily="18" charset="0"/>
                <a:ea typeface="Times New Roman" pitchFamily="18" charset="0"/>
                <a:cs typeface="Times New Roman" pitchFamily="18" charset="0"/>
              </a:rPr>
              <a:t> - </a:t>
            </a:r>
            <a:r>
              <a:rPr lang="en-US" sz="2800" dirty="0" smtClean="0">
                <a:latin typeface="Times New Roman" pitchFamily="18" charset="0"/>
                <a:cs typeface="Times New Roman" pitchFamily="18" charset="0"/>
              </a:rPr>
              <a:t>enthalpy/heat of </a:t>
            </a:r>
            <a:r>
              <a:rPr lang="en-US" sz="2800" dirty="0" smtClean="0">
                <a:solidFill>
                  <a:srgbClr val="00B0F0"/>
                </a:solidFill>
                <a:latin typeface="Times New Roman" pitchFamily="18" charset="0"/>
                <a:cs typeface="Times New Roman" pitchFamily="18" charset="0"/>
              </a:rPr>
              <a:t>formation</a:t>
            </a:r>
            <a:r>
              <a:rPr lang="en-US" sz="2800" dirty="0" smtClean="0">
                <a:latin typeface="Times New Roman" pitchFamily="18" charset="0"/>
                <a:cs typeface="Times New Roman" pitchFamily="18" charset="0"/>
              </a:rPr>
              <a:t> of  sodium chloride</a:t>
            </a:r>
            <a:r>
              <a:rPr lang="en-US" sz="2800" dirty="0" smtClean="0">
                <a:latin typeface="Times New Roman" pitchFamily="18" charset="0"/>
                <a:ea typeface="Times New Roman" pitchFamily="18" charset="0"/>
                <a:cs typeface="Times New Roman" pitchFamily="18" charset="0"/>
              </a:rPr>
              <a:t>  			</a:t>
            </a:r>
            <a:r>
              <a:rPr lang="en-US" sz="2800" dirty="0" smtClean="0">
                <a:solidFill>
                  <a:srgbClr val="FF0000"/>
                </a:solidFill>
                <a:latin typeface="Times New Roman" pitchFamily="18" charset="0"/>
                <a:ea typeface="Times New Roman" pitchFamily="18" charset="0"/>
                <a:cs typeface="Times New Roman" pitchFamily="18" charset="0"/>
              </a:rPr>
              <a:t>(∆</a:t>
            </a:r>
            <a:r>
              <a:rPr lang="en-US" sz="2800" dirty="0" err="1" smtClean="0">
                <a:solidFill>
                  <a:srgbClr val="FF0000"/>
                </a:solidFill>
                <a:latin typeface="Times New Roman" pitchFamily="18" charset="0"/>
                <a:ea typeface="Times New Roman" pitchFamily="18" charset="0"/>
                <a:cs typeface="Times New Roman" pitchFamily="18" charset="0"/>
              </a:rPr>
              <a:t>H</a:t>
            </a:r>
            <a:r>
              <a:rPr lang="en-US" sz="2800" baseline="-30000" dirty="0" err="1" smtClean="0">
                <a:solidFill>
                  <a:srgbClr val="FF0000"/>
                </a:solidFill>
                <a:latin typeface="Times New Roman" pitchFamily="18" charset="0"/>
                <a:ea typeface="Times New Roman" pitchFamily="18" charset="0"/>
                <a:cs typeface="Times New Roman" pitchFamily="18" charset="0"/>
              </a:rPr>
              <a:t>f</a:t>
            </a:r>
            <a:r>
              <a:rPr lang="en-US" sz="2800" dirty="0" smtClean="0">
                <a:solidFill>
                  <a:srgbClr val="FF0000"/>
                </a:solidFill>
                <a:latin typeface="Times New Roman" pitchFamily="18" charset="0"/>
                <a:ea typeface="Times New Roman" pitchFamily="18" charset="0"/>
                <a:cs typeface="Times New Roman" pitchFamily="18" charset="0"/>
              </a:rPr>
              <a:t>)</a:t>
            </a:r>
            <a:r>
              <a:rPr lang="en-US" sz="2800" dirty="0" smtClean="0">
                <a:latin typeface="Times New Roman" pitchFamily="18" charset="0"/>
                <a:ea typeface="Times New Roman" pitchFamily="18" charset="0"/>
                <a:cs typeface="Times New Roman" pitchFamily="18" charset="0"/>
              </a:rPr>
              <a:t> </a:t>
            </a:r>
          </a:p>
          <a:p>
            <a:r>
              <a:rPr lang="en-US" sz="2800" dirty="0" smtClean="0">
                <a:latin typeface="Times New Roman" pitchFamily="18" charset="0"/>
                <a:ea typeface="Times New Roman" pitchFamily="18" charset="0"/>
                <a:cs typeface="Times New Roman" pitchFamily="18" charset="0"/>
              </a:rPr>
              <a:t>∆H</a:t>
            </a:r>
            <a:r>
              <a:rPr lang="en-US" sz="2800" baseline="-30000" dirty="0" smtClean="0">
                <a:latin typeface="Times New Roman" pitchFamily="18" charset="0"/>
                <a:ea typeface="Times New Roman" pitchFamily="18" charset="0"/>
                <a:cs typeface="Times New Roman" pitchFamily="18" charset="0"/>
              </a:rPr>
              <a:t>2   </a:t>
            </a:r>
            <a:r>
              <a:rPr lang="en-US" sz="2800" dirty="0" smtClean="0">
                <a:latin typeface="Times New Roman" pitchFamily="18" charset="0"/>
                <a:ea typeface="Times New Roman" pitchFamily="18" charset="0"/>
                <a:cs typeface="Times New Roman" pitchFamily="18" charset="0"/>
              </a:rPr>
              <a:t>-e</a:t>
            </a:r>
            <a:r>
              <a:rPr lang="en-US" sz="2800" dirty="0" smtClean="0">
                <a:latin typeface="Times New Roman" pitchFamily="18" charset="0"/>
                <a:cs typeface="Times New Roman" pitchFamily="18" charset="0"/>
              </a:rPr>
              <a:t>nthalpy/heat of </a:t>
            </a:r>
            <a:r>
              <a:rPr lang="en-US" sz="2800" dirty="0" smtClean="0">
                <a:solidFill>
                  <a:srgbClr val="00B0F0"/>
                </a:solidFill>
                <a:latin typeface="Times New Roman" pitchFamily="18" charset="0"/>
                <a:cs typeface="Times New Roman" pitchFamily="18" charset="0"/>
              </a:rPr>
              <a:t>atomization</a:t>
            </a:r>
            <a:r>
              <a:rPr lang="en-US" sz="2800" dirty="0" smtClean="0">
                <a:latin typeface="Times New Roman" pitchFamily="18" charset="0"/>
                <a:cs typeface="Times New Roman" pitchFamily="18" charset="0"/>
              </a:rPr>
              <a:t> of  sodium</a:t>
            </a:r>
            <a:r>
              <a:rPr lang="en-US" sz="2800" dirty="0" smtClean="0">
                <a:latin typeface="Times New Roman" pitchFamily="18" charset="0"/>
                <a:ea typeface="Times New Roman" pitchFamily="18" charset="0"/>
                <a:cs typeface="Times New Roman" pitchFamily="18" charset="0"/>
              </a:rPr>
              <a:t>       		         		</a:t>
            </a:r>
            <a:r>
              <a:rPr lang="en-US" sz="2800" dirty="0" smtClean="0">
                <a:solidFill>
                  <a:srgbClr val="FF0000"/>
                </a:solidFill>
                <a:latin typeface="Times New Roman" pitchFamily="18" charset="0"/>
                <a:ea typeface="Times New Roman" pitchFamily="18" charset="0"/>
                <a:cs typeface="Times New Roman" pitchFamily="18" charset="0"/>
              </a:rPr>
              <a:t>(∆H</a:t>
            </a:r>
            <a:r>
              <a:rPr lang="en-US" sz="2800" baseline="-30000" dirty="0" smtClean="0">
                <a:solidFill>
                  <a:srgbClr val="FF0000"/>
                </a:solidFill>
                <a:latin typeface="Times New Roman" pitchFamily="18" charset="0"/>
                <a:ea typeface="Times New Roman" pitchFamily="18" charset="0"/>
                <a:cs typeface="Times New Roman" pitchFamily="18" charset="0"/>
              </a:rPr>
              <a:t>at</a:t>
            </a:r>
            <a:r>
              <a:rPr lang="en-US" sz="2800" dirty="0" smtClean="0">
                <a:solidFill>
                  <a:srgbClr val="FF0000"/>
                </a:solidFill>
                <a:latin typeface="Times New Roman" pitchFamily="18" charset="0"/>
                <a:ea typeface="Times New Roman" pitchFamily="18" charset="0"/>
                <a:cs typeface="Times New Roman" pitchFamily="18" charset="0"/>
              </a:rPr>
              <a:t>)</a:t>
            </a:r>
          </a:p>
          <a:p>
            <a:r>
              <a:rPr lang="en-US" sz="2800" dirty="0" smtClean="0">
                <a:latin typeface="Times New Roman" pitchFamily="18" charset="0"/>
                <a:ea typeface="Times New Roman" pitchFamily="18" charset="0"/>
                <a:cs typeface="Times New Roman" pitchFamily="18" charset="0"/>
              </a:rPr>
              <a:t>∆H</a:t>
            </a:r>
            <a:r>
              <a:rPr lang="en-US" sz="2800" baseline="-30000" dirty="0" smtClean="0">
                <a:latin typeface="Times New Roman" pitchFamily="18" charset="0"/>
                <a:ea typeface="Times New Roman" pitchFamily="18" charset="0"/>
                <a:cs typeface="Times New Roman" pitchFamily="18" charset="0"/>
              </a:rPr>
              <a:t>3   </a:t>
            </a:r>
            <a:r>
              <a:rPr lang="en-US" sz="2800" dirty="0" smtClean="0">
                <a:latin typeface="Times New Roman" pitchFamily="18" charset="0"/>
                <a:ea typeface="Times New Roman" pitchFamily="18" charset="0"/>
                <a:cs typeface="Times New Roman" pitchFamily="18" charset="0"/>
              </a:rPr>
              <a:t> -e</a:t>
            </a:r>
            <a:r>
              <a:rPr lang="en-US" sz="2800" dirty="0" smtClean="0">
                <a:latin typeface="Times New Roman" pitchFamily="18" charset="0"/>
                <a:cs typeface="Times New Roman" pitchFamily="18" charset="0"/>
              </a:rPr>
              <a:t>nthalpy/heat of  ionization/</a:t>
            </a:r>
            <a:r>
              <a:rPr lang="en-US" sz="2800" dirty="0" smtClean="0">
                <a:solidFill>
                  <a:srgbClr val="00B0F0"/>
                </a:solidFill>
                <a:latin typeface="Times New Roman" pitchFamily="18" charset="0"/>
                <a:cs typeface="Times New Roman" pitchFamily="18" charset="0"/>
              </a:rPr>
              <a:t>ionization energy</a:t>
            </a:r>
            <a:r>
              <a:rPr lang="en-US" sz="2800" dirty="0" smtClean="0">
                <a:latin typeface="Times New Roman" pitchFamily="18" charset="0"/>
                <a:cs typeface="Times New Roman" pitchFamily="18" charset="0"/>
              </a:rPr>
              <a:t> of  sodium</a:t>
            </a:r>
            <a:r>
              <a:rPr lang="en-US" sz="2800" dirty="0" smtClean="0">
                <a:latin typeface="Times New Roman" pitchFamily="18" charset="0"/>
                <a:ea typeface="Times New Roman" pitchFamily="18" charset="0"/>
                <a:cs typeface="Times New Roman" pitchFamily="18" charset="0"/>
              </a:rPr>
              <a:t>  </a:t>
            </a:r>
          </a:p>
          <a:p>
            <a:r>
              <a:rPr lang="en-US" sz="2800" dirty="0" smtClean="0">
                <a:latin typeface="Times New Roman" pitchFamily="18" charset="0"/>
                <a:ea typeface="Times New Roman" pitchFamily="18" charset="0"/>
                <a:cs typeface="Times New Roman" pitchFamily="18" charset="0"/>
              </a:rPr>
              <a:t>	        </a:t>
            </a:r>
            <a:r>
              <a:rPr lang="en-US" sz="2800" dirty="0" smtClean="0">
                <a:solidFill>
                  <a:srgbClr val="FF0000"/>
                </a:solidFill>
                <a:latin typeface="Times New Roman" pitchFamily="18" charset="0"/>
                <a:ea typeface="Times New Roman" pitchFamily="18" charset="0"/>
                <a:cs typeface="Times New Roman" pitchFamily="18" charset="0"/>
              </a:rPr>
              <a:t> (∆H</a:t>
            </a:r>
            <a:r>
              <a:rPr lang="en-US" sz="2800" baseline="-30000" dirty="0" smtClean="0">
                <a:solidFill>
                  <a:srgbClr val="FF0000"/>
                </a:solidFill>
                <a:latin typeface="Times New Roman" pitchFamily="18" charset="0"/>
                <a:ea typeface="Times New Roman" pitchFamily="18" charset="0"/>
                <a:cs typeface="Times New Roman" pitchFamily="18" charset="0"/>
              </a:rPr>
              <a:t> </a:t>
            </a:r>
            <a:r>
              <a:rPr lang="en-US" sz="2800" baseline="-30000" dirty="0" err="1" smtClean="0">
                <a:solidFill>
                  <a:srgbClr val="FF0000"/>
                </a:solidFill>
                <a:latin typeface="Times New Roman" pitchFamily="18" charset="0"/>
                <a:ea typeface="Times New Roman" pitchFamily="18" charset="0"/>
                <a:cs typeface="Times New Roman" pitchFamily="18" charset="0"/>
              </a:rPr>
              <a:t>i</a:t>
            </a:r>
            <a:r>
              <a:rPr lang="en-US" sz="2800" dirty="0" smtClean="0">
                <a:solidFill>
                  <a:srgbClr val="FF0000"/>
                </a:solidFill>
                <a:latin typeface="Times New Roman" pitchFamily="18" charset="0"/>
                <a:ea typeface="Times New Roman" pitchFamily="18" charset="0"/>
                <a:cs typeface="Times New Roman" pitchFamily="18" charset="0"/>
              </a:rPr>
              <a:t>)</a:t>
            </a:r>
          </a:p>
          <a:p>
            <a:r>
              <a:rPr lang="en-US" sz="2800" dirty="0" smtClean="0">
                <a:latin typeface="Times New Roman" pitchFamily="18" charset="0"/>
                <a:ea typeface="Times New Roman" pitchFamily="18" charset="0"/>
                <a:cs typeface="Times New Roman" pitchFamily="18" charset="0"/>
              </a:rPr>
              <a:t> ∆H</a:t>
            </a:r>
            <a:r>
              <a:rPr lang="en-US" sz="2800" baseline="-30000" dirty="0" smtClean="0">
                <a:latin typeface="Times New Roman" pitchFamily="18" charset="0"/>
                <a:ea typeface="Times New Roman" pitchFamily="18" charset="0"/>
                <a:cs typeface="Times New Roman" pitchFamily="18" charset="0"/>
              </a:rPr>
              <a:t>4</a:t>
            </a:r>
            <a:r>
              <a:rPr lang="en-US" sz="2800" dirty="0" smtClean="0">
                <a:latin typeface="Times New Roman" pitchFamily="18" charset="0"/>
                <a:ea typeface="Times New Roman" pitchFamily="18" charset="0"/>
                <a:cs typeface="Times New Roman" pitchFamily="18" charset="0"/>
              </a:rPr>
              <a:t> -e</a:t>
            </a:r>
            <a:r>
              <a:rPr lang="en-US" sz="2800" dirty="0" smtClean="0">
                <a:latin typeface="Times New Roman" pitchFamily="18" charset="0"/>
                <a:cs typeface="Times New Roman" pitchFamily="18" charset="0"/>
              </a:rPr>
              <a:t>nthalpy/heat of </a:t>
            </a:r>
            <a:r>
              <a:rPr lang="en-US" sz="2800" dirty="0" smtClean="0">
                <a:solidFill>
                  <a:srgbClr val="00B0F0"/>
                </a:solidFill>
                <a:latin typeface="Times New Roman" pitchFamily="18" charset="0"/>
                <a:cs typeface="Times New Roman" pitchFamily="18" charset="0"/>
              </a:rPr>
              <a:t>atomization</a:t>
            </a:r>
            <a:r>
              <a:rPr lang="en-US" sz="2800" dirty="0" smtClean="0">
                <a:latin typeface="Times New Roman" pitchFamily="18" charset="0"/>
                <a:cs typeface="Times New Roman" pitchFamily="18" charset="0"/>
              </a:rPr>
              <a:t> of  chlorine</a:t>
            </a:r>
          </a:p>
          <a:p>
            <a:r>
              <a:rPr lang="en-US" sz="2800" dirty="0" smtClean="0">
                <a:latin typeface="Times New Roman" pitchFamily="18" charset="0"/>
                <a:ea typeface="Times New Roman" pitchFamily="18" charset="0"/>
                <a:cs typeface="Times New Roman" pitchFamily="18" charset="0"/>
              </a:rPr>
              <a:t>                   </a:t>
            </a:r>
            <a:r>
              <a:rPr lang="en-US" sz="2800" dirty="0" smtClean="0">
                <a:solidFill>
                  <a:srgbClr val="FF0000"/>
                </a:solidFill>
                <a:latin typeface="Times New Roman" pitchFamily="18" charset="0"/>
                <a:ea typeface="Times New Roman" pitchFamily="18" charset="0"/>
                <a:cs typeface="Times New Roman" pitchFamily="18" charset="0"/>
              </a:rPr>
              <a:t> (∆H</a:t>
            </a:r>
            <a:r>
              <a:rPr lang="en-US" sz="2800" baseline="-30000" dirty="0" smtClean="0">
                <a:solidFill>
                  <a:srgbClr val="FF0000"/>
                </a:solidFill>
                <a:latin typeface="Times New Roman" pitchFamily="18" charset="0"/>
                <a:ea typeface="Times New Roman" pitchFamily="18" charset="0"/>
                <a:cs typeface="Times New Roman" pitchFamily="18" charset="0"/>
              </a:rPr>
              <a:t>at</a:t>
            </a:r>
            <a:r>
              <a:rPr lang="en-US" sz="2800" dirty="0" smtClean="0">
                <a:solidFill>
                  <a:srgbClr val="FF0000"/>
                </a:solidFill>
                <a:latin typeface="Times New Roman" pitchFamily="18" charset="0"/>
                <a:ea typeface="Times New Roman" pitchFamily="18" charset="0"/>
                <a:cs typeface="Times New Roman" pitchFamily="18" charset="0"/>
              </a:rPr>
              <a:t>)</a:t>
            </a:r>
          </a:p>
          <a:p>
            <a:r>
              <a:rPr lang="en-US" sz="2800" dirty="0" smtClean="0">
                <a:latin typeface="Times New Roman" pitchFamily="18" charset="0"/>
                <a:ea typeface="Times New Roman" pitchFamily="18" charset="0"/>
                <a:cs typeface="Times New Roman" pitchFamily="18" charset="0"/>
              </a:rPr>
              <a:t>∆H</a:t>
            </a:r>
            <a:r>
              <a:rPr lang="en-US" sz="2800" baseline="-30000" dirty="0" smtClean="0">
                <a:latin typeface="Times New Roman" pitchFamily="18" charset="0"/>
                <a:ea typeface="Times New Roman" pitchFamily="18" charset="0"/>
                <a:cs typeface="Times New Roman" pitchFamily="18" charset="0"/>
              </a:rPr>
              <a:t>5</a:t>
            </a:r>
            <a:r>
              <a:rPr lang="en-US" sz="2800" dirty="0" smtClean="0">
                <a:latin typeface="Times New Roman" pitchFamily="18" charset="0"/>
                <a:ea typeface="Times New Roman" pitchFamily="18" charset="0"/>
                <a:cs typeface="Times New Roman" pitchFamily="18" charset="0"/>
              </a:rPr>
              <a:t> -e</a:t>
            </a:r>
            <a:r>
              <a:rPr lang="en-US" sz="2800" dirty="0" smtClean="0">
                <a:latin typeface="Times New Roman" pitchFamily="18" charset="0"/>
                <a:cs typeface="Times New Roman" pitchFamily="18" charset="0"/>
              </a:rPr>
              <a:t>nthalpy/heat of </a:t>
            </a:r>
            <a:r>
              <a:rPr lang="en-US" sz="2800" dirty="0" smtClean="0">
                <a:solidFill>
                  <a:srgbClr val="00B0F0"/>
                </a:solidFill>
                <a:latin typeface="Times New Roman" pitchFamily="18" charset="0"/>
                <a:cs typeface="Times New Roman" pitchFamily="18" charset="0"/>
              </a:rPr>
              <a:t>electron affinity</a:t>
            </a:r>
            <a:r>
              <a:rPr lang="en-US" sz="2800" dirty="0" smtClean="0">
                <a:latin typeface="Times New Roman" pitchFamily="18" charset="0"/>
                <a:cs typeface="Times New Roman" pitchFamily="18" charset="0"/>
              </a:rPr>
              <a:t> of  chlorine</a:t>
            </a:r>
            <a:endParaRPr lang="en-US" sz="2800" dirty="0" smtClean="0">
              <a:latin typeface="Times New Roman" pitchFamily="18" charset="0"/>
              <a:ea typeface="Times New Roman" pitchFamily="18" charset="0"/>
              <a:cs typeface="Times New Roman" pitchFamily="18" charset="0"/>
            </a:endParaRPr>
          </a:p>
          <a:p>
            <a:r>
              <a:rPr lang="en-US" sz="2800" dirty="0" smtClean="0">
                <a:latin typeface="Times New Roman" pitchFamily="18" charset="0"/>
                <a:ea typeface="Times New Roman" pitchFamily="18" charset="0"/>
                <a:cs typeface="Times New Roman" pitchFamily="18" charset="0"/>
              </a:rPr>
              <a:t> 		</a:t>
            </a:r>
            <a:r>
              <a:rPr lang="en-US" sz="2800" dirty="0" smtClean="0">
                <a:solidFill>
                  <a:srgbClr val="FF0000"/>
                </a:solidFill>
                <a:latin typeface="Times New Roman" pitchFamily="18" charset="0"/>
                <a:ea typeface="Times New Roman" pitchFamily="18" charset="0"/>
                <a:cs typeface="Times New Roman" pitchFamily="18" charset="0"/>
              </a:rPr>
              <a:t>(∆H</a:t>
            </a:r>
            <a:r>
              <a:rPr lang="en-US" sz="2800" baseline="-30000" dirty="0" smtClean="0">
                <a:solidFill>
                  <a:srgbClr val="FF0000"/>
                </a:solidFill>
                <a:latin typeface="Times New Roman" pitchFamily="18" charset="0"/>
                <a:ea typeface="Times New Roman" pitchFamily="18" charset="0"/>
                <a:cs typeface="Times New Roman" pitchFamily="18" charset="0"/>
              </a:rPr>
              <a:t>e</a:t>
            </a:r>
            <a:r>
              <a:rPr lang="en-US" sz="2800" dirty="0" smtClean="0">
                <a:solidFill>
                  <a:srgbClr val="FF0000"/>
                </a:solidFill>
                <a:latin typeface="Times New Roman" pitchFamily="18" charset="0"/>
                <a:ea typeface="Times New Roman" pitchFamily="18" charset="0"/>
                <a:cs typeface="Times New Roman" pitchFamily="18" charset="0"/>
              </a:rPr>
              <a:t>)</a:t>
            </a:r>
          </a:p>
          <a:p>
            <a:r>
              <a:rPr lang="en-US" sz="2800" dirty="0" smtClean="0">
                <a:latin typeface="Times New Roman" pitchFamily="18" charset="0"/>
                <a:ea typeface="Times New Roman" pitchFamily="18" charset="0"/>
                <a:cs typeface="Times New Roman" pitchFamily="18" charset="0"/>
              </a:rPr>
              <a:t>∆H</a:t>
            </a:r>
            <a:r>
              <a:rPr lang="en-US" sz="2800" baseline="-30000" dirty="0" smtClean="0">
                <a:latin typeface="Times New Roman" pitchFamily="18" charset="0"/>
                <a:ea typeface="Times New Roman" pitchFamily="18" charset="0"/>
                <a:cs typeface="Times New Roman" pitchFamily="18" charset="0"/>
              </a:rPr>
              <a:t>6</a:t>
            </a:r>
            <a:r>
              <a:rPr lang="en-US" sz="2800" dirty="0" smtClean="0">
                <a:latin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e</a:t>
            </a:r>
            <a:r>
              <a:rPr lang="en-US" sz="2800" dirty="0" smtClean="0">
                <a:latin typeface="Times New Roman" pitchFamily="18" charset="0"/>
                <a:cs typeface="Times New Roman" pitchFamily="18" charset="0"/>
              </a:rPr>
              <a:t>nthalpy/heat of lattice/</a:t>
            </a:r>
            <a:r>
              <a:rPr lang="en-US" sz="2800" dirty="0" smtClean="0">
                <a:solidFill>
                  <a:srgbClr val="00B0F0"/>
                </a:solidFill>
                <a:latin typeface="Times New Roman" pitchFamily="18" charset="0"/>
                <a:cs typeface="Times New Roman" pitchFamily="18" charset="0"/>
              </a:rPr>
              <a:t>Lattice energy</a:t>
            </a:r>
            <a:r>
              <a:rPr lang="en-US" sz="2800" dirty="0" smtClean="0">
                <a:latin typeface="Times New Roman" pitchFamily="18" charset="0"/>
                <a:cs typeface="Times New Roman" pitchFamily="18" charset="0"/>
              </a:rPr>
              <a:t> of  sodium chloride</a:t>
            </a:r>
          </a:p>
          <a:p>
            <a:r>
              <a:rPr lang="en-US" sz="2800" dirty="0" smtClean="0">
                <a:latin typeface="Times New Roman" pitchFamily="18" charset="0"/>
                <a:ea typeface="Times New Roman" pitchFamily="18" charset="0"/>
                <a:cs typeface="Times New Roman" pitchFamily="18" charset="0"/>
              </a:rPr>
              <a:t>		</a:t>
            </a:r>
            <a:r>
              <a:rPr lang="en-US" sz="2800" dirty="0" smtClean="0">
                <a:solidFill>
                  <a:srgbClr val="FF0000"/>
                </a:solidFill>
                <a:latin typeface="Times New Roman" pitchFamily="18" charset="0"/>
                <a:ea typeface="Times New Roman" pitchFamily="18" charset="0"/>
                <a:cs typeface="Times New Roman" pitchFamily="18" charset="0"/>
              </a:rPr>
              <a:t>(∆H</a:t>
            </a:r>
            <a:r>
              <a:rPr lang="en-US" sz="2800" baseline="-30000" dirty="0" smtClean="0">
                <a:solidFill>
                  <a:srgbClr val="FF0000"/>
                </a:solidFill>
                <a:latin typeface="Times New Roman" pitchFamily="18" charset="0"/>
                <a:ea typeface="Times New Roman" pitchFamily="18" charset="0"/>
                <a:cs typeface="Times New Roman" pitchFamily="18" charset="0"/>
              </a:rPr>
              <a:t> l</a:t>
            </a:r>
            <a:r>
              <a:rPr lang="en-US" sz="2800" dirty="0" smtClean="0">
                <a:solidFill>
                  <a:srgbClr val="FF0000"/>
                </a:solidFill>
                <a:latin typeface="Times New Roman" pitchFamily="18" charset="0"/>
                <a:ea typeface="Times New Roman" pitchFamily="18" charset="0"/>
                <a:cs typeface="Times New Roman" pitchFamily="18" charset="0"/>
              </a:rPr>
              <a:t>)</a:t>
            </a:r>
          </a:p>
          <a:p>
            <a:endParaRPr lang="en-US" sz="2800" dirty="0" smtClean="0">
              <a:latin typeface="Times New Roman" pitchFamily="18" charset="0"/>
              <a:ea typeface="Times New Roman" pitchFamily="18" charset="0"/>
              <a:cs typeface="Times New Roman" pitchFamily="18" charset="0"/>
            </a:endParaRPr>
          </a:p>
          <a:p>
            <a:endParaRPr lang="en-US" sz="28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out)">
                                      <p:cBhvr>
                                        <p:cTn id="7" dur="2000"/>
                                        <p:tgtEl>
                                          <p:spTgt spid="4">
                                            <p:txEl>
                                              <p:pRg st="0" end="0"/>
                                            </p:txEl>
                                          </p:spTgt>
                                        </p:tgtEl>
                                      </p:cBhvr>
                                    </p:animEffect>
                                  </p:childTnLst>
                                </p:cTn>
                              </p:par>
                            </p:childTnLst>
                          </p:cTn>
                        </p:par>
                        <p:par>
                          <p:cTn id="8" fill="hold">
                            <p:stCondLst>
                              <p:cond delay="2000"/>
                            </p:stCondLst>
                            <p:childTnLst>
                              <p:par>
                                <p:cTn id="9" presetID="4" presetClass="entr" presetSubtype="32"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ox(out)">
                                      <p:cBhvr>
                                        <p:cTn id="11" dur="2000"/>
                                        <p:tgtEl>
                                          <p:spTgt spid="4">
                                            <p:txEl>
                                              <p:pRg st="1" end="1"/>
                                            </p:txEl>
                                          </p:spTgt>
                                        </p:tgtEl>
                                      </p:cBhvr>
                                    </p:animEffect>
                                  </p:childTnLst>
                                </p:cTn>
                              </p:par>
                            </p:childTnLst>
                          </p:cTn>
                        </p:par>
                        <p:par>
                          <p:cTn id="12" fill="hold">
                            <p:stCondLst>
                              <p:cond delay="4000"/>
                            </p:stCondLst>
                            <p:childTnLst>
                              <p:par>
                                <p:cTn id="13" presetID="4" presetClass="entr" presetSubtype="32"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ox(out)">
                                      <p:cBhvr>
                                        <p:cTn id="15" dur="2000"/>
                                        <p:tgtEl>
                                          <p:spTgt spid="4">
                                            <p:txEl>
                                              <p:pRg st="2" end="2"/>
                                            </p:txEl>
                                          </p:spTgt>
                                        </p:tgtEl>
                                      </p:cBhvr>
                                    </p:animEffect>
                                  </p:childTnLst>
                                </p:cTn>
                              </p:par>
                            </p:childTnLst>
                          </p:cTn>
                        </p:par>
                        <p:par>
                          <p:cTn id="16" fill="hold">
                            <p:stCondLst>
                              <p:cond delay="6000"/>
                            </p:stCondLst>
                            <p:childTnLst>
                              <p:par>
                                <p:cTn id="17" presetID="4" presetClass="entr" presetSubtype="32"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ox(out)">
                                      <p:cBhvr>
                                        <p:cTn id="19" dur="2000"/>
                                        <p:tgtEl>
                                          <p:spTgt spid="4">
                                            <p:txEl>
                                              <p:pRg st="3" end="3"/>
                                            </p:txEl>
                                          </p:spTgt>
                                        </p:tgtEl>
                                      </p:cBhvr>
                                    </p:animEffect>
                                  </p:childTnLst>
                                </p:cTn>
                              </p:par>
                            </p:childTnLst>
                          </p:cTn>
                        </p:par>
                        <p:par>
                          <p:cTn id="20" fill="hold">
                            <p:stCondLst>
                              <p:cond delay="8000"/>
                            </p:stCondLst>
                            <p:childTnLst>
                              <p:par>
                                <p:cTn id="21" presetID="4" presetClass="entr" presetSubtype="32"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ox(out)">
                                      <p:cBhvr>
                                        <p:cTn id="23" dur="2000"/>
                                        <p:tgtEl>
                                          <p:spTgt spid="4">
                                            <p:txEl>
                                              <p:pRg st="4" end="4"/>
                                            </p:txEl>
                                          </p:spTgt>
                                        </p:tgtEl>
                                      </p:cBhvr>
                                    </p:animEffect>
                                  </p:childTnLst>
                                </p:cTn>
                              </p:par>
                            </p:childTnLst>
                          </p:cTn>
                        </p:par>
                        <p:par>
                          <p:cTn id="24" fill="hold">
                            <p:stCondLst>
                              <p:cond delay="10000"/>
                            </p:stCondLst>
                            <p:childTnLst>
                              <p:par>
                                <p:cTn id="25" presetID="4" presetClass="entr" presetSubtype="32"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ox(out)">
                                      <p:cBhvr>
                                        <p:cTn id="27" dur="2000"/>
                                        <p:tgtEl>
                                          <p:spTgt spid="4">
                                            <p:txEl>
                                              <p:pRg st="5" end="5"/>
                                            </p:txEl>
                                          </p:spTgt>
                                        </p:tgtEl>
                                      </p:cBhvr>
                                    </p:animEffect>
                                  </p:childTnLst>
                                </p:cTn>
                              </p:par>
                            </p:childTnLst>
                          </p:cTn>
                        </p:par>
                        <p:par>
                          <p:cTn id="28" fill="hold">
                            <p:stCondLst>
                              <p:cond delay="12000"/>
                            </p:stCondLst>
                            <p:childTnLst>
                              <p:par>
                                <p:cTn id="29" presetID="4" presetClass="entr" presetSubtype="32" fill="hold"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box(out)">
                                      <p:cBhvr>
                                        <p:cTn id="31" dur="2000"/>
                                        <p:tgtEl>
                                          <p:spTgt spid="4">
                                            <p:txEl>
                                              <p:pRg st="6" end="6"/>
                                            </p:txEl>
                                          </p:spTgt>
                                        </p:tgtEl>
                                      </p:cBhvr>
                                    </p:animEffect>
                                  </p:childTnLst>
                                </p:cTn>
                              </p:par>
                            </p:childTnLst>
                          </p:cTn>
                        </p:par>
                        <p:par>
                          <p:cTn id="32" fill="hold">
                            <p:stCondLst>
                              <p:cond delay="14000"/>
                            </p:stCondLst>
                            <p:childTnLst>
                              <p:par>
                                <p:cTn id="33" presetID="4" presetClass="entr" presetSubtype="32" fill="hold" nodeType="after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box(out)">
                                      <p:cBhvr>
                                        <p:cTn id="35" dur="2000"/>
                                        <p:tgtEl>
                                          <p:spTgt spid="4">
                                            <p:txEl>
                                              <p:pRg st="7" end="7"/>
                                            </p:txEl>
                                          </p:spTgt>
                                        </p:tgtEl>
                                      </p:cBhvr>
                                    </p:animEffect>
                                  </p:childTnLst>
                                </p:cTn>
                              </p:par>
                            </p:childTnLst>
                          </p:cTn>
                        </p:par>
                        <p:par>
                          <p:cTn id="36" fill="hold">
                            <p:stCondLst>
                              <p:cond delay="16000"/>
                            </p:stCondLst>
                            <p:childTnLst>
                              <p:par>
                                <p:cTn id="37" presetID="4" presetClass="entr" presetSubtype="32" fill="hold" nodeType="after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box(out)">
                                      <p:cBhvr>
                                        <p:cTn id="39" dur="2000"/>
                                        <p:tgtEl>
                                          <p:spTgt spid="4">
                                            <p:txEl>
                                              <p:pRg st="8" end="8"/>
                                            </p:txEl>
                                          </p:spTgt>
                                        </p:tgtEl>
                                      </p:cBhvr>
                                    </p:animEffect>
                                  </p:childTnLst>
                                </p:cTn>
                              </p:par>
                            </p:childTnLst>
                          </p:cTn>
                        </p:par>
                        <p:par>
                          <p:cTn id="40" fill="hold">
                            <p:stCondLst>
                              <p:cond delay="18000"/>
                            </p:stCondLst>
                            <p:childTnLst>
                              <p:par>
                                <p:cTn id="41" presetID="4" presetClass="entr" presetSubtype="32" fill="hold" nodeType="after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Effect transition="in" filter="box(out)">
                                      <p:cBhvr>
                                        <p:cTn id="43"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534399" cy="6591548"/>
          </a:xfrm>
          <a:prstGeom prst="rect">
            <a:avLst/>
          </a:prstGeom>
        </p:spPr>
        <p:txBody>
          <a:bodyPr wrap="square">
            <a:spAutoFit/>
          </a:bodyPr>
          <a:lstStyle/>
          <a:p>
            <a:r>
              <a:rPr lang="en-US" sz="2400" dirty="0" smtClean="0">
                <a:latin typeface="Times New Roman" pitchFamily="18" charset="0"/>
                <a:ea typeface="Times New Roman" pitchFamily="18" charset="0"/>
                <a:cs typeface="Times New Roman" pitchFamily="18" charset="0"/>
              </a:rPr>
              <a:t>(b) Calculate ∆H</a:t>
            </a:r>
            <a:r>
              <a:rPr lang="en-US" sz="2400" baseline="-30000" dirty="0" smtClean="0">
                <a:latin typeface="Times New Roman" pitchFamily="18" charset="0"/>
                <a:ea typeface="Times New Roman" pitchFamily="18" charset="0"/>
                <a:cs typeface="Times New Roman" pitchFamily="18" charset="0"/>
              </a:rPr>
              <a:t>1 </a:t>
            </a:r>
            <a:r>
              <a:rPr lang="en-US" sz="2400" dirty="0" smtClean="0">
                <a:latin typeface="Times New Roman" pitchFamily="18" charset="0"/>
                <a:ea typeface="Times New Roman" pitchFamily="18" charset="0"/>
                <a:cs typeface="Times New Roman" pitchFamily="18" charset="0"/>
              </a:rPr>
              <a:t> given that ∆H</a:t>
            </a:r>
            <a:r>
              <a:rPr lang="en-US" sz="2400" baseline="-30000" dirty="0" smtClean="0">
                <a:latin typeface="Times New Roman" pitchFamily="18" charset="0"/>
                <a:ea typeface="Times New Roman" pitchFamily="18" charset="0"/>
                <a:cs typeface="Times New Roman" pitchFamily="18" charset="0"/>
              </a:rPr>
              <a:t>2 </a:t>
            </a:r>
            <a:r>
              <a:rPr lang="en-US" sz="2400" dirty="0" smtClean="0">
                <a:latin typeface="Times New Roman" pitchFamily="18" charset="0"/>
                <a:ea typeface="Times New Roman" pitchFamily="18" charset="0"/>
                <a:cs typeface="Times New Roman" pitchFamily="18" charset="0"/>
              </a:rPr>
              <a:t>=+108kJ , ∆H</a:t>
            </a:r>
            <a:r>
              <a:rPr lang="en-US" sz="2400" baseline="-30000" dirty="0" smtClean="0">
                <a:latin typeface="Times New Roman" pitchFamily="18" charset="0"/>
                <a:ea typeface="Times New Roman" pitchFamily="18" charset="0"/>
                <a:cs typeface="Times New Roman" pitchFamily="18" charset="0"/>
              </a:rPr>
              <a:t>3</a:t>
            </a:r>
            <a:r>
              <a:rPr lang="en-US" sz="2400" dirty="0" smtClean="0">
                <a:latin typeface="Times New Roman" pitchFamily="18" charset="0"/>
                <a:ea typeface="Times New Roman" pitchFamily="18" charset="0"/>
                <a:cs typeface="Times New Roman" pitchFamily="18" charset="0"/>
              </a:rPr>
              <a:t>=+500kJ,  ∆H</a:t>
            </a:r>
            <a:r>
              <a:rPr lang="en-US" sz="2400" baseline="-30000" dirty="0" smtClean="0">
                <a:latin typeface="Times New Roman" pitchFamily="18" charset="0"/>
                <a:ea typeface="Times New Roman" pitchFamily="18" charset="0"/>
                <a:cs typeface="Times New Roman" pitchFamily="18" charset="0"/>
              </a:rPr>
              <a:t>4 </a:t>
            </a:r>
            <a:r>
              <a:rPr lang="en-US" sz="2400" dirty="0" smtClean="0">
                <a:latin typeface="Times New Roman" pitchFamily="18" charset="0"/>
                <a:ea typeface="Times New Roman" pitchFamily="18" charset="0"/>
                <a:cs typeface="Times New Roman" pitchFamily="18" charset="0"/>
              </a:rPr>
              <a:t>=+121kJ ,∆H</a:t>
            </a:r>
            <a:r>
              <a:rPr lang="en-US" sz="2400" baseline="-30000" dirty="0" smtClean="0">
                <a:latin typeface="Times New Roman" pitchFamily="18" charset="0"/>
                <a:ea typeface="Times New Roman" pitchFamily="18" charset="0"/>
                <a:cs typeface="Times New Roman" pitchFamily="18" charset="0"/>
              </a:rPr>
              <a:t>5 </a:t>
            </a:r>
            <a:r>
              <a:rPr lang="en-US" sz="2400" dirty="0" smtClean="0">
                <a:latin typeface="Times New Roman" pitchFamily="18" charset="0"/>
                <a:ea typeface="Times New Roman" pitchFamily="18" charset="0"/>
                <a:cs typeface="Times New Roman" pitchFamily="18" charset="0"/>
              </a:rPr>
              <a:t>=-364kJ and  ∆H</a:t>
            </a:r>
            <a:r>
              <a:rPr lang="en-US" sz="2400" baseline="-30000" dirty="0" smtClean="0">
                <a:latin typeface="Times New Roman" pitchFamily="18" charset="0"/>
                <a:ea typeface="Times New Roman" pitchFamily="18" charset="0"/>
                <a:cs typeface="Times New Roman" pitchFamily="18" charset="0"/>
              </a:rPr>
              <a:t>6 </a:t>
            </a:r>
            <a:r>
              <a:rPr lang="en-US" sz="2400" dirty="0" smtClean="0">
                <a:latin typeface="Times New Roman" pitchFamily="18" charset="0"/>
                <a:ea typeface="Times New Roman" pitchFamily="18" charset="0"/>
                <a:cs typeface="Times New Roman" pitchFamily="18" charset="0"/>
              </a:rPr>
              <a:t>=-766kJ</a:t>
            </a:r>
          </a:p>
          <a:p>
            <a:endParaRPr lang="en-US" sz="900" dirty="0" smtClean="0">
              <a:latin typeface="Times New Roman" pitchFamily="18" charset="0"/>
              <a:ea typeface="Times New Roman" pitchFamily="18" charset="0"/>
              <a:cs typeface="Times New Roman" pitchFamily="18" charset="0"/>
            </a:endParaRPr>
          </a:p>
          <a:p>
            <a:r>
              <a:rPr lang="en-US" sz="2400" dirty="0" smtClean="0">
                <a:latin typeface="Times New Roman" pitchFamily="18" charset="0"/>
                <a:cs typeface="Times New Roman" pitchFamily="18" charset="0"/>
              </a:rPr>
              <a:t>Working:</a:t>
            </a:r>
          </a:p>
          <a:p>
            <a:r>
              <a:rPr lang="en-US" sz="2400" dirty="0" smtClean="0">
                <a:latin typeface="Times New Roman" pitchFamily="18" charset="0"/>
                <a:ea typeface="Times New Roman" pitchFamily="18" charset="0"/>
                <a:cs typeface="Times New Roman" pitchFamily="18" charset="0"/>
              </a:rPr>
              <a:t>∆H</a:t>
            </a:r>
            <a:r>
              <a:rPr lang="en-US" sz="2400" baseline="-30000" dirty="0" smtClean="0">
                <a:latin typeface="Times New Roman" pitchFamily="18" charset="0"/>
                <a:ea typeface="Times New Roman" pitchFamily="18" charset="0"/>
                <a:cs typeface="Times New Roman" pitchFamily="18" charset="0"/>
              </a:rPr>
              <a:t>1</a:t>
            </a:r>
            <a:r>
              <a:rPr lang="en-US" sz="2400" dirty="0" smtClean="0">
                <a:latin typeface="Times New Roman" pitchFamily="18" charset="0"/>
                <a:ea typeface="Times New Roman" pitchFamily="18" charset="0"/>
                <a:cs typeface="Times New Roman" pitchFamily="18" charset="0"/>
              </a:rPr>
              <a:t> =∆H</a:t>
            </a:r>
            <a:r>
              <a:rPr lang="en-US" sz="2400" baseline="-30000" dirty="0" smtClean="0">
                <a:latin typeface="Times New Roman" pitchFamily="18" charset="0"/>
                <a:ea typeface="Times New Roman" pitchFamily="18" charset="0"/>
                <a:cs typeface="Times New Roman" pitchFamily="18" charset="0"/>
              </a:rPr>
              <a:t>2</a:t>
            </a:r>
            <a:r>
              <a:rPr lang="en-US" sz="2400" dirty="0" smtClean="0">
                <a:latin typeface="Times New Roman" pitchFamily="18" charset="0"/>
                <a:ea typeface="Times New Roman" pitchFamily="18" charset="0"/>
                <a:cs typeface="Times New Roman" pitchFamily="18" charset="0"/>
              </a:rPr>
              <a:t> +∆H</a:t>
            </a:r>
            <a:r>
              <a:rPr lang="en-US" sz="2400" baseline="-30000" dirty="0" smtClean="0">
                <a:latin typeface="Times New Roman" pitchFamily="18" charset="0"/>
                <a:ea typeface="Times New Roman" pitchFamily="18" charset="0"/>
                <a:cs typeface="Times New Roman" pitchFamily="18" charset="0"/>
              </a:rPr>
              <a:t>3</a:t>
            </a:r>
            <a:r>
              <a:rPr lang="en-US" sz="2400" dirty="0" smtClean="0">
                <a:latin typeface="Times New Roman" pitchFamily="18" charset="0"/>
                <a:ea typeface="Times New Roman" pitchFamily="18" charset="0"/>
                <a:cs typeface="Times New Roman" pitchFamily="18" charset="0"/>
              </a:rPr>
              <a:t> +∆H</a:t>
            </a:r>
            <a:r>
              <a:rPr lang="en-US" sz="2400" baseline="-30000" dirty="0" smtClean="0">
                <a:latin typeface="Times New Roman" pitchFamily="18" charset="0"/>
                <a:ea typeface="Times New Roman" pitchFamily="18" charset="0"/>
                <a:cs typeface="Times New Roman" pitchFamily="18" charset="0"/>
              </a:rPr>
              <a:t>4</a:t>
            </a:r>
            <a:r>
              <a:rPr lang="en-US" sz="2400" dirty="0" smtClean="0">
                <a:latin typeface="Times New Roman" pitchFamily="18" charset="0"/>
                <a:ea typeface="Times New Roman" pitchFamily="18" charset="0"/>
                <a:cs typeface="Times New Roman" pitchFamily="18" charset="0"/>
              </a:rPr>
              <a:t> +∆H</a:t>
            </a:r>
            <a:r>
              <a:rPr lang="en-US" sz="2400" baseline="-30000" dirty="0" smtClean="0">
                <a:latin typeface="Times New Roman" pitchFamily="18" charset="0"/>
                <a:ea typeface="Times New Roman" pitchFamily="18" charset="0"/>
                <a:cs typeface="Times New Roman" pitchFamily="18" charset="0"/>
              </a:rPr>
              <a:t>5</a:t>
            </a:r>
            <a:r>
              <a:rPr lang="en-US" sz="2400" dirty="0" smtClean="0">
                <a:latin typeface="Times New Roman" pitchFamily="18" charset="0"/>
                <a:ea typeface="Times New Roman" pitchFamily="18" charset="0"/>
                <a:cs typeface="Times New Roman" pitchFamily="18" charset="0"/>
              </a:rPr>
              <a:t> +∆H</a:t>
            </a:r>
            <a:r>
              <a:rPr lang="en-US" sz="2400" baseline="-30000" dirty="0" smtClean="0">
                <a:latin typeface="Times New Roman" pitchFamily="18" charset="0"/>
                <a:ea typeface="Times New Roman" pitchFamily="18" charset="0"/>
                <a:cs typeface="Times New Roman" pitchFamily="18" charset="0"/>
              </a:rPr>
              <a:t>6</a:t>
            </a:r>
          </a:p>
          <a:p>
            <a:r>
              <a:rPr lang="en-US" sz="2400" dirty="0" smtClean="0">
                <a:latin typeface="Times New Roman" pitchFamily="18" charset="0"/>
                <a:cs typeface="Times New Roman" pitchFamily="18" charset="0"/>
              </a:rPr>
              <a:t>Substituting:</a:t>
            </a:r>
          </a:p>
          <a:p>
            <a:r>
              <a:rPr lang="en-US" sz="2400" dirty="0" smtClean="0">
                <a:latin typeface="Times New Roman" pitchFamily="18" charset="0"/>
                <a:ea typeface="Times New Roman" pitchFamily="18" charset="0"/>
                <a:cs typeface="Times New Roman" pitchFamily="18" charset="0"/>
              </a:rPr>
              <a:t>∆H</a:t>
            </a:r>
            <a:r>
              <a:rPr lang="en-US" sz="2400" baseline="-30000" dirty="0" smtClean="0">
                <a:latin typeface="Times New Roman" pitchFamily="18" charset="0"/>
                <a:ea typeface="Times New Roman" pitchFamily="18" charset="0"/>
                <a:cs typeface="Times New Roman" pitchFamily="18" charset="0"/>
              </a:rPr>
              <a:t>1</a:t>
            </a:r>
            <a:r>
              <a:rPr lang="en-US" sz="2400" dirty="0" smtClean="0">
                <a:latin typeface="Times New Roman" pitchFamily="18" charset="0"/>
                <a:ea typeface="Times New Roman" pitchFamily="18" charset="0"/>
                <a:cs typeface="Times New Roman" pitchFamily="18" charset="0"/>
              </a:rPr>
              <a:t>= +108kJ  + +500kJ + +121kJ +-364kJ + -766kJ</a:t>
            </a:r>
          </a:p>
          <a:p>
            <a:r>
              <a:rPr lang="en-US" sz="2400" dirty="0" smtClean="0">
                <a:latin typeface="Times New Roman" pitchFamily="18" charset="0"/>
                <a:ea typeface="Times New Roman" pitchFamily="18" charset="0"/>
                <a:cs typeface="Times New Roman" pitchFamily="18" charset="0"/>
              </a:rPr>
              <a:t>∆H</a:t>
            </a:r>
            <a:r>
              <a:rPr lang="en-US" sz="2400" baseline="-30000" dirty="0" smtClean="0">
                <a:latin typeface="Times New Roman" pitchFamily="18" charset="0"/>
                <a:ea typeface="Times New Roman" pitchFamily="18" charset="0"/>
                <a:cs typeface="Times New Roman" pitchFamily="18" charset="0"/>
              </a:rPr>
              <a:t>1</a:t>
            </a:r>
            <a:r>
              <a:rPr lang="en-US" sz="2400" dirty="0" smtClean="0">
                <a:latin typeface="Times New Roman" pitchFamily="18" charset="0"/>
                <a:ea typeface="Times New Roman" pitchFamily="18" charset="0"/>
                <a:cs typeface="Times New Roman" pitchFamily="18" charset="0"/>
              </a:rPr>
              <a:t>= </a:t>
            </a:r>
            <a:r>
              <a:rPr lang="en-US" sz="2400" b="1" u="sng" dirty="0" smtClean="0">
                <a:solidFill>
                  <a:srgbClr val="FF0000"/>
                </a:solidFill>
                <a:latin typeface="Times New Roman" pitchFamily="18" charset="0"/>
                <a:ea typeface="Times New Roman" pitchFamily="18" charset="0"/>
                <a:cs typeface="Times New Roman" pitchFamily="18" charset="0"/>
              </a:rPr>
              <a:t>-401kJmole</a:t>
            </a:r>
            <a:r>
              <a:rPr lang="en-US" sz="2400" b="1" u="sng" baseline="30000" dirty="0" smtClean="0">
                <a:solidFill>
                  <a:srgbClr val="FF0000"/>
                </a:solidFill>
                <a:latin typeface="Times New Roman" pitchFamily="18" charset="0"/>
                <a:ea typeface="Times New Roman" pitchFamily="18" charset="0"/>
                <a:cs typeface="Times New Roman" pitchFamily="18" charset="0"/>
              </a:rPr>
              <a:t>-1</a:t>
            </a:r>
            <a:endParaRPr lang="en-US" sz="2400" dirty="0" smtClean="0">
              <a:solidFill>
                <a:srgbClr val="FF0000"/>
              </a:solidFill>
              <a:latin typeface="Times New Roman" pitchFamily="18" charset="0"/>
              <a:cs typeface="Times New Roman" pitchFamily="18" charset="0"/>
            </a:endParaRPr>
          </a:p>
          <a:p>
            <a:endParaRPr lang="en-US" sz="2800" b="1" u="sng" baseline="30000" dirty="0" smtClean="0">
              <a:latin typeface="Times New Roman" pitchFamily="18" charset="0"/>
              <a:ea typeface="Times New Roman" pitchFamily="18" charset="0"/>
              <a:cs typeface="Times New Roman" pitchFamily="18" charset="0"/>
            </a:endParaRPr>
          </a:p>
          <a:p>
            <a:r>
              <a:rPr lang="en-US" sz="2400" dirty="0" smtClean="0">
                <a:latin typeface="Times New Roman" pitchFamily="18" charset="0"/>
                <a:ea typeface="Times New Roman" pitchFamily="18" charset="0"/>
                <a:cs typeface="Times New Roman" pitchFamily="18" charset="0"/>
              </a:rPr>
              <a:t>(c) Given the that:</a:t>
            </a:r>
          </a:p>
          <a:p>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i</a:t>
            </a:r>
            <a:r>
              <a:rPr lang="en-US" sz="2400" dirty="0" smtClean="0">
                <a:latin typeface="Times New Roman" pitchFamily="18" charset="0"/>
                <a:ea typeface="Times New Roman" pitchFamily="18" charset="0"/>
                <a:cs typeface="Times New Roman" pitchFamily="18" charset="0"/>
              </a:rPr>
              <a:t>)</a:t>
            </a:r>
            <a:r>
              <a:rPr lang="en-US" sz="2400" dirty="0" smtClean="0">
                <a:latin typeface="Times New Roman" pitchFamily="18" charset="0"/>
                <a:cs typeface="Times New Roman" pitchFamily="18" charset="0"/>
              </a:rPr>
              <a:t> Ionization energy of  sodium = + 500</a:t>
            </a:r>
            <a:r>
              <a:rPr lang="en-US" sz="2400" dirty="0" smtClean="0">
                <a:latin typeface="Times New Roman" pitchFamily="18" charset="0"/>
                <a:ea typeface="Times New Roman" pitchFamily="18" charset="0"/>
                <a:cs typeface="Times New Roman" pitchFamily="18" charset="0"/>
              </a:rPr>
              <a:t>kJmole</a:t>
            </a:r>
            <a:r>
              <a:rPr lang="en-US" sz="2400" baseline="30000" dirty="0" smtClean="0">
                <a:latin typeface="Times New Roman" pitchFamily="18" charset="0"/>
                <a:ea typeface="Times New Roman" pitchFamily="18" charset="0"/>
                <a:cs typeface="Times New Roman" pitchFamily="18" charset="0"/>
              </a:rPr>
              <a:t>-1</a:t>
            </a:r>
            <a:r>
              <a:rPr lang="en-US" sz="2400" dirty="0" smtClean="0">
                <a:latin typeface="Times New Roman" pitchFamily="18" charset="0"/>
                <a:ea typeface="Times New Roman" pitchFamily="18" charset="0"/>
                <a:cs typeface="Times New Roman" pitchFamily="18" charset="0"/>
              </a:rPr>
              <a:t>  			</a:t>
            </a:r>
          </a:p>
          <a:p>
            <a:r>
              <a:rPr lang="en-US" sz="2400" dirty="0" smtClean="0">
                <a:latin typeface="Times New Roman" pitchFamily="18" charset="0"/>
                <a:ea typeface="Times New Roman" pitchFamily="18" charset="0"/>
                <a:cs typeface="Times New Roman" pitchFamily="18" charset="0"/>
              </a:rPr>
              <a:t>(ii)∆H</a:t>
            </a:r>
            <a:r>
              <a:rPr lang="en-US" sz="2400" baseline="-30000" dirty="0" smtClean="0">
                <a:latin typeface="Times New Roman" pitchFamily="18" charset="0"/>
                <a:ea typeface="Times New Roman" pitchFamily="18" charset="0"/>
                <a:cs typeface="Times New Roman" pitchFamily="18" charset="0"/>
              </a:rPr>
              <a:t>at</a:t>
            </a:r>
            <a:r>
              <a:rPr lang="en-US" sz="2400" dirty="0" smtClean="0">
                <a:latin typeface="Times New Roman" pitchFamily="18" charset="0"/>
                <a:cs typeface="Times New Roman" pitchFamily="18" charset="0"/>
              </a:rPr>
              <a:t> of  sodium = + 110</a:t>
            </a:r>
            <a:r>
              <a:rPr lang="en-US" sz="2400" dirty="0" smtClean="0">
                <a:latin typeface="Times New Roman" pitchFamily="18" charset="0"/>
                <a:ea typeface="Times New Roman" pitchFamily="18" charset="0"/>
                <a:cs typeface="Times New Roman" pitchFamily="18" charset="0"/>
              </a:rPr>
              <a:t>kJmole</a:t>
            </a:r>
            <a:r>
              <a:rPr lang="en-US" sz="2400" baseline="30000" dirty="0" smtClean="0">
                <a:latin typeface="Times New Roman" pitchFamily="18" charset="0"/>
                <a:ea typeface="Times New Roman" pitchFamily="18" charset="0"/>
                <a:cs typeface="Times New Roman" pitchFamily="18" charset="0"/>
              </a:rPr>
              <a:t>-1</a:t>
            </a:r>
            <a:r>
              <a:rPr lang="en-US" sz="2400" dirty="0" smtClean="0">
                <a:latin typeface="Times New Roman" pitchFamily="18" charset="0"/>
                <a:ea typeface="Times New Roman" pitchFamily="18" charset="0"/>
                <a:cs typeface="Times New Roman" pitchFamily="18" charset="0"/>
              </a:rPr>
              <a:t>       		         		</a:t>
            </a:r>
          </a:p>
          <a:p>
            <a:r>
              <a:rPr lang="en-US" sz="2400" dirty="0" smtClean="0">
                <a:latin typeface="Times New Roman" pitchFamily="18" charset="0"/>
                <a:cs typeface="Times New Roman" pitchFamily="18" charset="0"/>
              </a:rPr>
              <a:t>(iii) Electron affinity of  chlorine</a:t>
            </a:r>
            <a:r>
              <a:rPr lang="en-US"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cs typeface="Times New Roman" pitchFamily="18" charset="0"/>
              </a:rPr>
              <a:t>= - 363</a:t>
            </a:r>
            <a:r>
              <a:rPr lang="en-US" sz="2400" dirty="0" smtClean="0">
                <a:latin typeface="Times New Roman" pitchFamily="18" charset="0"/>
                <a:ea typeface="Times New Roman" pitchFamily="18" charset="0"/>
                <a:cs typeface="Times New Roman" pitchFamily="18" charset="0"/>
              </a:rPr>
              <a:t>kJmole</a:t>
            </a:r>
            <a:r>
              <a:rPr lang="en-US" sz="2400" baseline="30000" dirty="0" smtClean="0">
                <a:latin typeface="Times New Roman" pitchFamily="18" charset="0"/>
                <a:ea typeface="Times New Roman" pitchFamily="18" charset="0"/>
                <a:cs typeface="Times New Roman" pitchFamily="18" charset="0"/>
              </a:rPr>
              <a:t>-1</a:t>
            </a:r>
            <a:r>
              <a:rPr lang="en-US" sz="2400" dirty="0" smtClean="0">
                <a:latin typeface="Times New Roman" pitchFamily="18" charset="0"/>
                <a:ea typeface="Times New Roman" pitchFamily="18" charset="0"/>
                <a:cs typeface="Times New Roman" pitchFamily="18" charset="0"/>
              </a:rPr>
              <a:t> </a:t>
            </a:r>
          </a:p>
          <a:p>
            <a:r>
              <a:rPr lang="en-US" sz="2400" dirty="0" smtClean="0">
                <a:latin typeface="Times New Roman" pitchFamily="18" charset="0"/>
                <a:ea typeface="Times New Roman" pitchFamily="18" charset="0"/>
                <a:cs typeface="Times New Roman" pitchFamily="18" charset="0"/>
              </a:rPr>
              <a:t> (iv)∆H</a:t>
            </a:r>
            <a:r>
              <a:rPr lang="en-US" sz="2400" baseline="-30000" dirty="0" smtClean="0">
                <a:latin typeface="Times New Roman" pitchFamily="18" charset="0"/>
                <a:ea typeface="Times New Roman" pitchFamily="18" charset="0"/>
                <a:cs typeface="Times New Roman" pitchFamily="18" charset="0"/>
              </a:rPr>
              <a:t>at</a:t>
            </a:r>
            <a:r>
              <a:rPr lang="en-US" sz="2400" dirty="0" smtClean="0">
                <a:latin typeface="Times New Roman" pitchFamily="18" charset="0"/>
                <a:cs typeface="Times New Roman" pitchFamily="18" charset="0"/>
              </a:rPr>
              <a:t> of  chlorine</a:t>
            </a:r>
            <a:r>
              <a:rPr lang="en-US"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cs typeface="Times New Roman" pitchFamily="18" charset="0"/>
              </a:rPr>
              <a:t>= + 120</a:t>
            </a:r>
            <a:r>
              <a:rPr lang="en-US" sz="2400" dirty="0" smtClean="0">
                <a:latin typeface="Times New Roman" pitchFamily="18" charset="0"/>
                <a:ea typeface="Times New Roman" pitchFamily="18" charset="0"/>
                <a:cs typeface="Times New Roman" pitchFamily="18" charset="0"/>
              </a:rPr>
              <a:t>kJmole</a:t>
            </a:r>
            <a:r>
              <a:rPr lang="en-US" sz="2400" baseline="30000" dirty="0" smtClean="0">
                <a:latin typeface="Times New Roman" pitchFamily="18" charset="0"/>
                <a:ea typeface="Times New Roman" pitchFamily="18" charset="0"/>
                <a:cs typeface="Times New Roman" pitchFamily="18" charset="0"/>
              </a:rPr>
              <a:t>-1</a:t>
            </a:r>
            <a:r>
              <a:rPr lang="en-US" sz="2400" dirty="0" smtClean="0">
                <a:latin typeface="Times New Roman" pitchFamily="18" charset="0"/>
                <a:ea typeface="Times New Roman" pitchFamily="18" charset="0"/>
                <a:cs typeface="Times New Roman" pitchFamily="18" charset="0"/>
              </a:rPr>
              <a:t>  </a:t>
            </a:r>
          </a:p>
          <a:p>
            <a:r>
              <a:rPr lang="en-US" sz="2400" dirty="0" smtClean="0">
                <a:latin typeface="Times New Roman" pitchFamily="18" charset="0"/>
                <a:cs typeface="Times New Roman" pitchFamily="18" charset="0"/>
              </a:rPr>
              <a:t> (v) </a:t>
            </a:r>
            <a:r>
              <a:rPr lang="en-US" sz="2400" dirty="0" smtClean="0">
                <a:latin typeface="Times New Roman" pitchFamily="18" charset="0"/>
                <a:ea typeface="Times New Roman" pitchFamily="18" charset="0"/>
                <a:cs typeface="Times New Roman" pitchFamily="18" charset="0"/>
              </a:rPr>
              <a:t>∆</a:t>
            </a:r>
            <a:r>
              <a:rPr lang="en-US" sz="2400" dirty="0" err="1" smtClean="0">
                <a:latin typeface="Times New Roman" pitchFamily="18" charset="0"/>
                <a:ea typeface="Times New Roman" pitchFamily="18" charset="0"/>
                <a:cs typeface="Times New Roman" pitchFamily="18" charset="0"/>
              </a:rPr>
              <a:t>H</a:t>
            </a:r>
            <a:r>
              <a:rPr lang="en-US" sz="2400" baseline="-30000" dirty="0" err="1" smtClean="0">
                <a:latin typeface="Times New Roman" pitchFamily="18" charset="0"/>
                <a:ea typeface="Times New Roman" pitchFamily="18" charset="0"/>
                <a:cs typeface="Times New Roman" pitchFamily="18" charset="0"/>
              </a:rPr>
              <a:t>f</a:t>
            </a:r>
            <a:r>
              <a:rPr lang="en-US" sz="2400" baseline="-300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cs typeface="Times New Roman" pitchFamily="18" charset="0"/>
              </a:rPr>
              <a:t>of  sodium chloride =</a:t>
            </a:r>
            <a:r>
              <a:rPr lang="en-US" sz="2400" dirty="0" smtClean="0">
                <a:latin typeface="Times New Roman" pitchFamily="18" charset="0"/>
                <a:ea typeface="Times New Roman" pitchFamily="18" charset="0"/>
                <a:cs typeface="Times New Roman" pitchFamily="18" charset="0"/>
              </a:rPr>
              <a:t> -411kJ , calculate the </a:t>
            </a:r>
            <a:r>
              <a:rPr lang="en-US" sz="2400" dirty="0" smtClean="0">
                <a:latin typeface="Times New Roman" pitchFamily="18" charset="0"/>
                <a:cs typeface="Times New Roman" pitchFamily="18" charset="0"/>
              </a:rPr>
              <a:t>lattice energy of  sodium chloride using an energy cycle diagram.</a:t>
            </a:r>
          </a:p>
          <a:p>
            <a:r>
              <a:rPr lang="en-US" sz="1600" dirty="0" smtClean="0">
                <a:latin typeface="Times New Roman" pitchFamily="18" charset="0"/>
                <a:ea typeface="Times New Roman" pitchFamily="18" charset="0"/>
                <a:cs typeface="Times New Roman" pitchFamily="18" charset="0"/>
              </a:rPr>
              <a:t>	</a:t>
            </a:r>
          </a:p>
          <a:p>
            <a:endParaRPr lang="en-US" sz="1600" baseline="-30000" dirty="0" smtClean="0">
              <a:latin typeface="Times New Roman" pitchFamily="18" charset="0"/>
              <a:ea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a:t>
            </a:r>
            <a:endParaRPr lang="en-US" sz="1600" dirty="0" smtClean="0">
              <a:latin typeface="Times New Roman" pitchFamily="18" charset="0"/>
              <a:ea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out)">
                                      <p:cBhvr>
                                        <p:cTn id="7" dur="2000"/>
                                        <p:tgtEl>
                                          <p:spTgt spid="4">
                                            <p:txEl>
                                              <p:pRg st="0" end="0"/>
                                            </p:txEl>
                                          </p:spTgt>
                                        </p:tgtEl>
                                      </p:cBhvr>
                                    </p:animEffect>
                                  </p:childTnLst>
                                </p:cTn>
                              </p:par>
                            </p:childTnLst>
                          </p:cTn>
                        </p:par>
                        <p:par>
                          <p:cTn id="8" fill="hold">
                            <p:stCondLst>
                              <p:cond delay="2000"/>
                            </p:stCondLst>
                            <p:childTnLst>
                              <p:par>
                                <p:cTn id="9" presetID="8" presetClass="entr" presetSubtype="32"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diamond(out)">
                                      <p:cBhvr>
                                        <p:cTn id="11" dur="2000"/>
                                        <p:tgtEl>
                                          <p:spTgt spid="4">
                                            <p:txEl>
                                              <p:pRg st="2" end="2"/>
                                            </p:txEl>
                                          </p:spTgt>
                                        </p:tgtEl>
                                      </p:cBhvr>
                                    </p:animEffect>
                                  </p:childTnLst>
                                </p:cTn>
                              </p:par>
                            </p:childTnLst>
                          </p:cTn>
                        </p:par>
                        <p:par>
                          <p:cTn id="12" fill="hold">
                            <p:stCondLst>
                              <p:cond delay="4000"/>
                            </p:stCondLst>
                            <p:childTnLst>
                              <p:par>
                                <p:cTn id="13" presetID="8" presetClass="entr" presetSubtype="32" fill="hold" nodeType="after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diamond(out)">
                                      <p:cBhvr>
                                        <p:cTn id="15" dur="2000"/>
                                        <p:tgtEl>
                                          <p:spTgt spid="4">
                                            <p:txEl>
                                              <p:pRg st="3" end="3"/>
                                            </p:txEl>
                                          </p:spTgt>
                                        </p:tgtEl>
                                      </p:cBhvr>
                                    </p:animEffect>
                                  </p:childTnLst>
                                </p:cTn>
                              </p:par>
                            </p:childTnLst>
                          </p:cTn>
                        </p:par>
                        <p:par>
                          <p:cTn id="16" fill="hold">
                            <p:stCondLst>
                              <p:cond delay="6000"/>
                            </p:stCondLst>
                            <p:childTnLst>
                              <p:par>
                                <p:cTn id="17" presetID="8" presetClass="entr" presetSubtype="32" fill="hold"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diamond(out)">
                                      <p:cBhvr>
                                        <p:cTn id="19" dur="2000"/>
                                        <p:tgtEl>
                                          <p:spTgt spid="4">
                                            <p:txEl>
                                              <p:pRg st="4" end="4"/>
                                            </p:txEl>
                                          </p:spTgt>
                                        </p:tgtEl>
                                      </p:cBhvr>
                                    </p:animEffect>
                                  </p:childTnLst>
                                </p:cTn>
                              </p:par>
                            </p:childTnLst>
                          </p:cTn>
                        </p:par>
                        <p:par>
                          <p:cTn id="20" fill="hold">
                            <p:stCondLst>
                              <p:cond delay="8000"/>
                            </p:stCondLst>
                            <p:childTnLst>
                              <p:par>
                                <p:cTn id="21" presetID="8" presetClass="entr" presetSubtype="32" fill="hold"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diamond(out)">
                                      <p:cBhvr>
                                        <p:cTn id="23" dur="2000"/>
                                        <p:tgtEl>
                                          <p:spTgt spid="4">
                                            <p:txEl>
                                              <p:pRg st="5" end="5"/>
                                            </p:txEl>
                                          </p:spTgt>
                                        </p:tgtEl>
                                      </p:cBhvr>
                                    </p:animEffect>
                                  </p:childTnLst>
                                </p:cTn>
                              </p:par>
                            </p:childTnLst>
                          </p:cTn>
                        </p:par>
                        <p:par>
                          <p:cTn id="24" fill="hold">
                            <p:stCondLst>
                              <p:cond delay="10000"/>
                            </p:stCondLst>
                            <p:childTnLst>
                              <p:par>
                                <p:cTn id="25" presetID="8" presetClass="entr" presetSubtype="32" fill="hold" nodeType="after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diamond(out)">
                                      <p:cBhvr>
                                        <p:cTn id="27" dur="2000"/>
                                        <p:tgtEl>
                                          <p:spTgt spid="4">
                                            <p:txEl>
                                              <p:pRg st="6" end="6"/>
                                            </p:txEl>
                                          </p:spTgt>
                                        </p:tgtEl>
                                      </p:cBhvr>
                                    </p:animEffect>
                                  </p:childTnLst>
                                </p:cTn>
                              </p:par>
                            </p:childTnLst>
                          </p:cTn>
                        </p:par>
                        <p:par>
                          <p:cTn id="28" fill="hold">
                            <p:stCondLst>
                              <p:cond delay="12000"/>
                            </p:stCondLst>
                            <p:childTnLst>
                              <p:par>
                                <p:cTn id="29" presetID="8" presetClass="entr" presetSubtype="32" fill="hold" nodeType="afterEffect">
                                  <p:stCondLst>
                                    <p:cond delay="400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diamond(out)">
                                      <p:cBhvr>
                                        <p:cTn id="31" dur="2000"/>
                                        <p:tgtEl>
                                          <p:spTgt spid="4">
                                            <p:txEl>
                                              <p:pRg st="8" end="8"/>
                                            </p:txEl>
                                          </p:spTgt>
                                        </p:tgtEl>
                                      </p:cBhvr>
                                    </p:animEffect>
                                  </p:childTnLst>
                                </p:cTn>
                              </p:par>
                            </p:childTnLst>
                          </p:cTn>
                        </p:par>
                        <p:par>
                          <p:cTn id="32" fill="hold">
                            <p:stCondLst>
                              <p:cond delay="18000"/>
                            </p:stCondLst>
                            <p:childTnLst>
                              <p:par>
                                <p:cTn id="33" presetID="8" presetClass="entr" presetSubtype="32" fill="hold" nodeType="after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diamond(out)">
                                      <p:cBhvr>
                                        <p:cTn id="35" dur="2000"/>
                                        <p:tgtEl>
                                          <p:spTgt spid="4">
                                            <p:txEl>
                                              <p:pRg st="9" end="9"/>
                                            </p:txEl>
                                          </p:spTgt>
                                        </p:tgtEl>
                                      </p:cBhvr>
                                    </p:animEffect>
                                  </p:childTnLst>
                                </p:cTn>
                              </p:par>
                            </p:childTnLst>
                          </p:cTn>
                        </p:par>
                        <p:par>
                          <p:cTn id="36" fill="hold">
                            <p:stCondLst>
                              <p:cond delay="20000"/>
                            </p:stCondLst>
                            <p:childTnLst>
                              <p:par>
                                <p:cTn id="37" presetID="8" presetClass="entr" presetSubtype="32" fill="hold" nodeType="after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diamond(out)">
                                      <p:cBhvr>
                                        <p:cTn id="39" dur="2000"/>
                                        <p:tgtEl>
                                          <p:spTgt spid="4">
                                            <p:txEl>
                                              <p:pRg st="10" end="10"/>
                                            </p:txEl>
                                          </p:spTgt>
                                        </p:tgtEl>
                                      </p:cBhvr>
                                    </p:animEffect>
                                  </p:childTnLst>
                                </p:cTn>
                              </p:par>
                            </p:childTnLst>
                          </p:cTn>
                        </p:par>
                        <p:par>
                          <p:cTn id="40" fill="hold">
                            <p:stCondLst>
                              <p:cond delay="22000"/>
                            </p:stCondLst>
                            <p:childTnLst>
                              <p:par>
                                <p:cTn id="41" presetID="8" presetClass="entr" presetSubtype="32" fill="hold" nodeType="after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diamond(out)">
                                      <p:cBhvr>
                                        <p:cTn id="43" dur="2000"/>
                                        <p:tgtEl>
                                          <p:spTgt spid="4">
                                            <p:txEl>
                                              <p:pRg st="11" end="11"/>
                                            </p:txEl>
                                          </p:spTgt>
                                        </p:tgtEl>
                                      </p:cBhvr>
                                    </p:animEffect>
                                  </p:childTnLst>
                                </p:cTn>
                              </p:par>
                            </p:childTnLst>
                          </p:cTn>
                        </p:par>
                        <p:par>
                          <p:cTn id="44" fill="hold">
                            <p:stCondLst>
                              <p:cond delay="24000"/>
                            </p:stCondLst>
                            <p:childTnLst>
                              <p:par>
                                <p:cTn id="45" presetID="8" presetClass="entr" presetSubtype="32" fill="hold" nodeType="after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diamond(out)">
                                      <p:cBhvr>
                                        <p:cTn id="47" dur="2000"/>
                                        <p:tgtEl>
                                          <p:spTgt spid="4">
                                            <p:txEl>
                                              <p:pRg st="12" end="12"/>
                                            </p:txEl>
                                          </p:spTgt>
                                        </p:tgtEl>
                                      </p:cBhvr>
                                    </p:animEffect>
                                  </p:childTnLst>
                                </p:cTn>
                              </p:par>
                            </p:childTnLst>
                          </p:cTn>
                        </p:par>
                        <p:par>
                          <p:cTn id="48" fill="hold">
                            <p:stCondLst>
                              <p:cond delay="26000"/>
                            </p:stCondLst>
                            <p:childTnLst>
                              <p:par>
                                <p:cTn id="49" presetID="8" presetClass="entr" presetSubtype="32" fill="hold" nodeType="after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Effect transition="in" filter="diamond(out)">
                                      <p:cBhvr>
                                        <p:cTn id="51" dur="20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p:nvPr/>
        </p:nvCxnSpPr>
        <p:spPr>
          <a:xfrm>
            <a:off x="2209800" y="5562600"/>
            <a:ext cx="6553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0" y="3276600"/>
            <a:ext cx="457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286000" y="5029200"/>
            <a:ext cx="2514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10000" y="2057400"/>
            <a:ext cx="3200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9200" y="3657600"/>
            <a:ext cx="9906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Energy</a:t>
            </a:r>
          </a:p>
          <a:p>
            <a:r>
              <a:rPr lang="en-US" sz="2000" dirty="0" smtClean="0">
                <a:latin typeface="Times New Roman" pitchFamily="18" charset="0"/>
                <a:cs typeface="Times New Roman" pitchFamily="18" charset="0"/>
              </a:rPr>
              <a:t>(kJ)</a:t>
            </a:r>
            <a:endParaRPr lang="en-US" sz="2000" dirty="0">
              <a:latin typeface="Times New Roman" pitchFamily="18" charset="0"/>
              <a:cs typeface="Times New Roman" pitchFamily="18" charset="0"/>
            </a:endParaRPr>
          </a:p>
        </p:txBody>
      </p:sp>
      <p:sp>
        <p:nvSpPr>
          <p:cNvPr id="16" name="TextBox 15"/>
          <p:cNvSpPr txBox="1"/>
          <p:nvPr/>
        </p:nvSpPr>
        <p:spPr>
          <a:xfrm>
            <a:off x="3200400" y="5562600"/>
            <a:ext cx="5029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Reaction path/coordinate/ progress</a:t>
            </a:r>
            <a:endParaRPr lang="en-US" sz="2400" dirty="0">
              <a:latin typeface="Times New Roman" pitchFamily="18" charset="0"/>
              <a:cs typeface="Times New Roman" pitchFamily="18" charset="0"/>
            </a:endParaRPr>
          </a:p>
        </p:txBody>
      </p:sp>
      <p:sp>
        <p:nvSpPr>
          <p:cNvPr id="18" name="TextBox 17"/>
          <p:cNvSpPr txBox="1"/>
          <p:nvPr/>
        </p:nvSpPr>
        <p:spPr>
          <a:xfrm>
            <a:off x="2286000" y="4495800"/>
            <a:ext cx="2590800" cy="461665"/>
          </a:xfrm>
          <a:prstGeom prst="rect">
            <a:avLst/>
          </a:prstGeom>
          <a:noFill/>
        </p:spPr>
        <p:txBody>
          <a:bodyPr wrap="square" rtlCol="0">
            <a:spAutoFit/>
          </a:bodyPr>
          <a:lstStyle/>
          <a:p>
            <a:r>
              <a:rPr lang="en-US" sz="2400" dirty="0" smtClean="0"/>
              <a:t>KNO</a:t>
            </a:r>
            <a:r>
              <a:rPr lang="en-US" sz="2400" baseline="-25000" dirty="0" smtClean="0"/>
              <a:t>3</a:t>
            </a:r>
            <a:r>
              <a:rPr lang="en-US" sz="2400" dirty="0" smtClean="0"/>
              <a:t>(s)</a:t>
            </a:r>
            <a:endParaRPr lang="en-US" sz="2400" dirty="0"/>
          </a:p>
        </p:txBody>
      </p:sp>
      <p:sp>
        <p:nvSpPr>
          <p:cNvPr id="19" name="TextBox 18"/>
          <p:cNvSpPr txBox="1"/>
          <p:nvPr/>
        </p:nvSpPr>
        <p:spPr>
          <a:xfrm>
            <a:off x="4267200" y="1676400"/>
            <a:ext cx="2514600" cy="369332"/>
          </a:xfrm>
          <a:prstGeom prst="rect">
            <a:avLst/>
          </a:prstGeom>
          <a:noFill/>
        </p:spPr>
        <p:txBody>
          <a:bodyPr wrap="square" rtlCol="0">
            <a:spAutoFit/>
          </a:bodyPr>
          <a:lstStyle/>
          <a:p>
            <a:r>
              <a:rPr lang="en-US" dirty="0" smtClean="0"/>
              <a:t>KNO</a:t>
            </a:r>
            <a:r>
              <a:rPr lang="en-US" baseline="-25000" dirty="0" smtClean="0"/>
              <a:t>3</a:t>
            </a:r>
            <a:r>
              <a:rPr lang="en-US" dirty="0" smtClean="0"/>
              <a:t>(</a:t>
            </a:r>
            <a:r>
              <a:rPr lang="en-US" dirty="0" err="1" smtClean="0"/>
              <a:t>aq</a:t>
            </a:r>
            <a:r>
              <a:rPr lang="en-US" dirty="0" smtClean="0"/>
              <a:t>)</a:t>
            </a:r>
            <a:endParaRPr lang="en-US" dirty="0"/>
          </a:p>
        </p:txBody>
      </p:sp>
      <p:cxnSp>
        <p:nvCxnSpPr>
          <p:cNvPr id="21" name="Straight Arrow Connector 20"/>
          <p:cNvCxnSpPr/>
          <p:nvPr/>
        </p:nvCxnSpPr>
        <p:spPr>
          <a:xfrm rot="5400000" flipH="1" flipV="1">
            <a:off x="2933700" y="3543300"/>
            <a:ext cx="2971800"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3" name="TextBox 22"/>
          <p:cNvSpPr txBox="1"/>
          <p:nvPr/>
        </p:nvSpPr>
        <p:spPr>
          <a:xfrm>
            <a:off x="4495800" y="3048000"/>
            <a:ext cx="2057400" cy="646331"/>
          </a:xfrm>
          <a:prstGeom prst="rect">
            <a:avLst/>
          </a:prstGeom>
          <a:noFill/>
        </p:spPr>
        <p:txBody>
          <a:bodyPr wrap="square" rtlCol="0">
            <a:spAutoFit/>
          </a:bodyPr>
          <a:lstStyle/>
          <a:p>
            <a:pPr lvl="0"/>
            <a:r>
              <a:rPr lang="en-US" b="1" dirty="0" smtClean="0"/>
              <a:t>+</a:t>
            </a:r>
            <a:r>
              <a:rPr lang="en-US" dirty="0" smtClean="0"/>
              <a:t>∆H = H</a:t>
            </a:r>
            <a:r>
              <a:rPr lang="en-US" b="1" baseline="-25000" dirty="0" smtClean="0"/>
              <a:t>2</a:t>
            </a:r>
            <a:r>
              <a:rPr lang="en-US" dirty="0" smtClean="0"/>
              <a:t> – H</a:t>
            </a:r>
            <a:r>
              <a:rPr lang="en-US" b="1" baseline="-25000" dirty="0" smtClean="0"/>
              <a:t>1</a:t>
            </a:r>
            <a:r>
              <a:rPr lang="en-US" dirty="0" smtClean="0">
                <a:latin typeface="Times New Roman" pitchFamily="18" charset="0"/>
                <a:ea typeface="Times New Roman" pitchFamily="18" charset="0"/>
                <a:cs typeface="Times New Roman" pitchFamily="18" charset="0"/>
              </a:rPr>
              <a:t> </a:t>
            </a:r>
            <a:endParaRPr lang="en-US" sz="1000" dirty="0" smtClean="0">
              <a:latin typeface="Arial" pitchFamily="34" charset="0"/>
              <a:cs typeface="Arial" pitchFamily="34" charset="0"/>
            </a:endParaRPr>
          </a:p>
          <a:p>
            <a:endParaRPr lang="en-US" dirty="0"/>
          </a:p>
        </p:txBody>
      </p:sp>
      <p:sp>
        <p:nvSpPr>
          <p:cNvPr id="27" name="TextBox 26"/>
          <p:cNvSpPr txBox="1"/>
          <p:nvPr/>
        </p:nvSpPr>
        <p:spPr>
          <a:xfrm>
            <a:off x="1752600" y="4953000"/>
            <a:ext cx="455574" cy="369332"/>
          </a:xfrm>
          <a:prstGeom prst="rect">
            <a:avLst/>
          </a:prstGeom>
          <a:noFill/>
        </p:spPr>
        <p:txBody>
          <a:bodyPr wrap="none" rtlCol="0">
            <a:spAutoFit/>
          </a:bodyPr>
          <a:lstStyle/>
          <a:p>
            <a:r>
              <a:rPr lang="en-US" dirty="0" smtClean="0"/>
              <a:t>H</a:t>
            </a:r>
            <a:r>
              <a:rPr lang="en-US" baseline="-25000" dirty="0" smtClean="0"/>
              <a:t>1</a:t>
            </a:r>
            <a:endParaRPr lang="en-US" dirty="0"/>
          </a:p>
        </p:txBody>
      </p:sp>
      <p:sp>
        <p:nvSpPr>
          <p:cNvPr id="28" name="TextBox 27"/>
          <p:cNvSpPr txBox="1"/>
          <p:nvPr/>
        </p:nvSpPr>
        <p:spPr>
          <a:xfrm>
            <a:off x="1752600" y="1905000"/>
            <a:ext cx="455574" cy="369332"/>
          </a:xfrm>
          <a:prstGeom prst="rect">
            <a:avLst/>
          </a:prstGeom>
          <a:noFill/>
        </p:spPr>
        <p:txBody>
          <a:bodyPr wrap="none" rtlCol="0">
            <a:spAutoFit/>
          </a:bodyPr>
          <a:lstStyle/>
          <a:p>
            <a:r>
              <a:rPr lang="en-US" dirty="0" smtClean="0"/>
              <a:t>H</a:t>
            </a:r>
            <a:r>
              <a:rPr lang="en-US" baseline="-25000" dirty="0" smtClean="0"/>
              <a:t>2</a:t>
            </a:r>
            <a:endParaRPr lang="en-US" dirty="0"/>
          </a:p>
        </p:txBody>
      </p:sp>
      <p:sp>
        <p:nvSpPr>
          <p:cNvPr id="29" name="TextBox 28"/>
          <p:cNvSpPr txBox="1"/>
          <p:nvPr/>
        </p:nvSpPr>
        <p:spPr>
          <a:xfrm>
            <a:off x="304800" y="304800"/>
            <a:ext cx="8610600" cy="677108"/>
          </a:xfrm>
          <a:prstGeom prst="rect">
            <a:avLst/>
          </a:prstGeom>
          <a:noFill/>
        </p:spPr>
        <p:txBody>
          <a:bodyPr wrap="square" rtlCol="0">
            <a:spAutoFit/>
          </a:bodyPr>
          <a:lstStyle/>
          <a:p>
            <a:r>
              <a:rPr lang="en-US" sz="2000" u="sng" dirty="0" smtClean="0">
                <a:solidFill>
                  <a:srgbClr val="0070C0"/>
                </a:solidFill>
                <a:latin typeface="Times New Roman" pitchFamily="18" charset="0"/>
                <a:cs typeface="Times New Roman" pitchFamily="18" charset="0"/>
              </a:rPr>
              <a:t>Sketch energy level diagrams for endothermic dissolution of potassium nitrate(V)</a:t>
            </a:r>
            <a:endParaRPr lang="en-US" sz="2000" dirty="0" smtClean="0">
              <a:solidFill>
                <a:srgbClr val="0070C0"/>
              </a:solidFill>
              <a:latin typeface="Times New Roman" pitchFamily="18" charset="0"/>
              <a:cs typeface="Times New Roman" pitchFamily="18" charset="0"/>
            </a:endParaRPr>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1000"/>
                                  </p:stCondLst>
                                  <p:iterate type="lt">
                                    <p:tmPct val="50000"/>
                                  </p:iterate>
                                  <p:childTnLst>
                                    <p:set>
                                      <p:cBhvr>
                                        <p:cTn id="6" dur="1" fill="hold">
                                          <p:stCondLst>
                                            <p:cond delay="0"/>
                                          </p:stCondLst>
                                        </p:cTn>
                                        <p:tgtEl>
                                          <p:spTgt spid="15">
                                            <p:txEl>
                                              <p:pRg st="0" end="0"/>
                                            </p:txEl>
                                          </p:spTgt>
                                        </p:tgtEl>
                                        <p:attrNameLst>
                                          <p:attrName>style.visibility</p:attrName>
                                        </p:attrNameLst>
                                      </p:cBhvr>
                                      <p:to>
                                        <p:strVal val="visible"/>
                                      </p:to>
                                    </p:set>
                                    <p:anim calcmode="discrete" valueType="clr">
                                      <p:cBhvr override="childStyle">
                                        <p:cTn id="7" dur="500"/>
                                        <p:tgtEl>
                                          <p:spTgt spid="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5">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15">
                                            <p:txEl>
                                              <p:pRg st="0" end="0"/>
                                            </p:txEl>
                                          </p:spTgt>
                                        </p:tgtEl>
                                        <p:attrNameLst>
                                          <p:attrName>fill.type</p:attrName>
                                        </p:attrNameLst>
                                      </p:cBhvr>
                                      <p:to>
                                        <p:strVal val="solid"/>
                                      </p:to>
                                    </p:set>
                                  </p:childTnLst>
                                </p:cTn>
                              </p:par>
                            </p:childTnLst>
                          </p:cTn>
                        </p:par>
                        <p:par>
                          <p:cTn id="10" fill="hold">
                            <p:stCondLst>
                              <p:cond delay="275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15">
                                            <p:txEl>
                                              <p:pRg st="1" end="1"/>
                                            </p:txEl>
                                          </p:spTgt>
                                        </p:tgtEl>
                                        <p:attrNameLst>
                                          <p:attrName>style.visibility</p:attrName>
                                        </p:attrNameLst>
                                      </p:cBhvr>
                                      <p:to>
                                        <p:strVal val="visible"/>
                                      </p:to>
                                    </p:set>
                                    <p:anim calcmode="discrete" valueType="clr">
                                      <p:cBhvr override="childStyle">
                                        <p:cTn id="13" dur="500"/>
                                        <p:tgtEl>
                                          <p:spTgt spid="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5">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15">
                                            <p:txEl>
                                              <p:pRg st="1" end="1"/>
                                            </p:txEl>
                                          </p:spTgt>
                                        </p:tgtEl>
                                        <p:attrNameLst>
                                          <p:attrName>fill.type</p:attrName>
                                        </p:attrNameLst>
                                      </p:cBhvr>
                                      <p:to>
                                        <p:strVal val="solid"/>
                                      </p:to>
                                    </p:set>
                                  </p:childTnLst>
                                </p:cTn>
                              </p:par>
                            </p:childTnLst>
                          </p:cTn>
                        </p:par>
                        <p:par>
                          <p:cTn id="16" fill="hold">
                            <p:stCondLst>
                              <p:cond delay="4500"/>
                            </p:stCondLst>
                            <p:childTnLst>
                              <p:par>
                                <p:cTn id="17" presetID="27" presetClass="entr" presetSubtype="0" fill="hold" nodeType="afterEffect">
                                  <p:stCondLst>
                                    <p:cond delay="500"/>
                                  </p:stCondLst>
                                  <p:iterate type="lt">
                                    <p:tmPct val="50000"/>
                                  </p:iterate>
                                  <p:childTnLst>
                                    <p:set>
                                      <p:cBhvr>
                                        <p:cTn id="18"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19" dur="50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16">
                                            <p:txEl>
                                              <p:pRg st="0" end="0"/>
                                            </p:txEl>
                                          </p:spTgt>
                                        </p:tgtEl>
                                        <p:attrNameLst>
                                          <p:attrName>fill.type</p:attrName>
                                        </p:attrNameLst>
                                      </p:cBhvr>
                                      <p:to>
                                        <p:strVal val="solid"/>
                                      </p:to>
                                    </p:set>
                                  </p:childTnLst>
                                </p:cTn>
                              </p:par>
                            </p:childTnLst>
                          </p:cTn>
                        </p:par>
                        <p:par>
                          <p:cTn id="22" fill="hold">
                            <p:stCondLst>
                              <p:cond delay="13250"/>
                            </p:stCondLst>
                            <p:childTnLst>
                              <p:par>
                                <p:cTn id="23" presetID="27" presetClass="entr" presetSubtype="0" fill="hold" nodeType="afterEffect">
                                  <p:stCondLst>
                                    <p:cond delay="500"/>
                                  </p:stCondLst>
                                  <p:iterate type="lt">
                                    <p:tmPct val="50000"/>
                                  </p:iterate>
                                  <p:childTnLst>
                                    <p:set>
                                      <p:cBhvr>
                                        <p:cTn id="24"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25" dur="50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18">
                                            <p:txEl>
                                              <p:pRg st="0" end="0"/>
                                            </p:txEl>
                                          </p:spTgt>
                                        </p:tgtEl>
                                        <p:attrNameLst>
                                          <p:attrName>fill.type</p:attrName>
                                        </p:attrNameLst>
                                      </p:cBhvr>
                                      <p:to>
                                        <p:strVal val="solid"/>
                                      </p:to>
                                    </p:set>
                                  </p:childTnLst>
                                </p:cTn>
                              </p:par>
                            </p:childTnLst>
                          </p:cTn>
                        </p:par>
                        <p:par>
                          <p:cTn id="28" fill="hold">
                            <p:stCondLst>
                              <p:cond delay="15750"/>
                            </p:stCondLst>
                            <p:childTnLst>
                              <p:par>
                                <p:cTn id="29" presetID="27" presetClass="entr" presetSubtype="0" fill="hold" nodeType="afterEffect">
                                  <p:stCondLst>
                                    <p:cond delay="500"/>
                                  </p:stCondLst>
                                  <p:iterate type="lt">
                                    <p:tmPct val="50000"/>
                                  </p:iterate>
                                  <p:childTnLst>
                                    <p:set>
                                      <p:cBhvr>
                                        <p:cTn id="30"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31" dur="50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19">
                                            <p:txEl>
                                              <p:pRg st="0" end="0"/>
                                            </p:txEl>
                                          </p:spTgt>
                                        </p:tgtEl>
                                        <p:attrNameLst>
                                          <p:attrName>fill.type</p:attrName>
                                        </p:attrNameLst>
                                      </p:cBhvr>
                                      <p:to>
                                        <p:strVal val="solid"/>
                                      </p:to>
                                    </p:set>
                                  </p:childTnLst>
                                </p:cTn>
                              </p:par>
                            </p:childTnLst>
                          </p:cTn>
                        </p:par>
                        <p:par>
                          <p:cTn id="34" fill="hold">
                            <p:stCondLst>
                              <p:cond delay="18500"/>
                            </p:stCondLst>
                            <p:childTnLst>
                              <p:par>
                                <p:cTn id="35" presetID="27" presetClass="entr" presetSubtype="0" fill="hold" nodeType="afterEffect">
                                  <p:stCondLst>
                                    <p:cond delay="500"/>
                                  </p:stCondLst>
                                  <p:iterate type="lt">
                                    <p:tmPct val="50000"/>
                                  </p:iterate>
                                  <p:childTnLst>
                                    <p:set>
                                      <p:cBhvr>
                                        <p:cTn id="36"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37" dur="50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39" dur="500"/>
                                        <p:tgtEl>
                                          <p:spTgt spid="23">
                                            <p:txEl>
                                              <p:pRg st="0" end="0"/>
                                            </p:txEl>
                                          </p:spTgt>
                                        </p:tgtEl>
                                        <p:attrNameLst>
                                          <p:attrName>fill.type</p:attrName>
                                        </p:attrNameLst>
                                      </p:cBhvr>
                                      <p:to>
                                        <p:strVal val="solid"/>
                                      </p:to>
                                    </p:set>
                                  </p:childTnLst>
                                </p:cTn>
                              </p:par>
                            </p:childTnLst>
                          </p:cTn>
                        </p:par>
                        <p:par>
                          <p:cTn id="40" fill="hold">
                            <p:stCondLst>
                              <p:cond delay="21500"/>
                            </p:stCondLst>
                            <p:childTnLst>
                              <p:par>
                                <p:cTn id="41" presetID="1" presetClass="entr" presetSubtype="0" fill="hold" nodeType="afterEffect">
                                  <p:stCondLst>
                                    <p:cond delay="500"/>
                                  </p:stCondLst>
                                  <p:childTnLst>
                                    <p:set>
                                      <p:cBhvr>
                                        <p:cTn id="42" dur="1" fill="hold">
                                          <p:stCondLst>
                                            <p:cond delay="0"/>
                                          </p:stCondLst>
                                        </p:cTn>
                                        <p:tgtEl>
                                          <p:spTgt spid="21"/>
                                        </p:tgtEl>
                                        <p:attrNameLst>
                                          <p:attrName>style.visibility</p:attrName>
                                        </p:attrNameLst>
                                      </p:cBhvr>
                                      <p:to>
                                        <p:strVal val="visible"/>
                                      </p:to>
                                    </p:set>
                                  </p:childTnLst>
                                </p:cTn>
                              </p:par>
                            </p:childTnLst>
                          </p:cTn>
                        </p:par>
                        <p:par>
                          <p:cTn id="43" fill="hold">
                            <p:stCondLst>
                              <p:cond delay="22000"/>
                            </p:stCondLst>
                            <p:childTnLst>
                              <p:par>
                                <p:cTn id="44" presetID="27" presetClass="entr" presetSubtype="0" fill="hold" nodeType="afterEffect">
                                  <p:stCondLst>
                                    <p:cond delay="0"/>
                                  </p:stCondLst>
                                  <p:iterate type="lt">
                                    <p:tmPct val="50000"/>
                                  </p:iterate>
                                  <p:childTnLst>
                                    <p:set>
                                      <p:cBhvr>
                                        <p:cTn id="45" dur="1" fill="hold">
                                          <p:stCondLst>
                                            <p:cond delay="0"/>
                                          </p:stCondLst>
                                        </p:cTn>
                                        <p:tgtEl>
                                          <p:spTgt spid="27">
                                            <p:txEl>
                                              <p:pRg st="0" end="0"/>
                                            </p:txEl>
                                          </p:spTgt>
                                        </p:tgtEl>
                                        <p:attrNameLst>
                                          <p:attrName>style.visibility</p:attrName>
                                        </p:attrNameLst>
                                      </p:cBhvr>
                                      <p:to>
                                        <p:strVal val="visible"/>
                                      </p:to>
                                    </p:set>
                                    <p:anim calcmode="discrete" valueType="clr">
                                      <p:cBhvr override="childStyle">
                                        <p:cTn id="46" dur="1000"/>
                                        <p:tgtEl>
                                          <p:spTgt spid="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1000"/>
                                        <p:tgtEl>
                                          <p:spTgt spid="27">
                                            <p:txEl>
                                              <p:pRg st="0" end="0"/>
                                            </p:txEl>
                                          </p:spTgt>
                                        </p:tgtEl>
                                        <p:attrNameLst>
                                          <p:attrName>fillcolor</p:attrName>
                                        </p:attrNameLst>
                                      </p:cBhvr>
                                      <p:tavLst>
                                        <p:tav tm="0">
                                          <p:val>
                                            <p:clrVal>
                                              <a:schemeClr val="accent2"/>
                                            </p:clrVal>
                                          </p:val>
                                        </p:tav>
                                        <p:tav tm="50000">
                                          <p:val>
                                            <p:clrVal>
                                              <a:schemeClr val="hlink"/>
                                            </p:clrVal>
                                          </p:val>
                                        </p:tav>
                                      </p:tavLst>
                                    </p:anim>
                                    <p:set>
                                      <p:cBhvr>
                                        <p:cTn id="48" dur="1000"/>
                                        <p:tgtEl>
                                          <p:spTgt spid="27">
                                            <p:txEl>
                                              <p:pRg st="0" end="0"/>
                                            </p:txEl>
                                          </p:spTgt>
                                        </p:tgtEl>
                                        <p:attrNameLst>
                                          <p:attrName>fill.type</p:attrName>
                                        </p:attrNameLst>
                                      </p:cBhvr>
                                      <p:to>
                                        <p:strVal val="solid"/>
                                      </p:to>
                                    </p:set>
                                  </p:childTnLst>
                                </p:cTn>
                              </p:par>
                            </p:childTnLst>
                          </p:cTn>
                        </p:par>
                        <p:par>
                          <p:cTn id="49" fill="hold">
                            <p:stCondLst>
                              <p:cond delay="23500"/>
                            </p:stCondLst>
                            <p:childTnLst>
                              <p:par>
                                <p:cTn id="50" presetID="27" presetClass="entr" presetSubtype="0" fill="hold" nodeType="afterEffect">
                                  <p:stCondLst>
                                    <p:cond delay="1000"/>
                                  </p:stCondLst>
                                  <p:iterate type="lt">
                                    <p:tmPct val="50000"/>
                                  </p:iterate>
                                  <p:childTnLst>
                                    <p:set>
                                      <p:cBhvr>
                                        <p:cTn id="51" dur="1" fill="hold">
                                          <p:stCondLst>
                                            <p:cond delay="0"/>
                                          </p:stCondLst>
                                        </p:cTn>
                                        <p:tgtEl>
                                          <p:spTgt spid="28">
                                            <p:txEl>
                                              <p:pRg st="0" end="0"/>
                                            </p:txEl>
                                          </p:spTgt>
                                        </p:tgtEl>
                                        <p:attrNameLst>
                                          <p:attrName>style.visibility</p:attrName>
                                        </p:attrNameLst>
                                      </p:cBhvr>
                                      <p:to>
                                        <p:strVal val="visible"/>
                                      </p:to>
                                    </p:set>
                                    <p:anim calcmode="discrete" valueType="clr">
                                      <p:cBhvr override="childStyle">
                                        <p:cTn id="52" dur="1000"/>
                                        <p:tgtEl>
                                          <p:spTgt spid="2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1000"/>
                                        <p:tgtEl>
                                          <p:spTgt spid="28">
                                            <p:txEl>
                                              <p:pRg st="0" end="0"/>
                                            </p:txEl>
                                          </p:spTgt>
                                        </p:tgtEl>
                                        <p:attrNameLst>
                                          <p:attrName>fillcolor</p:attrName>
                                        </p:attrNameLst>
                                      </p:cBhvr>
                                      <p:tavLst>
                                        <p:tav tm="0">
                                          <p:val>
                                            <p:clrVal>
                                              <a:schemeClr val="accent2"/>
                                            </p:clrVal>
                                          </p:val>
                                        </p:tav>
                                        <p:tav tm="50000">
                                          <p:val>
                                            <p:clrVal>
                                              <a:schemeClr val="hlink"/>
                                            </p:clrVal>
                                          </p:val>
                                        </p:tav>
                                      </p:tavLst>
                                    </p:anim>
                                    <p:set>
                                      <p:cBhvr>
                                        <p:cTn id="54" dur="1000"/>
                                        <p:tgtEl>
                                          <p:spTgt spid="2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14400" y="4495800"/>
            <a:ext cx="2590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3352800"/>
            <a:ext cx="25146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90600" y="2133600"/>
            <a:ext cx="2438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90600" y="990600"/>
            <a:ext cx="7162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066800" y="5715000"/>
            <a:ext cx="7543800" cy="76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800894" y="5142706"/>
            <a:ext cx="12954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648494" y="3923506"/>
            <a:ext cx="1143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762794" y="2742406"/>
            <a:ext cx="1219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572294" y="1561306"/>
            <a:ext cx="1143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019800" y="2743200"/>
            <a:ext cx="2362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5181600" y="1828800"/>
            <a:ext cx="17526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4953000" y="4191000"/>
            <a:ext cx="2971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581400" y="5029200"/>
            <a:ext cx="2514600" cy="738664"/>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30000" dirty="0" smtClean="0">
                <a:latin typeface="Times New Roman"/>
                <a:cs typeface="Times New Roman"/>
              </a:rPr>
              <a:t>+ </a:t>
            </a:r>
            <a:r>
              <a:rPr lang="en-US" sz="2400" b="1" baseline="-25000" dirty="0" smtClean="0">
                <a:latin typeface="Times New Roman" pitchFamily="18" charset="0"/>
                <a:cs typeface="Times New Roman" pitchFamily="18" charset="0"/>
              </a:rPr>
              <a:t>(s) </a:t>
            </a:r>
            <a:r>
              <a:rPr lang="en-US" sz="2400" b="1"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Cl</a:t>
            </a:r>
            <a:r>
              <a:rPr lang="en-US" sz="2400" b="1" baseline="30000" dirty="0" smtClean="0">
                <a:latin typeface="Times New Roman"/>
                <a:cs typeface="Times New Roman"/>
              </a:rPr>
              <a:t> -</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smtClean="0"/>
          </a:p>
          <a:p>
            <a:endParaRPr lang="en-US" dirty="0"/>
          </a:p>
        </p:txBody>
      </p:sp>
      <p:sp>
        <p:nvSpPr>
          <p:cNvPr id="30" name="TextBox 29"/>
          <p:cNvSpPr txBox="1"/>
          <p:nvPr/>
        </p:nvSpPr>
        <p:spPr>
          <a:xfrm>
            <a:off x="1295400" y="4038600"/>
            <a:ext cx="2362200" cy="461665"/>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25000" dirty="0" smtClean="0">
                <a:latin typeface="Times New Roman" pitchFamily="18" charset="0"/>
                <a:cs typeface="Times New Roman" pitchFamily="18" charset="0"/>
              </a:rPr>
              <a:t>(s) </a:t>
            </a:r>
            <a:r>
              <a:rPr lang="en-US" sz="2400" b="1" dirty="0" smtClean="0">
                <a:latin typeface="Times New Roman" pitchFamily="18" charset="0"/>
                <a:cs typeface="Times New Roman" pitchFamily="18" charset="0"/>
              </a:rPr>
              <a:t> +  ½ </a:t>
            </a:r>
            <a:r>
              <a:rPr lang="en-US" sz="2400" dirty="0" smtClean="0">
                <a:latin typeface="Times New Roman" pitchFamily="18" charset="0"/>
                <a:cs typeface="Times New Roman" pitchFamily="18" charset="0"/>
              </a:rPr>
              <a:t>Cl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a:p>
        </p:txBody>
      </p:sp>
      <p:sp>
        <p:nvSpPr>
          <p:cNvPr id="32" name="TextBox 31"/>
          <p:cNvSpPr txBox="1"/>
          <p:nvPr/>
        </p:nvSpPr>
        <p:spPr>
          <a:xfrm>
            <a:off x="1524000" y="2895600"/>
            <a:ext cx="2362200" cy="461665"/>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25000" dirty="0" smtClean="0">
                <a:latin typeface="Times New Roman" pitchFamily="18" charset="0"/>
                <a:cs typeface="Times New Roman" pitchFamily="18" charset="0"/>
              </a:rPr>
              <a:t>(g) </a:t>
            </a:r>
            <a:r>
              <a:rPr lang="en-US" sz="2400" b="1" dirty="0" smtClean="0">
                <a:latin typeface="Times New Roman" pitchFamily="18" charset="0"/>
                <a:cs typeface="Times New Roman" pitchFamily="18" charset="0"/>
              </a:rPr>
              <a:t> +  ½ </a:t>
            </a:r>
            <a:r>
              <a:rPr lang="en-US" sz="2400" dirty="0" smtClean="0">
                <a:latin typeface="Times New Roman" pitchFamily="18" charset="0"/>
                <a:cs typeface="Times New Roman" pitchFamily="18" charset="0"/>
              </a:rPr>
              <a:t>Cl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a:p>
        </p:txBody>
      </p:sp>
      <p:sp>
        <p:nvSpPr>
          <p:cNvPr id="33" name="TextBox 32"/>
          <p:cNvSpPr txBox="1"/>
          <p:nvPr/>
        </p:nvSpPr>
        <p:spPr>
          <a:xfrm>
            <a:off x="1295400" y="1676400"/>
            <a:ext cx="2438400" cy="461665"/>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30000" dirty="0" smtClean="0">
                <a:latin typeface="Times New Roman"/>
                <a:cs typeface="Times New Roman"/>
              </a:rPr>
              <a:t>+ </a:t>
            </a:r>
            <a:r>
              <a:rPr lang="en-US" sz="2400" b="1" baseline="-25000" dirty="0" smtClean="0">
                <a:latin typeface="Times New Roman" pitchFamily="18" charset="0"/>
                <a:cs typeface="Times New Roman" pitchFamily="18" charset="0"/>
              </a:rPr>
              <a:t>(g) </a:t>
            </a:r>
            <a:r>
              <a:rPr lang="en-US" sz="2400" b="1" dirty="0" smtClean="0">
                <a:latin typeface="Times New Roman" pitchFamily="18" charset="0"/>
                <a:cs typeface="Times New Roman" pitchFamily="18" charset="0"/>
              </a:rPr>
              <a:t> +  ½ </a:t>
            </a:r>
            <a:r>
              <a:rPr lang="en-US" sz="2400" dirty="0" smtClean="0">
                <a:latin typeface="Times New Roman" pitchFamily="18" charset="0"/>
                <a:cs typeface="Times New Roman" pitchFamily="18" charset="0"/>
              </a:rPr>
              <a:t>Cl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a:p>
        </p:txBody>
      </p:sp>
      <p:sp>
        <p:nvSpPr>
          <p:cNvPr id="34" name="TextBox 33"/>
          <p:cNvSpPr txBox="1"/>
          <p:nvPr/>
        </p:nvSpPr>
        <p:spPr>
          <a:xfrm>
            <a:off x="2133600" y="533400"/>
            <a:ext cx="2971800" cy="461665"/>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aseline="30000" dirty="0" smtClean="0">
                <a:latin typeface="Times New Roman"/>
                <a:cs typeface="Times New Roman"/>
              </a:rPr>
              <a:t>+ </a:t>
            </a:r>
            <a:r>
              <a:rPr lang="en-US" sz="2400" baseline="-25000" dirty="0" smtClean="0">
                <a:latin typeface="Times New Roman" pitchFamily="18" charset="0"/>
                <a:cs typeface="Times New Roman" pitchFamily="18" charset="0"/>
              </a:rPr>
              <a:t>(g) </a:t>
            </a:r>
            <a:r>
              <a:rPr lang="en-US" sz="2400" dirty="0" smtClean="0">
                <a:latin typeface="Times New Roman" pitchFamily="18" charset="0"/>
                <a:cs typeface="Times New Roman" pitchFamily="18" charset="0"/>
              </a:rPr>
              <a:t> + e +  Cl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aseline="-25000" dirty="0" smtClean="0">
                <a:latin typeface="Times New Roman" pitchFamily="18" charset="0"/>
                <a:cs typeface="Times New Roman" pitchFamily="18" charset="0"/>
              </a:rPr>
              <a:t>(g)</a:t>
            </a:r>
            <a:endParaRPr lang="en-US" sz="2400" dirty="0"/>
          </a:p>
        </p:txBody>
      </p:sp>
      <p:sp>
        <p:nvSpPr>
          <p:cNvPr id="35" name="TextBox 34"/>
          <p:cNvSpPr txBox="1"/>
          <p:nvPr/>
        </p:nvSpPr>
        <p:spPr>
          <a:xfrm>
            <a:off x="6172200" y="1981200"/>
            <a:ext cx="2209800" cy="738664"/>
          </a:xfrm>
          <a:prstGeom prst="rect">
            <a:avLst/>
          </a:prstGeom>
          <a:noFill/>
          <a:ln>
            <a:solidFill>
              <a:srgbClr val="00B050"/>
            </a:solidFill>
          </a:ln>
        </p:spPr>
        <p:txBody>
          <a:bodyPr wrap="square" rtlCol="0">
            <a:spAutoFit/>
          </a:bodyPr>
          <a:lstStyle/>
          <a:p>
            <a:r>
              <a:rPr lang="en-US" sz="2400" dirty="0" smtClean="0">
                <a:latin typeface="Times New Roman" pitchFamily="18" charset="0"/>
                <a:cs typeface="Times New Roman" pitchFamily="18" charset="0"/>
              </a:rPr>
              <a:t>Na</a:t>
            </a:r>
            <a:r>
              <a:rPr lang="en-US" sz="2400" b="1" baseline="30000" dirty="0" smtClean="0">
                <a:latin typeface="Times New Roman"/>
                <a:cs typeface="Times New Roman"/>
              </a:rPr>
              <a:t>+ </a:t>
            </a:r>
            <a:r>
              <a:rPr lang="en-US" sz="2400" b="1" baseline="-25000" dirty="0" smtClean="0">
                <a:latin typeface="Times New Roman" pitchFamily="18" charset="0"/>
                <a:cs typeface="Times New Roman" pitchFamily="18" charset="0"/>
              </a:rPr>
              <a:t>(g) </a:t>
            </a:r>
            <a:r>
              <a:rPr lang="en-US" sz="2400" b="1"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Cl</a:t>
            </a:r>
            <a:r>
              <a:rPr lang="en-US" sz="2400" b="1" baseline="30000" dirty="0" smtClean="0">
                <a:latin typeface="Times New Roman"/>
                <a:cs typeface="Times New Roman"/>
              </a:rPr>
              <a:t> -</a:t>
            </a:r>
            <a:r>
              <a:rPr lang="en-US" sz="2400" dirty="0" smtClean="0">
                <a:latin typeface="Times New Roman" pitchFamily="18" charset="0"/>
                <a:cs typeface="Times New Roman" pitchFamily="18" charset="0"/>
              </a:rPr>
              <a:t> </a:t>
            </a:r>
            <a:r>
              <a:rPr lang="en-US" sz="2400" b="1" baseline="-25000" dirty="0" smtClean="0">
                <a:latin typeface="Times New Roman" pitchFamily="18" charset="0"/>
                <a:cs typeface="Times New Roman" pitchFamily="18" charset="0"/>
              </a:rPr>
              <a:t>(g)</a:t>
            </a:r>
            <a:endParaRPr lang="en-US" sz="2400" dirty="0" smtClean="0"/>
          </a:p>
          <a:p>
            <a:endParaRPr lang="en-US" dirty="0"/>
          </a:p>
        </p:txBody>
      </p:sp>
      <p:sp>
        <p:nvSpPr>
          <p:cNvPr id="37" name="TextBox 36"/>
          <p:cNvSpPr txBox="1"/>
          <p:nvPr/>
        </p:nvSpPr>
        <p:spPr>
          <a:xfrm>
            <a:off x="1295400" y="3581400"/>
            <a:ext cx="1349472"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at</a:t>
            </a:r>
            <a:r>
              <a:rPr lang="en-US" b="1" dirty="0" smtClean="0">
                <a:solidFill>
                  <a:srgbClr val="00B0F0"/>
                </a:solidFill>
                <a:latin typeface="Times New Roman" pitchFamily="18" charset="0"/>
                <a:ea typeface="Times New Roman" pitchFamily="18" charset="0"/>
                <a:cs typeface="Times New Roman" pitchFamily="18" charset="0"/>
              </a:rPr>
              <a:t> </a:t>
            </a:r>
            <a:r>
              <a:rPr lang="en-US" b="1" dirty="0" smtClean="0">
                <a:latin typeface="Times New Roman" pitchFamily="18" charset="0"/>
                <a:ea typeface="Times New Roman" pitchFamily="18" charset="0"/>
                <a:cs typeface="Times New Roman" pitchFamily="18" charset="0"/>
              </a:rPr>
              <a:t>=+</a:t>
            </a:r>
            <a:r>
              <a:rPr lang="en-US" b="1" dirty="0" smtClean="0">
                <a:latin typeface="Times New Roman" pitchFamily="18" charset="0"/>
                <a:cs typeface="Times New Roman" pitchFamily="18" charset="0"/>
              </a:rPr>
              <a:t> 110</a:t>
            </a:r>
            <a:endParaRPr lang="en-US" b="1" dirty="0"/>
          </a:p>
        </p:txBody>
      </p:sp>
      <p:sp>
        <p:nvSpPr>
          <p:cNvPr id="38" name="TextBox 37"/>
          <p:cNvSpPr txBox="1"/>
          <p:nvPr/>
        </p:nvSpPr>
        <p:spPr>
          <a:xfrm>
            <a:off x="1447800" y="2438400"/>
            <a:ext cx="1269899" cy="369332"/>
          </a:xfrm>
          <a:prstGeom prst="rect">
            <a:avLst/>
          </a:prstGeom>
          <a:noFill/>
          <a:ln>
            <a:solidFill>
              <a:srgbClr val="00B05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+ 500</a:t>
            </a:r>
            <a:endParaRPr lang="en-US" b="1" dirty="0"/>
          </a:p>
        </p:txBody>
      </p:sp>
      <p:sp>
        <p:nvSpPr>
          <p:cNvPr id="39" name="TextBox 38"/>
          <p:cNvSpPr txBox="1"/>
          <p:nvPr/>
        </p:nvSpPr>
        <p:spPr>
          <a:xfrm>
            <a:off x="1143000" y="1219200"/>
            <a:ext cx="1297150" cy="369332"/>
          </a:xfrm>
          <a:prstGeom prst="rect">
            <a:avLst/>
          </a:prstGeom>
          <a:noFill/>
          <a:ln>
            <a:solidFill>
              <a:srgbClr val="00B05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at</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+ 120</a:t>
            </a:r>
            <a:endParaRPr lang="en-US" b="1" dirty="0"/>
          </a:p>
        </p:txBody>
      </p:sp>
      <p:sp>
        <p:nvSpPr>
          <p:cNvPr id="40" name="TextBox 39"/>
          <p:cNvSpPr txBox="1"/>
          <p:nvPr/>
        </p:nvSpPr>
        <p:spPr>
          <a:xfrm>
            <a:off x="6096000" y="1371600"/>
            <a:ext cx="1242648"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e</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- 363</a:t>
            </a:r>
            <a:endParaRPr lang="en-US" b="1" dirty="0"/>
          </a:p>
        </p:txBody>
      </p:sp>
      <p:sp>
        <p:nvSpPr>
          <p:cNvPr id="41" name="TextBox 40"/>
          <p:cNvSpPr txBox="1"/>
          <p:nvPr/>
        </p:nvSpPr>
        <p:spPr>
          <a:xfrm>
            <a:off x="6477000" y="3886200"/>
            <a:ext cx="851515"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l</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x</a:t>
            </a:r>
            <a:endParaRPr lang="en-US" b="1" dirty="0"/>
          </a:p>
        </p:txBody>
      </p:sp>
      <p:sp>
        <p:nvSpPr>
          <p:cNvPr id="42" name="TextBox 41"/>
          <p:cNvSpPr txBox="1"/>
          <p:nvPr/>
        </p:nvSpPr>
        <p:spPr>
          <a:xfrm>
            <a:off x="1447800" y="4648200"/>
            <a:ext cx="1256498" cy="369332"/>
          </a:xfrm>
          <a:prstGeom prst="rect">
            <a:avLst/>
          </a:prstGeom>
          <a:noFill/>
          <a:ln>
            <a:solidFill>
              <a:srgbClr val="7030A0"/>
            </a:solidFill>
          </a:ln>
        </p:spPr>
        <p:txBody>
          <a:bodyPr wrap="non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a:t>
            </a:r>
            <a:r>
              <a:rPr lang="en-US" b="1" dirty="0" err="1" smtClean="0">
                <a:solidFill>
                  <a:srgbClr val="00B0F0"/>
                </a:solidFill>
                <a:latin typeface="Times New Roman" pitchFamily="18" charset="0"/>
                <a:ea typeface="Times New Roman" pitchFamily="18" charset="0"/>
                <a:cs typeface="Times New Roman" pitchFamily="18" charset="0"/>
              </a:rPr>
              <a:t>H</a:t>
            </a:r>
            <a:r>
              <a:rPr lang="en-US" b="1" baseline="-30000" dirty="0" err="1" smtClean="0">
                <a:solidFill>
                  <a:srgbClr val="00B0F0"/>
                </a:solidFill>
                <a:latin typeface="Times New Roman" pitchFamily="18" charset="0"/>
                <a:ea typeface="Times New Roman" pitchFamily="18" charset="0"/>
                <a:cs typeface="Times New Roman" pitchFamily="18" charset="0"/>
              </a:rPr>
              <a:t>f</a:t>
            </a:r>
            <a:r>
              <a:rPr lang="en-US" b="1" baseline="-30000" dirty="0" smtClean="0">
                <a:solidFill>
                  <a:srgbClr val="00B0F0"/>
                </a:solidFill>
                <a:latin typeface="Times New Roman" pitchFamily="18" charset="0"/>
                <a:ea typeface="Times New Roman" pitchFamily="18" charset="0"/>
                <a:cs typeface="Times New Roman" pitchFamily="18" charset="0"/>
              </a:rPr>
              <a:t> </a:t>
            </a:r>
            <a:r>
              <a:rPr lang="en-US" b="1" dirty="0" smtClean="0">
                <a:solidFill>
                  <a:srgbClr val="00B0F0"/>
                </a:solidFill>
                <a:latin typeface="Times New Roman" pitchFamily="18" charset="0"/>
                <a:ea typeface="Times New Roman" pitchFamily="18" charset="0"/>
                <a:cs typeface="Times New Roman" pitchFamily="18" charset="0"/>
              </a:rPr>
              <a:t> </a:t>
            </a:r>
            <a:r>
              <a:rPr lang="en-US" b="1" dirty="0" smtClean="0">
                <a:latin typeface="Times New Roman" pitchFamily="18" charset="0"/>
                <a:ea typeface="Times New Roman" pitchFamily="18" charset="0"/>
                <a:cs typeface="Times New Roman" pitchFamily="18" charset="0"/>
              </a:rPr>
              <a:t>= -411</a:t>
            </a:r>
            <a:endParaRPr lang="en-US" b="1"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1000"/>
                            </p:stCondLst>
                            <p:childTnLst>
                              <p:par>
                                <p:cTn id="8" presetID="27" presetClass="entr" presetSubtype="0" fill="hold" grpId="0" nodeType="afterEffect">
                                  <p:stCondLst>
                                    <p:cond delay="0"/>
                                  </p:stCondLst>
                                  <p:iterate type="lt">
                                    <p:tmPct val="50000"/>
                                  </p:iterate>
                                  <p:childTnLst>
                                    <p:set>
                                      <p:cBhvr>
                                        <p:cTn id="9" dur="1" fill="hold">
                                          <p:stCondLst>
                                            <p:cond delay="0"/>
                                          </p:stCondLst>
                                        </p:cTn>
                                        <p:tgtEl>
                                          <p:spTgt spid="30"/>
                                        </p:tgtEl>
                                        <p:attrNameLst>
                                          <p:attrName>style.visibility</p:attrName>
                                        </p:attrNameLst>
                                      </p:cBhvr>
                                      <p:to>
                                        <p:strVal val="visible"/>
                                      </p:to>
                                    </p:set>
                                    <p:anim calcmode="discrete" valueType="clr">
                                      <p:cBhvr override="childStyle">
                                        <p:cTn id="10" dur="500"/>
                                        <p:tgtEl>
                                          <p:spTgt spid="30"/>
                                        </p:tgtEl>
                                        <p:attrNameLst>
                                          <p:attrName>style.color</p:attrName>
                                        </p:attrNameLst>
                                      </p:cBhvr>
                                      <p:tavLst>
                                        <p:tav tm="0">
                                          <p:val>
                                            <p:clrVal>
                                              <a:schemeClr val="accent2"/>
                                            </p:clrVal>
                                          </p:val>
                                        </p:tav>
                                        <p:tav tm="50000">
                                          <p:val>
                                            <p:clrVal>
                                              <a:schemeClr val="hlink"/>
                                            </p:clrVal>
                                          </p:val>
                                        </p:tav>
                                      </p:tavLst>
                                    </p:anim>
                                    <p:anim calcmode="discrete" valueType="clr">
                                      <p:cBhvr>
                                        <p:cTn id="11" dur="500"/>
                                        <p:tgtEl>
                                          <p:spTgt spid="30"/>
                                        </p:tgtEl>
                                        <p:attrNameLst>
                                          <p:attrName>fillcolor</p:attrName>
                                        </p:attrNameLst>
                                      </p:cBhvr>
                                      <p:tavLst>
                                        <p:tav tm="0">
                                          <p:val>
                                            <p:clrVal>
                                              <a:schemeClr val="accent2"/>
                                            </p:clrVal>
                                          </p:val>
                                        </p:tav>
                                        <p:tav tm="50000">
                                          <p:val>
                                            <p:clrVal>
                                              <a:schemeClr val="hlink"/>
                                            </p:clrVal>
                                          </p:val>
                                        </p:tav>
                                      </p:tavLst>
                                    </p:anim>
                                    <p:set>
                                      <p:cBhvr>
                                        <p:cTn id="12" dur="500"/>
                                        <p:tgtEl>
                                          <p:spTgt spid="30"/>
                                        </p:tgtEl>
                                        <p:attrNameLst>
                                          <p:attrName>fill.type</p:attrName>
                                        </p:attrNameLst>
                                      </p:cBhvr>
                                      <p:to>
                                        <p:strVal val="solid"/>
                                      </p:to>
                                    </p:set>
                                  </p:childTnLst>
                                </p:cTn>
                              </p:par>
                            </p:childTnLst>
                          </p:cTn>
                        </p:par>
                        <p:par>
                          <p:cTn id="13" fill="hold">
                            <p:stCondLst>
                              <p:cond delay="4500"/>
                            </p:stCondLst>
                            <p:childTnLst>
                              <p:par>
                                <p:cTn id="14" presetID="1" presetClass="entr" presetSubtype="0" fill="hold" nodeType="afterEffect">
                                  <p:stCondLst>
                                    <p:cond delay="1000"/>
                                  </p:stCondLst>
                                  <p:childTnLst>
                                    <p:set>
                                      <p:cBhvr>
                                        <p:cTn id="15" dur="1" fill="hold">
                                          <p:stCondLst>
                                            <p:cond delay="0"/>
                                          </p:stCondLst>
                                        </p:cTn>
                                        <p:tgtEl>
                                          <p:spTgt spid="18"/>
                                        </p:tgtEl>
                                        <p:attrNameLst>
                                          <p:attrName>style.visibility</p:attrName>
                                        </p:attrNameLst>
                                      </p:cBhvr>
                                      <p:to>
                                        <p:strVal val="visible"/>
                                      </p:to>
                                    </p:set>
                                  </p:childTnLst>
                                </p:cTn>
                              </p:par>
                            </p:childTnLst>
                          </p:cTn>
                        </p:par>
                        <p:par>
                          <p:cTn id="16" fill="hold">
                            <p:stCondLst>
                              <p:cond delay="5500"/>
                            </p:stCondLst>
                            <p:childTnLst>
                              <p:par>
                                <p:cTn id="17" presetID="27" presetClass="entr" presetSubtype="0" fill="hold" grpId="0" nodeType="afterEffect">
                                  <p:stCondLst>
                                    <p:cond delay="1000"/>
                                  </p:stCondLst>
                                  <p:iterate type="lt">
                                    <p:tmPct val="50000"/>
                                  </p:iterate>
                                  <p:childTnLst>
                                    <p:set>
                                      <p:cBhvr>
                                        <p:cTn id="18" dur="1" fill="hold">
                                          <p:stCondLst>
                                            <p:cond delay="0"/>
                                          </p:stCondLst>
                                        </p:cTn>
                                        <p:tgtEl>
                                          <p:spTgt spid="37"/>
                                        </p:tgtEl>
                                        <p:attrNameLst>
                                          <p:attrName>style.visibility</p:attrName>
                                        </p:attrNameLst>
                                      </p:cBhvr>
                                      <p:to>
                                        <p:strVal val="visible"/>
                                      </p:to>
                                    </p:set>
                                    <p:anim calcmode="discrete" valueType="clr">
                                      <p:cBhvr override="childStyle">
                                        <p:cTn id="19" dur="50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37"/>
                                        </p:tgtEl>
                                        <p:attrNameLst>
                                          <p:attrName>fillcolor</p:attrName>
                                        </p:attrNameLst>
                                      </p:cBhvr>
                                      <p:tavLst>
                                        <p:tav tm="0">
                                          <p:val>
                                            <p:clrVal>
                                              <a:schemeClr val="accent2"/>
                                            </p:clrVal>
                                          </p:val>
                                        </p:tav>
                                        <p:tav tm="50000">
                                          <p:val>
                                            <p:clrVal>
                                              <a:schemeClr val="hlink"/>
                                            </p:clrVal>
                                          </p:val>
                                        </p:tav>
                                      </p:tavLst>
                                    </p:anim>
                                    <p:set>
                                      <p:cBhvr>
                                        <p:cTn id="21" dur="500"/>
                                        <p:tgtEl>
                                          <p:spTgt spid="37"/>
                                        </p:tgtEl>
                                        <p:attrNameLst>
                                          <p:attrName>fill.type</p:attrName>
                                        </p:attrNameLst>
                                      </p:cBhvr>
                                      <p:to>
                                        <p:strVal val="solid"/>
                                      </p:to>
                                    </p:set>
                                  </p:childTnLst>
                                </p:cTn>
                              </p:par>
                            </p:childTnLst>
                          </p:cTn>
                        </p:par>
                        <p:par>
                          <p:cTn id="22" fill="hold">
                            <p:stCondLst>
                              <p:cond delay="9000"/>
                            </p:stCondLst>
                            <p:childTnLst>
                              <p:par>
                                <p:cTn id="23" presetID="1" presetClass="entr" presetSubtype="0" fill="hold" nodeType="afterEffect">
                                  <p:stCondLst>
                                    <p:cond delay="1000"/>
                                  </p:stCondLst>
                                  <p:childTnLst>
                                    <p:set>
                                      <p:cBhvr>
                                        <p:cTn id="24" dur="1" fill="hold">
                                          <p:stCondLst>
                                            <p:cond delay="0"/>
                                          </p:stCondLst>
                                        </p:cTn>
                                        <p:tgtEl>
                                          <p:spTgt spid="8"/>
                                        </p:tgtEl>
                                        <p:attrNameLst>
                                          <p:attrName>style.visibility</p:attrName>
                                        </p:attrNameLst>
                                      </p:cBhvr>
                                      <p:to>
                                        <p:strVal val="visible"/>
                                      </p:to>
                                    </p:set>
                                  </p:childTnLst>
                                </p:cTn>
                              </p:par>
                            </p:childTnLst>
                          </p:cTn>
                        </p:par>
                        <p:par>
                          <p:cTn id="25" fill="hold">
                            <p:stCondLst>
                              <p:cond delay="10000"/>
                            </p:stCondLst>
                            <p:childTnLst>
                              <p:par>
                                <p:cTn id="26" presetID="27" presetClass="entr" presetSubtype="0" fill="hold" grpId="0" nodeType="afterEffect">
                                  <p:stCondLst>
                                    <p:cond delay="1000"/>
                                  </p:stCondLst>
                                  <p:iterate type="lt">
                                    <p:tmPct val="50000"/>
                                  </p:iterate>
                                  <p:childTnLst>
                                    <p:set>
                                      <p:cBhvr>
                                        <p:cTn id="27" dur="1" fill="hold">
                                          <p:stCondLst>
                                            <p:cond delay="0"/>
                                          </p:stCondLst>
                                        </p:cTn>
                                        <p:tgtEl>
                                          <p:spTgt spid="32"/>
                                        </p:tgtEl>
                                        <p:attrNameLst>
                                          <p:attrName>style.visibility</p:attrName>
                                        </p:attrNameLst>
                                      </p:cBhvr>
                                      <p:to>
                                        <p:strVal val="visible"/>
                                      </p:to>
                                    </p:set>
                                    <p:anim calcmode="discrete" valueType="clr">
                                      <p:cBhvr override="childStyle">
                                        <p:cTn id="28" dur="500"/>
                                        <p:tgtEl>
                                          <p:spTgt spid="32"/>
                                        </p:tgtEl>
                                        <p:attrNameLst>
                                          <p:attrName>style.color</p:attrName>
                                        </p:attrNameLst>
                                      </p:cBhvr>
                                      <p:tavLst>
                                        <p:tav tm="0">
                                          <p:val>
                                            <p:clrVal>
                                              <a:schemeClr val="accent2"/>
                                            </p:clrVal>
                                          </p:val>
                                        </p:tav>
                                        <p:tav tm="50000">
                                          <p:val>
                                            <p:clrVal>
                                              <a:schemeClr val="hlink"/>
                                            </p:clrVal>
                                          </p:val>
                                        </p:tav>
                                      </p:tavLst>
                                    </p:anim>
                                    <p:anim calcmode="discrete" valueType="clr">
                                      <p:cBhvr>
                                        <p:cTn id="29" dur="500"/>
                                        <p:tgtEl>
                                          <p:spTgt spid="32"/>
                                        </p:tgtEl>
                                        <p:attrNameLst>
                                          <p:attrName>fillcolor</p:attrName>
                                        </p:attrNameLst>
                                      </p:cBhvr>
                                      <p:tavLst>
                                        <p:tav tm="0">
                                          <p:val>
                                            <p:clrVal>
                                              <a:schemeClr val="accent2"/>
                                            </p:clrVal>
                                          </p:val>
                                        </p:tav>
                                        <p:tav tm="50000">
                                          <p:val>
                                            <p:clrVal>
                                              <a:schemeClr val="hlink"/>
                                            </p:clrVal>
                                          </p:val>
                                        </p:tav>
                                      </p:tavLst>
                                    </p:anim>
                                    <p:set>
                                      <p:cBhvr>
                                        <p:cTn id="30" dur="500"/>
                                        <p:tgtEl>
                                          <p:spTgt spid="32"/>
                                        </p:tgtEl>
                                        <p:attrNameLst>
                                          <p:attrName>fill.type</p:attrName>
                                        </p:attrNameLst>
                                      </p:cBhvr>
                                      <p:to>
                                        <p:strVal val="solid"/>
                                      </p:to>
                                    </p:set>
                                  </p:childTnLst>
                                </p:cTn>
                              </p:par>
                            </p:childTnLst>
                          </p:cTn>
                        </p:par>
                        <p:par>
                          <p:cTn id="31" fill="hold">
                            <p:stCondLst>
                              <p:cond delay="14500"/>
                            </p:stCondLst>
                            <p:childTnLst>
                              <p:par>
                                <p:cTn id="32" presetID="1" presetClass="entr" presetSubtype="0" fill="hold" nodeType="afterEffect">
                                  <p:stCondLst>
                                    <p:cond delay="1000"/>
                                  </p:stCondLst>
                                  <p:childTnLst>
                                    <p:set>
                                      <p:cBhvr>
                                        <p:cTn id="33" dur="1" fill="hold">
                                          <p:stCondLst>
                                            <p:cond delay="0"/>
                                          </p:stCondLst>
                                        </p:cTn>
                                        <p:tgtEl>
                                          <p:spTgt spid="20"/>
                                        </p:tgtEl>
                                        <p:attrNameLst>
                                          <p:attrName>style.visibility</p:attrName>
                                        </p:attrNameLst>
                                      </p:cBhvr>
                                      <p:to>
                                        <p:strVal val="visible"/>
                                      </p:to>
                                    </p:set>
                                  </p:childTnLst>
                                </p:cTn>
                              </p:par>
                            </p:childTnLst>
                          </p:cTn>
                        </p:par>
                        <p:par>
                          <p:cTn id="34" fill="hold">
                            <p:stCondLst>
                              <p:cond delay="15500"/>
                            </p:stCondLst>
                            <p:childTnLst>
                              <p:par>
                                <p:cTn id="35" presetID="27" presetClass="entr" presetSubtype="0" fill="hold" grpId="0" nodeType="afterEffect">
                                  <p:stCondLst>
                                    <p:cond delay="1000"/>
                                  </p:stCondLst>
                                  <p:iterate type="lt">
                                    <p:tmPct val="50000"/>
                                  </p:iterate>
                                  <p:childTnLst>
                                    <p:set>
                                      <p:cBhvr>
                                        <p:cTn id="36" dur="1" fill="hold">
                                          <p:stCondLst>
                                            <p:cond delay="0"/>
                                          </p:stCondLst>
                                        </p:cTn>
                                        <p:tgtEl>
                                          <p:spTgt spid="38"/>
                                        </p:tgtEl>
                                        <p:attrNameLst>
                                          <p:attrName>style.visibility</p:attrName>
                                        </p:attrNameLst>
                                      </p:cBhvr>
                                      <p:to>
                                        <p:strVal val="visible"/>
                                      </p:to>
                                    </p:set>
                                    <p:anim calcmode="discrete" valueType="clr">
                                      <p:cBhvr override="childStyle">
                                        <p:cTn id="37" dur="50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38"/>
                                        </p:tgtEl>
                                        <p:attrNameLst>
                                          <p:attrName>fillcolor</p:attrName>
                                        </p:attrNameLst>
                                      </p:cBhvr>
                                      <p:tavLst>
                                        <p:tav tm="0">
                                          <p:val>
                                            <p:clrVal>
                                              <a:schemeClr val="accent2"/>
                                            </p:clrVal>
                                          </p:val>
                                        </p:tav>
                                        <p:tav tm="50000">
                                          <p:val>
                                            <p:clrVal>
                                              <a:schemeClr val="hlink"/>
                                            </p:clrVal>
                                          </p:val>
                                        </p:tav>
                                      </p:tavLst>
                                    </p:anim>
                                    <p:set>
                                      <p:cBhvr>
                                        <p:cTn id="39" dur="500"/>
                                        <p:tgtEl>
                                          <p:spTgt spid="38"/>
                                        </p:tgtEl>
                                        <p:attrNameLst>
                                          <p:attrName>fill.type</p:attrName>
                                        </p:attrNameLst>
                                      </p:cBhvr>
                                      <p:to>
                                        <p:strVal val="solid"/>
                                      </p:to>
                                    </p:set>
                                  </p:childTnLst>
                                </p:cTn>
                              </p:par>
                            </p:childTnLst>
                          </p:cTn>
                        </p:par>
                        <p:par>
                          <p:cTn id="40" fill="hold">
                            <p:stCondLst>
                              <p:cond delay="18750"/>
                            </p:stCondLst>
                            <p:childTnLst>
                              <p:par>
                                <p:cTn id="41" presetID="1" presetClass="entr" presetSubtype="0" fill="hold" nodeType="afterEffect">
                                  <p:stCondLst>
                                    <p:cond delay="1000"/>
                                  </p:stCondLst>
                                  <p:childTnLst>
                                    <p:set>
                                      <p:cBhvr>
                                        <p:cTn id="42" dur="1" fill="hold">
                                          <p:stCondLst>
                                            <p:cond delay="0"/>
                                          </p:stCondLst>
                                        </p:cTn>
                                        <p:tgtEl>
                                          <p:spTgt spid="10"/>
                                        </p:tgtEl>
                                        <p:attrNameLst>
                                          <p:attrName>style.visibility</p:attrName>
                                        </p:attrNameLst>
                                      </p:cBhvr>
                                      <p:to>
                                        <p:strVal val="visible"/>
                                      </p:to>
                                    </p:set>
                                  </p:childTnLst>
                                </p:cTn>
                              </p:par>
                            </p:childTnLst>
                          </p:cTn>
                        </p:par>
                        <p:par>
                          <p:cTn id="43" fill="hold">
                            <p:stCondLst>
                              <p:cond delay="19750"/>
                            </p:stCondLst>
                            <p:childTnLst>
                              <p:par>
                                <p:cTn id="44" presetID="27" presetClass="entr" presetSubtype="0" fill="hold" grpId="0" nodeType="afterEffect">
                                  <p:stCondLst>
                                    <p:cond delay="1000"/>
                                  </p:stCondLst>
                                  <p:iterate type="lt">
                                    <p:tmPct val="50000"/>
                                  </p:iterate>
                                  <p:childTnLst>
                                    <p:set>
                                      <p:cBhvr>
                                        <p:cTn id="45" dur="1" fill="hold">
                                          <p:stCondLst>
                                            <p:cond delay="0"/>
                                          </p:stCondLst>
                                        </p:cTn>
                                        <p:tgtEl>
                                          <p:spTgt spid="33"/>
                                        </p:tgtEl>
                                        <p:attrNameLst>
                                          <p:attrName>style.visibility</p:attrName>
                                        </p:attrNameLst>
                                      </p:cBhvr>
                                      <p:to>
                                        <p:strVal val="visible"/>
                                      </p:to>
                                    </p:set>
                                    <p:anim calcmode="discrete" valueType="clr">
                                      <p:cBhvr override="childStyle">
                                        <p:cTn id="46" dur="500"/>
                                        <p:tgtEl>
                                          <p:spTgt spid="33"/>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33"/>
                                        </p:tgtEl>
                                        <p:attrNameLst>
                                          <p:attrName>fillcolor</p:attrName>
                                        </p:attrNameLst>
                                      </p:cBhvr>
                                      <p:tavLst>
                                        <p:tav tm="0">
                                          <p:val>
                                            <p:clrVal>
                                              <a:schemeClr val="accent2"/>
                                            </p:clrVal>
                                          </p:val>
                                        </p:tav>
                                        <p:tav tm="50000">
                                          <p:val>
                                            <p:clrVal>
                                              <a:schemeClr val="hlink"/>
                                            </p:clrVal>
                                          </p:val>
                                        </p:tav>
                                      </p:tavLst>
                                    </p:anim>
                                    <p:set>
                                      <p:cBhvr>
                                        <p:cTn id="48" dur="500"/>
                                        <p:tgtEl>
                                          <p:spTgt spid="33"/>
                                        </p:tgtEl>
                                        <p:attrNameLst>
                                          <p:attrName>fill.type</p:attrName>
                                        </p:attrNameLst>
                                      </p:cBhvr>
                                      <p:to>
                                        <p:strVal val="solid"/>
                                      </p:to>
                                    </p:set>
                                  </p:childTnLst>
                                </p:cTn>
                              </p:par>
                            </p:childTnLst>
                          </p:cTn>
                        </p:par>
                        <p:par>
                          <p:cTn id="49" fill="hold">
                            <p:stCondLst>
                              <p:cond delay="24500"/>
                            </p:stCondLst>
                            <p:childTnLst>
                              <p:par>
                                <p:cTn id="50" presetID="1" presetClass="entr" presetSubtype="0" fill="hold" nodeType="afterEffect">
                                  <p:stCondLst>
                                    <p:cond delay="1000"/>
                                  </p:stCondLst>
                                  <p:childTnLst>
                                    <p:set>
                                      <p:cBhvr>
                                        <p:cTn id="51" dur="1" fill="hold">
                                          <p:stCondLst>
                                            <p:cond delay="0"/>
                                          </p:stCondLst>
                                        </p:cTn>
                                        <p:tgtEl>
                                          <p:spTgt spid="22"/>
                                        </p:tgtEl>
                                        <p:attrNameLst>
                                          <p:attrName>style.visibility</p:attrName>
                                        </p:attrNameLst>
                                      </p:cBhvr>
                                      <p:to>
                                        <p:strVal val="visible"/>
                                      </p:to>
                                    </p:set>
                                  </p:childTnLst>
                                </p:cTn>
                              </p:par>
                            </p:childTnLst>
                          </p:cTn>
                        </p:par>
                        <p:par>
                          <p:cTn id="52" fill="hold">
                            <p:stCondLst>
                              <p:cond delay="25500"/>
                            </p:stCondLst>
                            <p:childTnLst>
                              <p:par>
                                <p:cTn id="53" presetID="27" presetClass="entr" presetSubtype="0" fill="hold" grpId="0" nodeType="afterEffect">
                                  <p:stCondLst>
                                    <p:cond delay="1000"/>
                                  </p:stCondLst>
                                  <p:iterate type="lt">
                                    <p:tmPct val="50000"/>
                                  </p:iterate>
                                  <p:childTnLst>
                                    <p:set>
                                      <p:cBhvr>
                                        <p:cTn id="54" dur="1" fill="hold">
                                          <p:stCondLst>
                                            <p:cond delay="0"/>
                                          </p:stCondLst>
                                        </p:cTn>
                                        <p:tgtEl>
                                          <p:spTgt spid="39"/>
                                        </p:tgtEl>
                                        <p:attrNameLst>
                                          <p:attrName>style.visibility</p:attrName>
                                        </p:attrNameLst>
                                      </p:cBhvr>
                                      <p:to>
                                        <p:strVal val="visible"/>
                                      </p:to>
                                    </p:set>
                                    <p:anim calcmode="discrete" valueType="clr">
                                      <p:cBhvr override="childStyle">
                                        <p:cTn id="55" dur="500"/>
                                        <p:tgtEl>
                                          <p:spTgt spid="39"/>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39"/>
                                        </p:tgtEl>
                                        <p:attrNameLst>
                                          <p:attrName>fillcolor</p:attrName>
                                        </p:attrNameLst>
                                      </p:cBhvr>
                                      <p:tavLst>
                                        <p:tav tm="0">
                                          <p:val>
                                            <p:clrVal>
                                              <a:schemeClr val="accent2"/>
                                            </p:clrVal>
                                          </p:val>
                                        </p:tav>
                                        <p:tav tm="50000">
                                          <p:val>
                                            <p:clrVal>
                                              <a:schemeClr val="hlink"/>
                                            </p:clrVal>
                                          </p:val>
                                        </p:tav>
                                      </p:tavLst>
                                    </p:anim>
                                    <p:set>
                                      <p:cBhvr>
                                        <p:cTn id="57" dur="500"/>
                                        <p:tgtEl>
                                          <p:spTgt spid="39"/>
                                        </p:tgtEl>
                                        <p:attrNameLst>
                                          <p:attrName>fill.type</p:attrName>
                                        </p:attrNameLst>
                                      </p:cBhvr>
                                      <p:to>
                                        <p:strVal val="solid"/>
                                      </p:to>
                                    </p:set>
                                  </p:childTnLst>
                                </p:cTn>
                              </p:par>
                            </p:childTnLst>
                          </p:cTn>
                        </p:par>
                        <p:par>
                          <p:cTn id="58" fill="hold">
                            <p:stCondLst>
                              <p:cond delay="29000"/>
                            </p:stCondLst>
                            <p:childTnLst>
                              <p:par>
                                <p:cTn id="59" presetID="1" presetClass="entr" presetSubtype="0" fill="hold" nodeType="afterEffect">
                                  <p:stCondLst>
                                    <p:cond delay="1000"/>
                                  </p:stCondLst>
                                  <p:childTnLst>
                                    <p:set>
                                      <p:cBhvr>
                                        <p:cTn id="60" dur="1" fill="hold">
                                          <p:stCondLst>
                                            <p:cond delay="0"/>
                                          </p:stCondLst>
                                        </p:cTn>
                                        <p:tgtEl>
                                          <p:spTgt spid="12"/>
                                        </p:tgtEl>
                                        <p:attrNameLst>
                                          <p:attrName>style.visibility</p:attrName>
                                        </p:attrNameLst>
                                      </p:cBhvr>
                                      <p:to>
                                        <p:strVal val="visible"/>
                                      </p:to>
                                    </p:set>
                                  </p:childTnLst>
                                </p:cTn>
                              </p:par>
                            </p:childTnLst>
                          </p:cTn>
                        </p:par>
                        <p:par>
                          <p:cTn id="61" fill="hold">
                            <p:stCondLst>
                              <p:cond delay="30000"/>
                            </p:stCondLst>
                            <p:childTnLst>
                              <p:par>
                                <p:cTn id="62" presetID="27" presetClass="entr" presetSubtype="0" fill="hold" grpId="0" nodeType="afterEffect">
                                  <p:stCondLst>
                                    <p:cond delay="1000"/>
                                  </p:stCondLst>
                                  <p:iterate type="lt">
                                    <p:tmPct val="50000"/>
                                  </p:iterate>
                                  <p:childTnLst>
                                    <p:set>
                                      <p:cBhvr>
                                        <p:cTn id="63" dur="1" fill="hold">
                                          <p:stCondLst>
                                            <p:cond delay="0"/>
                                          </p:stCondLst>
                                        </p:cTn>
                                        <p:tgtEl>
                                          <p:spTgt spid="34"/>
                                        </p:tgtEl>
                                        <p:attrNameLst>
                                          <p:attrName>style.visibility</p:attrName>
                                        </p:attrNameLst>
                                      </p:cBhvr>
                                      <p:to>
                                        <p:strVal val="visible"/>
                                      </p:to>
                                    </p:set>
                                    <p:anim calcmode="discrete" valueType="clr">
                                      <p:cBhvr override="childStyle">
                                        <p:cTn id="64" dur="50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34"/>
                                        </p:tgtEl>
                                        <p:attrNameLst>
                                          <p:attrName>fillcolor</p:attrName>
                                        </p:attrNameLst>
                                      </p:cBhvr>
                                      <p:tavLst>
                                        <p:tav tm="0">
                                          <p:val>
                                            <p:clrVal>
                                              <a:schemeClr val="accent2"/>
                                            </p:clrVal>
                                          </p:val>
                                        </p:tav>
                                        <p:tav tm="50000">
                                          <p:val>
                                            <p:clrVal>
                                              <a:schemeClr val="hlink"/>
                                            </p:clrVal>
                                          </p:val>
                                        </p:tav>
                                      </p:tavLst>
                                    </p:anim>
                                    <p:set>
                                      <p:cBhvr>
                                        <p:cTn id="66" dur="500"/>
                                        <p:tgtEl>
                                          <p:spTgt spid="34"/>
                                        </p:tgtEl>
                                        <p:attrNameLst>
                                          <p:attrName>fill.type</p:attrName>
                                        </p:attrNameLst>
                                      </p:cBhvr>
                                      <p:to>
                                        <p:strVal val="solid"/>
                                      </p:to>
                                    </p:set>
                                  </p:childTnLst>
                                </p:cTn>
                              </p:par>
                            </p:childTnLst>
                          </p:cTn>
                        </p:par>
                        <p:par>
                          <p:cTn id="67" fill="hold">
                            <p:stCondLst>
                              <p:cond delay="35000"/>
                            </p:stCondLst>
                            <p:childTnLst>
                              <p:par>
                                <p:cTn id="68" presetID="1" presetClass="entr" presetSubtype="0" fill="hold" nodeType="afterEffect">
                                  <p:stCondLst>
                                    <p:cond delay="1000"/>
                                  </p:stCondLst>
                                  <p:childTnLst>
                                    <p:set>
                                      <p:cBhvr>
                                        <p:cTn id="69" dur="1" fill="hold">
                                          <p:stCondLst>
                                            <p:cond delay="0"/>
                                          </p:stCondLst>
                                        </p:cTn>
                                        <p:tgtEl>
                                          <p:spTgt spid="26"/>
                                        </p:tgtEl>
                                        <p:attrNameLst>
                                          <p:attrName>style.visibility</p:attrName>
                                        </p:attrNameLst>
                                      </p:cBhvr>
                                      <p:to>
                                        <p:strVal val="visible"/>
                                      </p:to>
                                    </p:set>
                                  </p:childTnLst>
                                </p:cTn>
                              </p:par>
                            </p:childTnLst>
                          </p:cTn>
                        </p:par>
                        <p:par>
                          <p:cTn id="70" fill="hold">
                            <p:stCondLst>
                              <p:cond delay="36000"/>
                            </p:stCondLst>
                            <p:childTnLst>
                              <p:par>
                                <p:cTn id="71" presetID="27" presetClass="entr" presetSubtype="0" fill="hold" grpId="0" nodeType="afterEffect">
                                  <p:stCondLst>
                                    <p:cond delay="1000"/>
                                  </p:stCondLst>
                                  <p:iterate type="lt">
                                    <p:tmPct val="50000"/>
                                  </p:iterate>
                                  <p:childTnLst>
                                    <p:set>
                                      <p:cBhvr>
                                        <p:cTn id="72" dur="1" fill="hold">
                                          <p:stCondLst>
                                            <p:cond delay="0"/>
                                          </p:stCondLst>
                                        </p:cTn>
                                        <p:tgtEl>
                                          <p:spTgt spid="40"/>
                                        </p:tgtEl>
                                        <p:attrNameLst>
                                          <p:attrName>style.visibility</p:attrName>
                                        </p:attrNameLst>
                                      </p:cBhvr>
                                      <p:to>
                                        <p:strVal val="visible"/>
                                      </p:to>
                                    </p:set>
                                    <p:anim calcmode="discrete" valueType="clr">
                                      <p:cBhvr override="childStyle">
                                        <p:cTn id="73" dur="500"/>
                                        <p:tgtEl>
                                          <p:spTgt spid="40"/>
                                        </p:tgtEl>
                                        <p:attrNameLst>
                                          <p:attrName>style.color</p:attrName>
                                        </p:attrNameLst>
                                      </p:cBhvr>
                                      <p:tavLst>
                                        <p:tav tm="0">
                                          <p:val>
                                            <p:clrVal>
                                              <a:schemeClr val="accent2"/>
                                            </p:clrVal>
                                          </p:val>
                                        </p:tav>
                                        <p:tav tm="50000">
                                          <p:val>
                                            <p:clrVal>
                                              <a:schemeClr val="hlink"/>
                                            </p:clrVal>
                                          </p:val>
                                        </p:tav>
                                      </p:tavLst>
                                    </p:anim>
                                    <p:anim calcmode="discrete" valueType="clr">
                                      <p:cBhvr>
                                        <p:cTn id="74" dur="500"/>
                                        <p:tgtEl>
                                          <p:spTgt spid="40"/>
                                        </p:tgtEl>
                                        <p:attrNameLst>
                                          <p:attrName>fillcolor</p:attrName>
                                        </p:attrNameLst>
                                      </p:cBhvr>
                                      <p:tavLst>
                                        <p:tav tm="0">
                                          <p:val>
                                            <p:clrVal>
                                              <a:schemeClr val="accent2"/>
                                            </p:clrVal>
                                          </p:val>
                                        </p:tav>
                                        <p:tav tm="50000">
                                          <p:val>
                                            <p:clrVal>
                                              <a:schemeClr val="hlink"/>
                                            </p:clrVal>
                                          </p:val>
                                        </p:tav>
                                      </p:tavLst>
                                    </p:anim>
                                    <p:set>
                                      <p:cBhvr>
                                        <p:cTn id="75" dur="500"/>
                                        <p:tgtEl>
                                          <p:spTgt spid="40"/>
                                        </p:tgtEl>
                                        <p:attrNameLst>
                                          <p:attrName>fill.type</p:attrName>
                                        </p:attrNameLst>
                                      </p:cBhvr>
                                      <p:to>
                                        <p:strVal val="solid"/>
                                      </p:to>
                                    </p:set>
                                  </p:childTnLst>
                                </p:cTn>
                              </p:par>
                            </p:childTnLst>
                          </p:cTn>
                        </p:par>
                        <p:par>
                          <p:cTn id="76" fill="hold">
                            <p:stCondLst>
                              <p:cond delay="39250"/>
                            </p:stCondLst>
                            <p:childTnLst>
                              <p:par>
                                <p:cTn id="77" presetID="27" presetClass="entr" presetSubtype="0" fill="hold" grpId="0" nodeType="afterEffect">
                                  <p:stCondLst>
                                    <p:cond delay="0"/>
                                  </p:stCondLst>
                                  <p:iterate type="lt">
                                    <p:tmPct val="50000"/>
                                  </p:iterate>
                                  <p:childTnLst>
                                    <p:set>
                                      <p:cBhvr>
                                        <p:cTn id="78" dur="1" fill="hold">
                                          <p:stCondLst>
                                            <p:cond delay="0"/>
                                          </p:stCondLst>
                                        </p:cTn>
                                        <p:tgtEl>
                                          <p:spTgt spid="35"/>
                                        </p:tgtEl>
                                        <p:attrNameLst>
                                          <p:attrName>style.visibility</p:attrName>
                                        </p:attrNameLst>
                                      </p:cBhvr>
                                      <p:to>
                                        <p:strVal val="visible"/>
                                      </p:to>
                                    </p:set>
                                    <p:anim calcmode="discrete" valueType="clr">
                                      <p:cBhvr override="childStyle">
                                        <p:cTn id="79" dur="500"/>
                                        <p:tgtEl>
                                          <p:spTgt spid="35"/>
                                        </p:tgtEl>
                                        <p:attrNameLst>
                                          <p:attrName>style.color</p:attrName>
                                        </p:attrNameLst>
                                      </p:cBhvr>
                                      <p:tavLst>
                                        <p:tav tm="0">
                                          <p:val>
                                            <p:clrVal>
                                              <a:schemeClr val="accent2"/>
                                            </p:clrVal>
                                          </p:val>
                                        </p:tav>
                                        <p:tav tm="50000">
                                          <p:val>
                                            <p:clrVal>
                                              <a:schemeClr val="hlink"/>
                                            </p:clrVal>
                                          </p:val>
                                        </p:tav>
                                      </p:tavLst>
                                    </p:anim>
                                    <p:anim calcmode="discrete" valueType="clr">
                                      <p:cBhvr>
                                        <p:cTn id="80" dur="500"/>
                                        <p:tgtEl>
                                          <p:spTgt spid="35"/>
                                        </p:tgtEl>
                                        <p:attrNameLst>
                                          <p:attrName>fillcolor</p:attrName>
                                        </p:attrNameLst>
                                      </p:cBhvr>
                                      <p:tavLst>
                                        <p:tav tm="0">
                                          <p:val>
                                            <p:clrVal>
                                              <a:schemeClr val="accent2"/>
                                            </p:clrVal>
                                          </p:val>
                                        </p:tav>
                                        <p:tav tm="50000">
                                          <p:val>
                                            <p:clrVal>
                                              <a:schemeClr val="hlink"/>
                                            </p:clrVal>
                                          </p:val>
                                        </p:tav>
                                      </p:tavLst>
                                    </p:anim>
                                    <p:set>
                                      <p:cBhvr>
                                        <p:cTn id="81" dur="500"/>
                                        <p:tgtEl>
                                          <p:spTgt spid="35"/>
                                        </p:tgtEl>
                                        <p:attrNameLst>
                                          <p:attrName>fill.type</p:attrName>
                                        </p:attrNameLst>
                                      </p:cBhvr>
                                      <p:to>
                                        <p:strVal val="solid"/>
                                      </p:to>
                                    </p:set>
                                  </p:childTnLst>
                                </p:cTn>
                              </p:par>
                            </p:childTnLst>
                          </p:cTn>
                        </p:par>
                        <p:par>
                          <p:cTn id="82" fill="hold">
                            <p:stCondLst>
                              <p:cond delay="42750"/>
                            </p:stCondLst>
                            <p:childTnLst>
                              <p:par>
                                <p:cTn id="83" presetID="1" presetClass="entr" presetSubtype="0" fill="hold" nodeType="afterEffect">
                                  <p:stCondLst>
                                    <p:cond delay="1000"/>
                                  </p:stCondLst>
                                  <p:childTnLst>
                                    <p:set>
                                      <p:cBhvr>
                                        <p:cTn id="84" dur="1" fill="hold">
                                          <p:stCondLst>
                                            <p:cond delay="0"/>
                                          </p:stCondLst>
                                        </p:cTn>
                                        <p:tgtEl>
                                          <p:spTgt spid="24"/>
                                        </p:tgtEl>
                                        <p:attrNameLst>
                                          <p:attrName>style.visibility</p:attrName>
                                        </p:attrNameLst>
                                      </p:cBhvr>
                                      <p:to>
                                        <p:strVal val="visible"/>
                                      </p:to>
                                    </p:set>
                                  </p:childTnLst>
                                </p:cTn>
                              </p:par>
                            </p:childTnLst>
                          </p:cTn>
                        </p:par>
                        <p:par>
                          <p:cTn id="85" fill="hold">
                            <p:stCondLst>
                              <p:cond delay="43750"/>
                            </p:stCondLst>
                            <p:childTnLst>
                              <p:par>
                                <p:cTn id="86" presetID="1" presetClass="entr" presetSubtype="0" fill="hold" nodeType="afterEffect">
                                  <p:stCondLst>
                                    <p:cond delay="1000"/>
                                  </p:stCondLst>
                                  <p:childTnLst>
                                    <p:set>
                                      <p:cBhvr>
                                        <p:cTn id="87" dur="1" fill="hold">
                                          <p:stCondLst>
                                            <p:cond delay="0"/>
                                          </p:stCondLst>
                                        </p:cTn>
                                        <p:tgtEl>
                                          <p:spTgt spid="28"/>
                                        </p:tgtEl>
                                        <p:attrNameLst>
                                          <p:attrName>style.visibility</p:attrName>
                                        </p:attrNameLst>
                                      </p:cBhvr>
                                      <p:to>
                                        <p:strVal val="visible"/>
                                      </p:to>
                                    </p:set>
                                  </p:childTnLst>
                                </p:cTn>
                              </p:par>
                            </p:childTnLst>
                          </p:cTn>
                        </p:par>
                        <p:par>
                          <p:cTn id="88" fill="hold">
                            <p:stCondLst>
                              <p:cond delay="44750"/>
                            </p:stCondLst>
                            <p:childTnLst>
                              <p:par>
                                <p:cTn id="89" presetID="1" presetClass="entr" presetSubtype="0" fill="hold" grpId="0" nodeType="afterEffect">
                                  <p:stCondLst>
                                    <p:cond delay="1000"/>
                                  </p:stCondLst>
                                  <p:childTnLst>
                                    <p:set>
                                      <p:cBhvr>
                                        <p:cTn id="90" dur="1" fill="hold">
                                          <p:stCondLst>
                                            <p:cond delay="0"/>
                                          </p:stCondLst>
                                        </p:cTn>
                                        <p:tgtEl>
                                          <p:spTgt spid="41"/>
                                        </p:tgtEl>
                                        <p:attrNameLst>
                                          <p:attrName>style.visibility</p:attrName>
                                        </p:attrNameLst>
                                      </p:cBhvr>
                                      <p:to>
                                        <p:strVal val="visible"/>
                                      </p:to>
                                    </p:set>
                                  </p:childTnLst>
                                </p:cTn>
                              </p:par>
                            </p:childTnLst>
                          </p:cTn>
                        </p:par>
                        <p:par>
                          <p:cTn id="91" fill="hold">
                            <p:stCondLst>
                              <p:cond delay="45750"/>
                            </p:stCondLst>
                            <p:childTnLst>
                              <p:par>
                                <p:cTn id="92" presetID="27" presetClass="entr" presetSubtype="0" fill="hold" grpId="0" nodeType="afterEffect">
                                  <p:stCondLst>
                                    <p:cond delay="1000"/>
                                  </p:stCondLst>
                                  <p:iterate type="lt">
                                    <p:tmPct val="50000"/>
                                  </p:iterate>
                                  <p:childTnLst>
                                    <p:set>
                                      <p:cBhvr>
                                        <p:cTn id="93" dur="1" fill="hold">
                                          <p:stCondLst>
                                            <p:cond delay="0"/>
                                          </p:stCondLst>
                                        </p:cTn>
                                        <p:tgtEl>
                                          <p:spTgt spid="29"/>
                                        </p:tgtEl>
                                        <p:attrNameLst>
                                          <p:attrName>style.visibility</p:attrName>
                                        </p:attrNameLst>
                                      </p:cBhvr>
                                      <p:to>
                                        <p:strVal val="visible"/>
                                      </p:to>
                                    </p:set>
                                    <p:anim calcmode="discrete" valueType="clr">
                                      <p:cBhvr override="childStyle">
                                        <p:cTn id="94" dur="500"/>
                                        <p:tgtEl>
                                          <p:spTgt spid="29"/>
                                        </p:tgtEl>
                                        <p:attrNameLst>
                                          <p:attrName>style.color</p:attrName>
                                        </p:attrNameLst>
                                      </p:cBhvr>
                                      <p:tavLst>
                                        <p:tav tm="0">
                                          <p:val>
                                            <p:clrVal>
                                              <a:schemeClr val="accent2"/>
                                            </p:clrVal>
                                          </p:val>
                                        </p:tav>
                                        <p:tav tm="50000">
                                          <p:val>
                                            <p:clrVal>
                                              <a:schemeClr val="hlink"/>
                                            </p:clrVal>
                                          </p:val>
                                        </p:tav>
                                      </p:tavLst>
                                    </p:anim>
                                    <p:anim calcmode="discrete" valueType="clr">
                                      <p:cBhvr>
                                        <p:cTn id="95" dur="500"/>
                                        <p:tgtEl>
                                          <p:spTgt spid="29"/>
                                        </p:tgtEl>
                                        <p:attrNameLst>
                                          <p:attrName>fillcolor</p:attrName>
                                        </p:attrNameLst>
                                      </p:cBhvr>
                                      <p:tavLst>
                                        <p:tav tm="0">
                                          <p:val>
                                            <p:clrVal>
                                              <a:schemeClr val="accent2"/>
                                            </p:clrVal>
                                          </p:val>
                                        </p:tav>
                                        <p:tav tm="50000">
                                          <p:val>
                                            <p:clrVal>
                                              <a:schemeClr val="hlink"/>
                                            </p:clrVal>
                                          </p:val>
                                        </p:tav>
                                      </p:tavLst>
                                    </p:anim>
                                    <p:set>
                                      <p:cBhvr>
                                        <p:cTn id="96" dur="500"/>
                                        <p:tgtEl>
                                          <p:spTgt spid="29"/>
                                        </p:tgtEl>
                                        <p:attrNameLst>
                                          <p:attrName>fill.type</p:attrName>
                                        </p:attrNameLst>
                                      </p:cBhvr>
                                      <p:to>
                                        <p:strVal val="solid"/>
                                      </p:to>
                                    </p:set>
                                  </p:childTnLst>
                                </p:cTn>
                              </p:par>
                            </p:childTnLst>
                          </p:cTn>
                        </p:par>
                        <p:par>
                          <p:cTn id="97" fill="hold">
                            <p:stCondLst>
                              <p:cond delay="50250"/>
                            </p:stCondLst>
                            <p:childTnLst>
                              <p:par>
                                <p:cTn id="98" presetID="1" presetClass="entr" presetSubtype="0" fill="hold" nodeType="afterEffect">
                                  <p:stCondLst>
                                    <p:cond delay="1000"/>
                                  </p:stCondLst>
                                  <p:childTnLst>
                                    <p:set>
                                      <p:cBhvr>
                                        <p:cTn id="99" dur="1" fill="hold">
                                          <p:stCondLst>
                                            <p:cond delay="0"/>
                                          </p:stCondLst>
                                        </p:cTn>
                                        <p:tgtEl>
                                          <p:spTgt spid="14"/>
                                        </p:tgtEl>
                                        <p:attrNameLst>
                                          <p:attrName>style.visibility</p:attrName>
                                        </p:attrNameLst>
                                      </p:cBhvr>
                                      <p:to>
                                        <p:strVal val="visible"/>
                                      </p:to>
                                    </p:set>
                                  </p:childTnLst>
                                </p:cTn>
                              </p:par>
                            </p:childTnLst>
                          </p:cTn>
                        </p:par>
                        <p:par>
                          <p:cTn id="100" fill="hold">
                            <p:stCondLst>
                              <p:cond delay="51250"/>
                            </p:stCondLst>
                            <p:childTnLst>
                              <p:par>
                                <p:cTn id="101" presetID="1" presetClass="entr" presetSubtype="0" fill="hold" nodeType="afterEffect">
                                  <p:stCondLst>
                                    <p:cond delay="1500"/>
                                  </p:stCondLst>
                                  <p:childTnLst>
                                    <p:set>
                                      <p:cBhvr>
                                        <p:cTn id="102" dur="1" fill="hold">
                                          <p:stCondLst>
                                            <p:cond delay="0"/>
                                          </p:stCondLst>
                                        </p:cTn>
                                        <p:tgtEl>
                                          <p:spTgt spid="16"/>
                                        </p:tgtEl>
                                        <p:attrNameLst>
                                          <p:attrName>style.visibility</p:attrName>
                                        </p:attrNameLst>
                                      </p:cBhvr>
                                      <p:to>
                                        <p:strVal val="visible"/>
                                      </p:to>
                                    </p:set>
                                  </p:childTnLst>
                                </p:cTn>
                              </p:par>
                            </p:childTnLst>
                          </p:cTn>
                        </p:par>
                        <p:par>
                          <p:cTn id="103" fill="hold">
                            <p:stCondLst>
                              <p:cond delay="52750"/>
                            </p:stCondLst>
                            <p:childTnLst>
                              <p:par>
                                <p:cTn id="104" presetID="1" presetClass="entr" presetSubtype="0" fill="hold" grpId="0" nodeType="afterEffect">
                                  <p:stCondLst>
                                    <p:cond delay="1000"/>
                                  </p:stCondLst>
                                  <p:childTnLst>
                                    <p:set>
                                      <p:cBhvr>
                                        <p:cTn id="105"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2" grpId="0" animBg="1"/>
      <p:bldP spid="33" grpId="0" animBg="1"/>
      <p:bldP spid="34" grpId="0" animBg="1"/>
      <p:bldP spid="35" grpId="0" animBg="1"/>
      <p:bldP spid="37" grpId="0" animBg="1"/>
      <p:bldP spid="38" grpId="0" animBg="1"/>
      <p:bldP spid="39" grpId="0" animBg="1"/>
      <p:bldP spid="40" grpId="0" animBg="1"/>
      <p:bldP spid="41" grpId="0" animBg="1"/>
      <p:bldP spid="42"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229600" cy="3539430"/>
          </a:xfrm>
          <a:prstGeom prst="rect">
            <a:avLst/>
          </a:prstGeom>
        </p:spPr>
        <p:txBody>
          <a:bodyPr wrap="square">
            <a:spAutoFit/>
          </a:bodyPr>
          <a:lstStyle/>
          <a:p>
            <a:r>
              <a:rPr lang="en-US" sz="3200" dirty="0" smtClean="0">
                <a:latin typeface="Times New Roman" pitchFamily="18" charset="0"/>
                <a:cs typeface="Times New Roman" pitchFamily="18" charset="0"/>
              </a:rPr>
              <a:t>Working:</a:t>
            </a:r>
          </a:p>
          <a:p>
            <a:r>
              <a:rPr lang="en-US" sz="3200" dirty="0" smtClean="0">
                <a:latin typeface="Times New Roman" pitchFamily="18" charset="0"/>
                <a:cs typeface="Times New Roman" pitchFamily="18" charset="0"/>
              </a:rPr>
              <a:t>Applying Hess law then:</a:t>
            </a:r>
          </a:p>
          <a:p>
            <a:r>
              <a:rPr lang="en-US" sz="3200" dirty="0" smtClean="0">
                <a:latin typeface="Times New Roman" pitchFamily="18" charset="0"/>
                <a:ea typeface="Times New Roman" pitchFamily="18" charset="0"/>
                <a:cs typeface="Times New Roman" pitchFamily="18" charset="0"/>
              </a:rPr>
              <a:t>∆</a:t>
            </a:r>
            <a:r>
              <a:rPr lang="en-US" sz="3200" dirty="0" err="1" smtClean="0">
                <a:latin typeface="Times New Roman" pitchFamily="18" charset="0"/>
                <a:ea typeface="Times New Roman" pitchFamily="18" charset="0"/>
                <a:cs typeface="Times New Roman" pitchFamily="18" charset="0"/>
              </a:rPr>
              <a:t>H</a:t>
            </a:r>
            <a:r>
              <a:rPr lang="en-US" sz="3200" baseline="-30000" dirty="0" err="1" smtClean="0">
                <a:latin typeface="Times New Roman" pitchFamily="18" charset="0"/>
                <a:ea typeface="Times New Roman" pitchFamily="18" charset="0"/>
                <a:cs typeface="Times New Roman" pitchFamily="18" charset="0"/>
              </a:rPr>
              <a:t>f</a:t>
            </a:r>
            <a:r>
              <a:rPr lang="en-US" sz="3200" dirty="0" smtClean="0">
                <a:latin typeface="Times New Roman" pitchFamily="18" charset="0"/>
                <a:ea typeface="Times New Roman" pitchFamily="18" charset="0"/>
                <a:cs typeface="Times New Roman" pitchFamily="18" charset="0"/>
              </a:rPr>
              <a:t> =∆H</a:t>
            </a:r>
            <a:r>
              <a:rPr lang="en-US" sz="3200" baseline="-30000" dirty="0" smtClean="0">
                <a:latin typeface="Times New Roman" pitchFamily="18" charset="0"/>
                <a:ea typeface="Times New Roman" pitchFamily="18" charset="0"/>
                <a:cs typeface="Times New Roman" pitchFamily="18" charset="0"/>
              </a:rPr>
              <a:t>a </a:t>
            </a:r>
            <a:r>
              <a:rPr lang="en-US" sz="3200" dirty="0" smtClean="0">
                <a:latin typeface="Times New Roman" pitchFamily="18" charset="0"/>
                <a:ea typeface="Times New Roman" pitchFamily="18" charset="0"/>
                <a:cs typeface="Times New Roman" pitchFamily="18" charset="0"/>
              </a:rPr>
              <a:t> +∆H</a:t>
            </a:r>
            <a:r>
              <a:rPr lang="en-US" sz="3200" baseline="-30000" dirty="0" smtClean="0">
                <a:latin typeface="Times New Roman" pitchFamily="18" charset="0"/>
                <a:ea typeface="Times New Roman" pitchFamily="18" charset="0"/>
                <a:cs typeface="Times New Roman" pitchFamily="18" charset="0"/>
              </a:rPr>
              <a:t>i</a:t>
            </a:r>
            <a:r>
              <a:rPr lang="en-US" sz="3200" dirty="0" smtClean="0">
                <a:latin typeface="Times New Roman" pitchFamily="18" charset="0"/>
                <a:ea typeface="Times New Roman" pitchFamily="18" charset="0"/>
                <a:cs typeface="Times New Roman" pitchFamily="18" charset="0"/>
              </a:rPr>
              <a:t> +∆H</a:t>
            </a:r>
            <a:r>
              <a:rPr lang="en-US" sz="3200" baseline="-30000" dirty="0" smtClean="0">
                <a:latin typeface="Times New Roman" pitchFamily="18" charset="0"/>
                <a:ea typeface="Times New Roman" pitchFamily="18" charset="0"/>
                <a:cs typeface="Times New Roman" pitchFamily="18" charset="0"/>
              </a:rPr>
              <a:t>a</a:t>
            </a:r>
            <a:r>
              <a:rPr lang="en-US" sz="3200" dirty="0" smtClean="0">
                <a:latin typeface="Times New Roman" pitchFamily="18" charset="0"/>
                <a:ea typeface="Times New Roman" pitchFamily="18" charset="0"/>
                <a:cs typeface="Times New Roman" pitchFamily="18" charset="0"/>
              </a:rPr>
              <a:t> +∆H</a:t>
            </a:r>
            <a:r>
              <a:rPr lang="en-US" sz="3200" baseline="-30000" dirty="0" smtClean="0">
                <a:latin typeface="Times New Roman" pitchFamily="18" charset="0"/>
                <a:ea typeface="Times New Roman" pitchFamily="18" charset="0"/>
                <a:cs typeface="Times New Roman" pitchFamily="18" charset="0"/>
              </a:rPr>
              <a:t>e</a:t>
            </a:r>
            <a:r>
              <a:rPr lang="en-US" sz="3200" dirty="0" smtClean="0">
                <a:latin typeface="Times New Roman" pitchFamily="18" charset="0"/>
                <a:ea typeface="Times New Roman" pitchFamily="18" charset="0"/>
                <a:cs typeface="Times New Roman" pitchFamily="18" charset="0"/>
              </a:rPr>
              <a:t> +∆H</a:t>
            </a:r>
            <a:r>
              <a:rPr lang="en-US" sz="3200" baseline="-30000" dirty="0" smtClean="0">
                <a:latin typeface="Times New Roman" pitchFamily="18" charset="0"/>
                <a:ea typeface="Times New Roman" pitchFamily="18" charset="0"/>
                <a:cs typeface="Times New Roman" pitchFamily="18" charset="0"/>
              </a:rPr>
              <a:t>l</a:t>
            </a:r>
          </a:p>
          <a:p>
            <a:r>
              <a:rPr lang="en-US" sz="3200" dirty="0" smtClean="0">
                <a:latin typeface="Times New Roman" pitchFamily="18" charset="0"/>
                <a:cs typeface="Times New Roman" pitchFamily="18" charset="0"/>
              </a:rPr>
              <a:t>Substituting:</a:t>
            </a:r>
          </a:p>
          <a:p>
            <a:r>
              <a:rPr lang="en-US" sz="3200" dirty="0" smtClean="0">
                <a:latin typeface="Times New Roman" pitchFamily="18" charset="0"/>
                <a:ea typeface="Times New Roman" pitchFamily="18" charset="0"/>
                <a:cs typeface="Times New Roman" pitchFamily="18" charset="0"/>
              </a:rPr>
              <a:t>-411= +108kJ  + +500kJ + +120kJ +-363kJ + x</a:t>
            </a:r>
          </a:p>
          <a:p>
            <a:r>
              <a:rPr lang="en-US" sz="3200" dirty="0" smtClean="0">
                <a:latin typeface="Times New Roman" pitchFamily="18" charset="0"/>
                <a:ea typeface="Times New Roman" pitchFamily="18" charset="0"/>
                <a:cs typeface="Times New Roman" pitchFamily="18" charset="0"/>
              </a:rPr>
              <a:t>-411 + -108kJ  + -500kJ + -121kJ + +364kJ   = x</a:t>
            </a:r>
          </a:p>
          <a:p>
            <a:r>
              <a:rPr lang="en-US" sz="3200" dirty="0" smtClean="0">
                <a:latin typeface="Times New Roman" pitchFamily="18" charset="0"/>
                <a:ea typeface="Times New Roman" pitchFamily="18" charset="0"/>
                <a:cs typeface="Times New Roman" pitchFamily="18" charset="0"/>
              </a:rPr>
              <a:t>   x= </a:t>
            </a:r>
            <a:r>
              <a:rPr lang="en-US" sz="3200" b="1" u="sng" dirty="0" smtClean="0">
                <a:solidFill>
                  <a:srgbClr val="FF0000"/>
                </a:solidFill>
                <a:latin typeface="Times New Roman" pitchFamily="18" charset="0"/>
                <a:ea typeface="Times New Roman" pitchFamily="18" charset="0"/>
                <a:cs typeface="Times New Roman" pitchFamily="18" charset="0"/>
              </a:rPr>
              <a:t>-778kJmole</a:t>
            </a:r>
            <a:r>
              <a:rPr lang="en-US" sz="3200" b="1" u="sng" baseline="30000" dirty="0" smtClean="0">
                <a:solidFill>
                  <a:srgbClr val="FF0000"/>
                </a:solidFill>
                <a:latin typeface="Times New Roman" pitchFamily="18" charset="0"/>
                <a:ea typeface="Times New Roman" pitchFamily="18" charset="0"/>
                <a:cs typeface="Times New Roman" pitchFamily="18" charset="0"/>
              </a:rPr>
              <a:t>-1</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plus(in)">
                                      <p:cBhvr>
                                        <p:cTn id="7" dur="3000"/>
                                        <p:tgtEl>
                                          <p:spTgt spid="4">
                                            <p:txEl>
                                              <p:pRg st="0" end="0"/>
                                            </p:txEl>
                                          </p:spTgt>
                                        </p:tgtEl>
                                      </p:cBhvr>
                                    </p:animEffect>
                                  </p:childTnLst>
                                </p:cTn>
                              </p:par>
                            </p:childTnLst>
                          </p:cTn>
                        </p:par>
                        <p:par>
                          <p:cTn id="8" fill="hold">
                            <p:stCondLst>
                              <p:cond delay="3000"/>
                            </p:stCondLst>
                            <p:childTnLst>
                              <p:par>
                                <p:cTn id="9" presetID="13" presetClass="entr" presetSubtype="16"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plus(in)">
                                      <p:cBhvr>
                                        <p:cTn id="11" dur="3000"/>
                                        <p:tgtEl>
                                          <p:spTgt spid="4">
                                            <p:txEl>
                                              <p:pRg st="1" end="1"/>
                                            </p:txEl>
                                          </p:spTgt>
                                        </p:tgtEl>
                                      </p:cBhvr>
                                    </p:animEffect>
                                  </p:childTnLst>
                                </p:cTn>
                              </p:par>
                            </p:childTnLst>
                          </p:cTn>
                        </p:par>
                        <p:par>
                          <p:cTn id="12" fill="hold">
                            <p:stCondLst>
                              <p:cond delay="6000"/>
                            </p:stCondLst>
                            <p:childTnLst>
                              <p:par>
                                <p:cTn id="13" presetID="13" presetClass="entr" presetSubtype="16"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plus(in)">
                                      <p:cBhvr>
                                        <p:cTn id="15" dur="3000"/>
                                        <p:tgtEl>
                                          <p:spTgt spid="4">
                                            <p:txEl>
                                              <p:pRg st="2" end="2"/>
                                            </p:txEl>
                                          </p:spTgt>
                                        </p:tgtEl>
                                      </p:cBhvr>
                                    </p:animEffect>
                                  </p:childTnLst>
                                </p:cTn>
                              </p:par>
                            </p:childTnLst>
                          </p:cTn>
                        </p:par>
                        <p:par>
                          <p:cTn id="16" fill="hold">
                            <p:stCondLst>
                              <p:cond delay="9000"/>
                            </p:stCondLst>
                            <p:childTnLst>
                              <p:par>
                                <p:cTn id="17" presetID="13" presetClass="entr" presetSubtype="16"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plus(in)">
                                      <p:cBhvr>
                                        <p:cTn id="19" dur="3000"/>
                                        <p:tgtEl>
                                          <p:spTgt spid="4">
                                            <p:txEl>
                                              <p:pRg st="3" end="3"/>
                                            </p:txEl>
                                          </p:spTgt>
                                        </p:tgtEl>
                                      </p:cBhvr>
                                    </p:animEffect>
                                  </p:childTnLst>
                                </p:cTn>
                              </p:par>
                            </p:childTnLst>
                          </p:cTn>
                        </p:par>
                        <p:par>
                          <p:cTn id="20" fill="hold">
                            <p:stCondLst>
                              <p:cond delay="12000"/>
                            </p:stCondLst>
                            <p:childTnLst>
                              <p:par>
                                <p:cTn id="21" presetID="13" presetClass="entr" presetSubtype="16"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plus(in)">
                                      <p:cBhvr>
                                        <p:cTn id="23" dur="3000"/>
                                        <p:tgtEl>
                                          <p:spTgt spid="4">
                                            <p:txEl>
                                              <p:pRg st="4" end="4"/>
                                            </p:txEl>
                                          </p:spTgt>
                                        </p:tgtEl>
                                      </p:cBhvr>
                                    </p:animEffect>
                                  </p:childTnLst>
                                </p:cTn>
                              </p:par>
                            </p:childTnLst>
                          </p:cTn>
                        </p:par>
                        <p:par>
                          <p:cTn id="24" fill="hold">
                            <p:stCondLst>
                              <p:cond delay="15000"/>
                            </p:stCondLst>
                            <p:childTnLst>
                              <p:par>
                                <p:cTn id="25" presetID="13" presetClass="entr" presetSubtype="16"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plus(in)">
                                      <p:cBhvr>
                                        <p:cTn id="27" dur="3000"/>
                                        <p:tgtEl>
                                          <p:spTgt spid="4">
                                            <p:txEl>
                                              <p:pRg st="5" end="5"/>
                                            </p:txEl>
                                          </p:spTgt>
                                        </p:tgtEl>
                                      </p:cBhvr>
                                    </p:animEffect>
                                  </p:childTnLst>
                                </p:cTn>
                              </p:par>
                            </p:childTnLst>
                          </p:cTn>
                        </p:par>
                        <p:par>
                          <p:cTn id="28" fill="hold">
                            <p:stCondLst>
                              <p:cond delay="18000"/>
                            </p:stCondLst>
                            <p:childTnLst>
                              <p:par>
                                <p:cTn id="29" presetID="13" presetClass="entr" presetSubtype="16" fill="hold"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plus(in)">
                                      <p:cBhvr>
                                        <p:cTn id="31" dur="3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610600" cy="5755422"/>
          </a:xfrm>
          <a:prstGeom prst="rect">
            <a:avLst/>
          </a:prstGeom>
        </p:spPr>
        <p:txBody>
          <a:bodyPr wrap="square">
            <a:spAutoFit/>
          </a:bodyPr>
          <a:lstStyle/>
          <a:p>
            <a:r>
              <a:rPr lang="en-US" sz="3200" b="1" dirty="0" smtClean="0">
                <a:solidFill>
                  <a:srgbClr val="002060"/>
                </a:solidFill>
                <a:latin typeface="Times New Roman" pitchFamily="18" charset="0"/>
                <a:cs typeface="Times New Roman" pitchFamily="18" charset="0"/>
              </a:rPr>
              <a:t>	    </a:t>
            </a:r>
            <a:r>
              <a:rPr lang="en-US" sz="8000" b="1" dirty="0" smtClean="0">
                <a:solidFill>
                  <a:srgbClr val="FF0000"/>
                </a:solidFill>
                <a:latin typeface="Times New Roman" pitchFamily="18" charset="0"/>
                <a:cs typeface="Times New Roman" pitchFamily="18" charset="0"/>
              </a:rPr>
              <a:t>Legal caution!!!</a:t>
            </a:r>
          </a:p>
          <a:p>
            <a:r>
              <a:rPr lang="en-US" sz="3200" b="1" dirty="0" smtClean="0">
                <a:solidFill>
                  <a:srgbClr val="002060"/>
                </a:solidFill>
                <a:latin typeface="Times New Roman" pitchFamily="18" charset="0"/>
                <a:cs typeface="Times New Roman" pitchFamily="18" charset="0"/>
              </a:rPr>
              <a:t> </a:t>
            </a:r>
            <a:r>
              <a:rPr lang="en-US" sz="4800" b="1" dirty="0" smtClean="0">
                <a:solidFill>
                  <a:srgbClr val="002060"/>
                </a:solidFill>
                <a:latin typeface="Times New Roman" pitchFamily="18" charset="0"/>
                <a:cs typeface="Times New Roman" pitchFamily="18" charset="0"/>
              </a:rPr>
              <a:t>Do not encourage your institution to be a user consumer of  </a:t>
            </a:r>
            <a:r>
              <a:rPr lang="en-US" sz="4800" u="sng" dirty="0" smtClean="0">
                <a:solidFill>
                  <a:srgbClr val="00B0F0"/>
                </a:solidFill>
                <a:latin typeface="Times New Roman" pitchFamily="18" charset="0"/>
                <a:cs typeface="Times New Roman" pitchFamily="18" charset="0"/>
              </a:rPr>
              <a:t>pirated</a:t>
            </a:r>
            <a:r>
              <a:rPr lang="en-US" sz="4800" b="1" dirty="0" smtClean="0">
                <a:solidFill>
                  <a:srgbClr val="002060"/>
                </a:solidFill>
                <a:latin typeface="Times New Roman" pitchFamily="18" charset="0"/>
                <a:cs typeface="Times New Roman" pitchFamily="18" charset="0"/>
              </a:rPr>
              <a:t> soft wares. </a:t>
            </a:r>
          </a:p>
          <a:p>
            <a:r>
              <a:rPr lang="en-US" sz="4800" b="1" dirty="0" smtClean="0">
                <a:solidFill>
                  <a:srgbClr val="002060"/>
                </a:solidFill>
                <a:latin typeface="Times New Roman" pitchFamily="18" charset="0"/>
                <a:cs typeface="Times New Roman" pitchFamily="18" charset="0"/>
              </a:rPr>
              <a:t>Legal action can  easily be taken against both you and the institution at </a:t>
            </a:r>
            <a:r>
              <a:rPr lang="en-US" sz="4800" dirty="0" smtClean="0">
                <a:solidFill>
                  <a:srgbClr val="00B0F0"/>
                </a:solidFill>
                <a:latin typeface="Times New Roman" pitchFamily="18" charset="0"/>
                <a:cs typeface="Times New Roman" pitchFamily="18" charset="0"/>
              </a:rPr>
              <a:t>your</a:t>
            </a:r>
            <a:r>
              <a:rPr lang="en-US" sz="4800" b="1" dirty="0" smtClean="0">
                <a:solidFill>
                  <a:srgbClr val="002060"/>
                </a:solidFill>
                <a:latin typeface="Times New Roman" pitchFamily="18" charset="0"/>
                <a:cs typeface="Times New Roman" pitchFamily="18" charset="0"/>
              </a:rPr>
              <a:t> cost!!!</a:t>
            </a:r>
            <a:endParaRPr lang="en-US" sz="4800" b="1" dirty="0">
              <a:solidFill>
                <a:srgbClr val="002060"/>
              </a:solidFill>
              <a:latin typeface="Times New Roman" pitchFamily="18" charset="0"/>
              <a:cs typeface="Times New Roman" pitchFamily="18" charset="0"/>
            </a:endParaRPr>
          </a:p>
        </p:txBody>
      </p:sp>
    </p:spTree>
  </p:cSld>
  <p:clrMapOvr>
    <a:masterClrMapping/>
  </p:clrMapOvr>
  <p:transition spd="slow" advTm="3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iterate type="lt">
                                    <p:tmPct val="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out)">
                                      <p:cBhvr>
                                        <p:cTn id="7" dur="2000"/>
                                        <p:tgtEl>
                                          <p:spTgt spid="2">
                                            <p:txEl>
                                              <p:pRg st="0" end="0"/>
                                            </p:txEl>
                                          </p:spTgt>
                                        </p:tgtEl>
                                      </p:cBhvr>
                                    </p:animEffect>
                                  </p:childTnLst>
                                </p:cTn>
                              </p:par>
                            </p:childTnLst>
                          </p:cTn>
                        </p:par>
                        <p:par>
                          <p:cTn id="8" fill="hold">
                            <p:stCondLst>
                              <p:cond delay="20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11" dur="50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50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13" dur="500"/>
                                        <p:tgtEl>
                                          <p:spTgt spid="2">
                                            <p:txEl>
                                              <p:pRg st="0" end="0"/>
                                            </p:txEl>
                                          </p:spTgt>
                                        </p:tgtEl>
                                        <p:attrNameLst>
                                          <p:attrName>fill.type</p:attrName>
                                        </p:attrNameLst>
                                      </p:cBhvr>
                                      <p:to>
                                        <p:strVal val="solid"/>
                                      </p:to>
                                    </p:set>
                                  </p:childTnLst>
                                </p:cTn>
                              </p:par>
                            </p:childTnLst>
                          </p:cTn>
                        </p:par>
                        <p:par>
                          <p:cTn id="14" fill="hold">
                            <p:stCondLst>
                              <p:cond delay="6000"/>
                            </p:stCondLst>
                            <p:childTnLst>
                              <p:par>
                                <p:cTn id="15" presetID="31" presetClass="entr" presetSubtype="0" fill="hold" nodeType="afterEffect">
                                  <p:stCondLst>
                                    <p:cond delay="0"/>
                                  </p:stCondLst>
                                  <p:iterate type="lt">
                                    <p:tmPct val="5000"/>
                                  </p:iterate>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2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8"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20" dur="2000"/>
                                        <p:tgtEl>
                                          <p:spTgt spid="2">
                                            <p:txEl>
                                              <p:pRg st="0" end="0"/>
                                            </p:txEl>
                                          </p:spTgt>
                                        </p:tgtEl>
                                      </p:cBhvr>
                                    </p:animEffect>
                                  </p:childTnLst>
                                </p:cTn>
                              </p:par>
                            </p:childTnLst>
                          </p:cTn>
                        </p:par>
                        <p:par>
                          <p:cTn id="21" fill="hold">
                            <p:stCondLst>
                              <p:cond delay="940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24"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26" dur="80"/>
                                        <p:tgtEl>
                                          <p:spTgt spid="2">
                                            <p:txEl>
                                              <p:pRg st="1" end="1"/>
                                            </p:txEl>
                                          </p:spTgt>
                                        </p:tgtEl>
                                        <p:attrNameLst>
                                          <p:attrName>fill.type</p:attrName>
                                        </p:attrNameLst>
                                      </p:cBhvr>
                                      <p:to>
                                        <p:strVal val="solid"/>
                                      </p:to>
                                    </p:set>
                                  </p:childTnLst>
                                </p:cTn>
                              </p:par>
                            </p:childTnLst>
                          </p:cTn>
                        </p:par>
                        <p:par>
                          <p:cTn id="27" fill="hold">
                            <p:stCondLst>
                              <p:cond delay="12040"/>
                            </p:stCondLst>
                            <p:childTnLst>
                              <p:par>
                                <p:cTn id="28" presetID="27" presetClass="entr" presetSubtype="0" fill="hold" nodeType="afterEffect">
                                  <p:stCondLst>
                                    <p:cond delay="0"/>
                                  </p:stCondLst>
                                  <p:iterate type="lt">
                                    <p:tmPct val="50000"/>
                                  </p:iterate>
                                  <p:childTnLst>
                                    <p:set>
                                      <p:cBhvr>
                                        <p:cTn id="29"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30"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32" dur="80"/>
                                        <p:tgtEl>
                                          <p:spTgt spid="2">
                                            <p:txEl>
                                              <p:pRg st="2" end="2"/>
                                            </p:txEl>
                                          </p:spTgt>
                                        </p:tgtEl>
                                        <p:attrNameLst>
                                          <p:attrName>fill.type</p:attrName>
                                        </p:attrNameLst>
                                      </p:cBhvr>
                                      <p:to>
                                        <p:strVal val="solid"/>
                                      </p:to>
                                    </p:set>
                                  </p:childTnLst>
                                </p:cTn>
                              </p:par>
                            </p:childTnLst>
                          </p:cTn>
                        </p:par>
                        <p:par>
                          <p:cTn id="33" fill="hold">
                            <p:stCondLst>
                              <p:cond delay="14920"/>
                            </p:stCondLst>
                            <p:childTnLst>
                              <p:par>
                                <p:cTn id="34" presetID="27" presetClass="entr" presetSubtype="0" fill="hold" nodeType="afterEffect">
                                  <p:stCondLst>
                                    <p:cond delay="0"/>
                                  </p:stCondLst>
                                  <p:iterate type="lt">
                                    <p:tmPct val="50000"/>
                                  </p:iterate>
                                  <p:childTnLst>
                                    <p:set>
                                      <p:cBhvr>
                                        <p:cTn id="35"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36"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38" dur="80"/>
                                        <p:tgtEl>
                                          <p:spTgt spid="2">
                                            <p:txEl>
                                              <p:pRg st="1" end="1"/>
                                            </p:txEl>
                                          </p:spTgt>
                                        </p:tgtEl>
                                        <p:attrNameLst>
                                          <p:attrName>fill.type</p:attrName>
                                        </p:attrNameLst>
                                      </p:cBhvr>
                                      <p:to>
                                        <p:strVal val="solid"/>
                                      </p:to>
                                    </p:set>
                                  </p:childTnLst>
                                </p:cTn>
                              </p:par>
                            </p:childTnLst>
                          </p:cTn>
                        </p:par>
                        <p:par>
                          <p:cTn id="39" fill="hold">
                            <p:stCondLst>
                              <p:cond delay="17560"/>
                            </p:stCondLst>
                            <p:childTnLst>
                              <p:par>
                                <p:cTn id="40" presetID="27" presetClass="entr" presetSubtype="0" fill="hold" nodeType="afterEffect">
                                  <p:stCondLst>
                                    <p:cond delay="0"/>
                                  </p:stCondLst>
                                  <p:iterate type="lt">
                                    <p:tmPct val="50000"/>
                                  </p:iterate>
                                  <p:childTnLst>
                                    <p:set>
                                      <p:cBhvr>
                                        <p:cTn id="41"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42"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44" dur="80"/>
                                        <p:tgtEl>
                                          <p:spTgt spid="2">
                                            <p:txEl>
                                              <p:pRg st="2" end="2"/>
                                            </p:txEl>
                                          </p:spTgt>
                                        </p:tgtEl>
                                        <p:attrNameLst>
                                          <p:attrName>fill.type</p:attrName>
                                        </p:attrNameLst>
                                      </p:cBhvr>
                                      <p:to>
                                        <p:strVal val="solid"/>
                                      </p:to>
                                    </p:set>
                                  </p:childTnLst>
                                </p:cTn>
                              </p:par>
                            </p:childTnLst>
                          </p:cTn>
                        </p:par>
                        <p:par>
                          <p:cTn id="45" fill="hold">
                            <p:stCondLst>
                              <p:cond delay="20440"/>
                            </p:stCondLst>
                            <p:childTnLst>
                              <p:par>
                                <p:cTn id="46" presetID="27" presetClass="entr" presetSubtype="0" fill="hold" nodeType="afterEffect">
                                  <p:stCondLst>
                                    <p:cond delay="0"/>
                                  </p:stCondLst>
                                  <p:iterate type="lt">
                                    <p:tmPct val="50000"/>
                                  </p:iterate>
                                  <p:childTnLst>
                                    <p:set>
                                      <p:cBhvr>
                                        <p:cTn id="47"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48"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50" dur="80"/>
                                        <p:tgtEl>
                                          <p:spTgt spid="2">
                                            <p:txEl>
                                              <p:pRg st="1" end="1"/>
                                            </p:txEl>
                                          </p:spTgt>
                                        </p:tgtEl>
                                        <p:attrNameLst>
                                          <p:attrName>fill.type</p:attrName>
                                        </p:attrNameLst>
                                      </p:cBhvr>
                                      <p:to>
                                        <p:strVal val="solid"/>
                                      </p:to>
                                    </p:set>
                                  </p:childTnLst>
                                </p:cTn>
                              </p:par>
                            </p:childTnLst>
                          </p:cTn>
                        </p:par>
                        <p:par>
                          <p:cTn id="51" fill="hold">
                            <p:stCondLst>
                              <p:cond delay="23080"/>
                            </p:stCondLst>
                            <p:childTnLst>
                              <p:par>
                                <p:cTn id="52" presetID="27" presetClass="entr" presetSubtype="0" fill="hold" nodeType="afterEffect">
                                  <p:stCondLst>
                                    <p:cond delay="0"/>
                                  </p:stCondLst>
                                  <p:iterate type="lt">
                                    <p:tmPct val="50000"/>
                                  </p:iterate>
                                  <p:childTnLst>
                                    <p:set>
                                      <p:cBhvr>
                                        <p:cTn id="53"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54"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56" dur="80"/>
                                        <p:tgtEl>
                                          <p:spTgt spid="2">
                                            <p:txEl>
                                              <p:pRg st="2" end="2"/>
                                            </p:txEl>
                                          </p:spTgt>
                                        </p:tgtEl>
                                        <p:attrNameLst>
                                          <p:attrName>fill.type</p:attrName>
                                        </p:attrNameLst>
                                      </p:cBhvr>
                                      <p:to>
                                        <p:strVal val="solid"/>
                                      </p:to>
                                    </p:set>
                                  </p:childTnLst>
                                </p:cTn>
                              </p:par>
                            </p:childTnLst>
                          </p:cTn>
                        </p:par>
                        <p:par>
                          <p:cTn id="57" fill="hold">
                            <p:stCondLst>
                              <p:cond delay="25960"/>
                            </p:stCondLst>
                            <p:childTnLst>
                              <p:par>
                                <p:cTn id="58" presetID="8" presetClass="emph" presetSubtype="0" fill="hold" nodeType="afterEffect">
                                  <p:stCondLst>
                                    <p:cond delay="0"/>
                                  </p:stCondLst>
                                  <p:iterate type="lt">
                                    <p:tmPct val="0"/>
                                  </p:iterate>
                                  <p:childTnLst>
                                    <p:animRot by="43200000">
                                      <p:cBhvr>
                                        <p:cTn id="59" dur="2000" fill="hold"/>
                                        <p:tgtEl>
                                          <p:spTgt spid="2">
                                            <p:txEl>
                                              <p:pRg st="0" end="0"/>
                                            </p:txEl>
                                          </p:spTgt>
                                        </p:tgtEl>
                                        <p:attrNameLst>
                                          <p:attrName>r</p:attrName>
                                        </p:attrNameLst>
                                      </p:cBhvr>
                                    </p:animRot>
                                  </p:childTnLst>
                                </p:cTn>
                              </p:par>
                            </p:childTnLst>
                          </p:cTn>
                        </p:par>
                        <p:par>
                          <p:cTn id="60" fill="hold">
                            <p:stCondLst>
                              <p:cond delay="27960"/>
                            </p:stCondLst>
                            <p:childTnLst>
                              <p:par>
                                <p:cTn id="61" presetID="4" presetClass="emph" presetSubtype="2" fill="hold" nodeType="afterEffect">
                                  <p:stCondLst>
                                    <p:cond delay="0"/>
                                  </p:stCondLst>
                                  <p:iterate type="lt">
                                    <p:tmPct val="0"/>
                                  </p:iterate>
                                  <p:childTnLst>
                                    <p:anim to="0.5" calcmode="lin" valueType="num">
                                      <p:cBhvr override="childStyle">
                                        <p:cTn id="62" dur="2000" fill="hold"/>
                                        <p:tgtEl>
                                          <p:spTgt spid="2">
                                            <p:txEl>
                                              <p:pRg st="1" end="1"/>
                                            </p:txEl>
                                          </p:spTgt>
                                        </p:tgtEl>
                                        <p:attrNameLst>
                                          <p:attrName>style.fontSize</p:attrName>
                                        </p:attrNameLst>
                                      </p:cBhvr>
                                    </p:anim>
                                  </p:childTnLst>
                                </p:cTn>
                              </p:par>
                            </p:childTnLst>
                          </p:cTn>
                        </p:par>
                        <p:par>
                          <p:cTn id="63" fill="hold">
                            <p:stCondLst>
                              <p:cond delay="29960"/>
                            </p:stCondLst>
                            <p:childTnLst>
                              <p:par>
                                <p:cTn id="64" presetID="4" presetClass="emph" presetSubtype="2" fill="hold" nodeType="afterEffect">
                                  <p:stCondLst>
                                    <p:cond delay="0"/>
                                  </p:stCondLst>
                                  <p:iterate type="lt">
                                    <p:tmPct val="0"/>
                                  </p:iterate>
                                  <p:childTnLst>
                                    <p:anim to="0.5" calcmode="lin" valueType="num">
                                      <p:cBhvr override="childStyle">
                                        <p:cTn id="65" dur="2000" fill="hold"/>
                                        <p:tgtEl>
                                          <p:spTgt spid="2">
                                            <p:txEl>
                                              <p:pRg st="2" end="2"/>
                                            </p:txEl>
                                          </p:spTgt>
                                        </p:tgtEl>
                                        <p:attrNameLst>
                                          <p:attrName>style.fontSize</p:attrName>
                                        </p:attrNameLst>
                                      </p:cBhvr>
                                    </p:anim>
                                  </p:childTnLst>
                                </p:cTn>
                              </p:par>
                            </p:childTnLst>
                          </p:cTn>
                        </p:par>
                        <p:par>
                          <p:cTn id="66" fill="hold">
                            <p:stCondLst>
                              <p:cond delay="31960"/>
                            </p:stCondLst>
                            <p:childTnLst>
                              <p:par>
                                <p:cTn id="67" presetID="4" presetClass="emph" presetSubtype="2" fill="hold" nodeType="afterEffect">
                                  <p:stCondLst>
                                    <p:cond delay="0"/>
                                  </p:stCondLst>
                                  <p:iterate type="lt">
                                    <p:tmPct val="0"/>
                                  </p:iterate>
                                  <p:childTnLst>
                                    <p:anim to="1.5" calcmode="lin" valueType="num">
                                      <p:cBhvr override="childStyle">
                                        <p:cTn id="68" dur="2000" fill="hold"/>
                                        <p:tgtEl>
                                          <p:spTgt spid="2">
                                            <p:txEl>
                                              <p:pRg st="1" end="1"/>
                                            </p:txEl>
                                          </p:spTgt>
                                        </p:tgtEl>
                                        <p:attrNameLst>
                                          <p:attrName>style.fontSize</p:attrName>
                                        </p:attrNameLst>
                                      </p:cBhvr>
                                    </p:anim>
                                  </p:childTnLst>
                                </p:cTn>
                              </p:par>
                            </p:childTnLst>
                          </p:cTn>
                        </p:par>
                        <p:par>
                          <p:cTn id="69" fill="hold">
                            <p:stCondLst>
                              <p:cond delay="33960"/>
                            </p:stCondLst>
                            <p:childTnLst>
                              <p:par>
                                <p:cTn id="70" presetID="4" presetClass="emph" presetSubtype="2" fill="hold" nodeType="afterEffect">
                                  <p:stCondLst>
                                    <p:cond delay="0"/>
                                  </p:stCondLst>
                                  <p:iterate type="lt">
                                    <p:tmPct val="0"/>
                                  </p:iterate>
                                  <p:childTnLst>
                                    <p:anim to="1.5" calcmode="lin" valueType="num">
                                      <p:cBhvr override="childStyle">
                                        <p:cTn id="71" dur="2000" fill="hold"/>
                                        <p:tgtEl>
                                          <p:spTgt spid="2">
                                            <p:txEl>
                                              <p:pRg st="2" end="2"/>
                                            </p:txEl>
                                          </p:spTgt>
                                        </p:tgtEl>
                                        <p:attrNameLst>
                                          <p:attrName>style.fontSize</p:attrName>
                                        </p:attrNameLst>
                                      </p:cBhvr>
                                    </p:anim>
                                  </p:childTnLst>
                                </p:cTn>
                              </p:par>
                            </p:childTnLst>
                          </p:cTn>
                        </p:par>
                        <p:par>
                          <p:cTn id="72" fill="hold">
                            <p:stCondLst>
                              <p:cond delay="35960"/>
                            </p:stCondLst>
                            <p:childTnLst>
                              <p:par>
                                <p:cTn id="73" presetID="4" presetClass="entr" presetSubtype="32" fill="hold" nodeType="afterEffect">
                                  <p:stCondLst>
                                    <p:cond delay="0"/>
                                  </p:stCondLst>
                                  <p:iterate type="lt">
                                    <p:tmPct val="0"/>
                                  </p:iterate>
                                  <p:childTnLst>
                                    <p:set>
                                      <p:cBhvr>
                                        <p:cTn id="74" dur="1" fill="hold">
                                          <p:stCondLst>
                                            <p:cond delay="0"/>
                                          </p:stCondLst>
                                        </p:cTn>
                                        <p:tgtEl>
                                          <p:spTgt spid="2">
                                            <p:txEl>
                                              <p:pRg st="0" end="0"/>
                                            </p:txEl>
                                          </p:spTgt>
                                        </p:tgtEl>
                                        <p:attrNameLst>
                                          <p:attrName>style.visibility</p:attrName>
                                        </p:attrNameLst>
                                      </p:cBhvr>
                                      <p:to>
                                        <p:strVal val="visible"/>
                                      </p:to>
                                    </p:set>
                                    <p:animEffect transition="in" filter="box(out)">
                                      <p:cBhvr>
                                        <p:cTn id="75"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p:nvPr/>
        </p:nvCxnSpPr>
        <p:spPr>
          <a:xfrm>
            <a:off x="2209800" y="5562600"/>
            <a:ext cx="6553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0" y="3276600"/>
            <a:ext cx="457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286000" y="5029200"/>
            <a:ext cx="2514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10000" y="2057400"/>
            <a:ext cx="3200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9200" y="3657600"/>
            <a:ext cx="9906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Energy</a:t>
            </a:r>
          </a:p>
          <a:p>
            <a:r>
              <a:rPr lang="en-US" sz="2000" dirty="0" smtClean="0">
                <a:latin typeface="Times New Roman" pitchFamily="18" charset="0"/>
                <a:cs typeface="Times New Roman" pitchFamily="18" charset="0"/>
              </a:rPr>
              <a:t>(kJ)</a:t>
            </a:r>
            <a:endParaRPr lang="en-US" sz="2000" dirty="0">
              <a:latin typeface="Times New Roman" pitchFamily="18" charset="0"/>
              <a:cs typeface="Times New Roman" pitchFamily="18" charset="0"/>
            </a:endParaRPr>
          </a:p>
        </p:txBody>
      </p:sp>
      <p:sp>
        <p:nvSpPr>
          <p:cNvPr id="16" name="TextBox 15"/>
          <p:cNvSpPr txBox="1"/>
          <p:nvPr/>
        </p:nvSpPr>
        <p:spPr>
          <a:xfrm>
            <a:off x="3200400" y="5562600"/>
            <a:ext cx="5029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Reaction path/coordinate/ progress</a:t>
            </a:r>
            <a:endParaRPr lang="en-US" sz="2400" dirty="0">
              <a:latin typeface="Times New Roman" pitchFamily="18" charset="0"/>
              <a:cs typeface="Times New Roman" pitchFamily="18" charset="0"/>
            </a:endParaRPr>
          </a:p>
        </p:txBody>
      </p:sp>
      <p:sp>
        <p:nvSpPr>
          <p:cNvPr id="18" name="TextBox 17"/>
          <p:cNvSpPr txBox="1"/>
          <p:nvPr/>
        </p:nvSpPr>
        <p:spPr>
          <a:xfrm>
            <a:off x="2286000" y="4495800"/>
            <a:ext cx="2590800" cy="461665"/>
          </a:xfrm>
          <a:prstGeom prst="rect">
            <a:avLst/>
          </a:prstGeom>
          <a:noFill/>
        </p:spPr>
        <p:txBody>
          <a:bodyPr wrap="square" rtlCol="0">
            <a:spAutoFit/>
          </a:bodyPr>
          <a:lstStyle/>
          <a:p>
            <a:r>
              <a:rPr lang="en-US" sz="2400" dirty="0" smtClean="0"/>
              <a:t>NH</a:t>
            </a:r>
            <a:r>
              <a:rPr lang="en-US" sz="2400" baseline="-25000" dirty="0" smtClean="0"/>
              <a:t>4</a:t>
            </a:r>
            <a:r>
              <a:rPr lang="en-US" sz="2400" dirty="0" smtClean="0"/>
              <a:t>Cl (s)</a:t>
            </a:r>
            <a:endParaRPr lang="en-US" sz="2400" dirty="0"/>
          </a:p>
        </p:txBody>
      </p:sp>
      <p:sp>
        <p:nvSpPr>
          <p:cNvPr id="19" name="TextBox 18"/>
          <p:cNvSpPr txBox="1"/>
          <p:nvPr/>
        </p:nvSpPr>
        <p:spPr>
          <a:xfrm>
            <a:off x="4267200" y="1676400"/>
            <a:ext cx="2514600" cy="369332"/>
          </a:xfrm>
          <a:prstGeom prst="rect">
            <a:avLst/>
          </a:prstGeom>
          <a:noFill/>
        </p:spPr>
        <p:txBody>
          <a:bodyPr wrap="square" rtlCol="0">
            <a:spAutoFit/>
          </a:bodyPr>
          <a:lstStyle/>
          <a:p>
            <a:r>
              <a:rPr lang="en-US" dirty="0" smtClean="0"/>
              <a:t>NH</a:t>
            </a:r>
            <a:r>
              <a:rPr lang="en-US" baseline="-25000" dirty="0" smtClean="0"/>
              <a:t>4</a:t>
            </a:r>
            <a:r>
              <a:rPr lang="en-US" dirty="0" smtClean="0"/>
              <a:t>Cl </a:t>
            </a:r>
            <a:r>
              <a:rPr lang="en-US" baseline="-25000" dirty="0" smtClean="0"/>
              <a:t> </a:t>
            </a:r>
            <a:r>
              <a:rPr lang="en-US" dirty="0" smtClean="0"/>
              <a:t>(</a:t>
            </a:r>
            <a:r>
              <a:rPr lang="en-US" dirty="0" err="1" smtClean="0"/>
              <a:t>aq</a:t>
            </a:r>
            <a:r>
              <a:rPr lang="en-US" dirty="0" smtClean="0"/>
              <a:t>)</a:t>
            </a:r>
            <a:endParaRPr lang="en-US" dirty="0"/>
          </a:p>
        </p:txBody>
      </p:sp>
      <p:cxnSp>
        <p:nvCxnSpPr>
          <p:cNvPr id="21" name="Straight Arrow Connector 20"/>
          <p:cNvCxnSpPr/>
          <p:nvPr/>
        </p:nvCxnSpPr>
        <p:spPr>
          <a:xfrm rot="5400000" flipH="1" flipV="1">
            <a:off x="2933700" y="3543300"/>
            <a:ext cx="2971800"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3" name="TextBox 22"/>
          <p:cNvSpPr txBox="1"/>
          <p:nvPr/>
        </p:nvSpPr>
        <p:spPr>
          <a:xfrm>
            <a:off x="4495800" y="3048000"/>
            <a:ext cx="2057400" cy="646331"/>
          </a:xfrm>
          <a:prstGeom prst="rect">
            <a:avLst/>
          </a:prstGeom>
          <a:noFill/>
        </p:spPr>
        <p:txBody>
          <a:bodyPr wrap="square" rtlCol="0">
            <a:spAutoFit/>
          </a:bodyPr>
          <a:lstStyle/>
          <a:p>
            <a:pPr lvl="0"/>
            <a:r>
              <a:rPr lang="en-US" b="1" dirty="0" smtClean="0"/>
              <a:t>+</a:t>
            </a:r>
            <a:r>
              <a:rPr lang="en-US" dirty="0" smtClean="0"/>
              <a:t>∆H = H</a:t>
            </a:r>
            <a:r>
              <a:rPr lang="en-US" b="1" baseline="-25000" dirty="0" smtClean="0"/>
              <a:t>2</a:t>
            </a:r>
            <a:r>
              <a:rPr lang="en-US" dirty="0" smtClean="0"/>
              <a:t> – H</a:t>
            </a:r>
            <a:r>
              <a:rPr lang="en-US" b="1" baseline="-25000" dirty="0" smtClean="0"/>
              <a:t>1</a:t>
            </a:r>
            <a:r>
              <a:rPr lang="en-US" dirty="0" smtClean="0">
                <a:latin typeface="Times New Roman" pitchFamily="18" charset="0"/>
                <a:ea typeface="Times New Roman" pitchFamily="18" charset="0"/>
                <a:cs typeface="Times New Roman" pitchFamily="18" charset="0"/>
              </a:rPr>
              <a:t> </a:t>
            </a:r>
            <a:endParaRPr lang="en-US" sz="1000" dirty="0" smtClean="0">
              <a:latin typeface="Arial" pitchFamily="34" charset="0"/>
              <a:cs typeface="Arial" pitchFamily="34" charset="0"/>
            </a:endParaRPr>
          </a:p>
          <a:p>
            <a:endParaRPr lang="en-US" dirty="0"/>
          </a:p>
        </p:txBody>
      </p:sp>
      <p:sp>
        <p:nvSpPr>
          <p:cNvPr id="27" name="TextBox 26"/>
          <p:cNvSpPr txBox="1"/>
          <p:nvPr/>
        </p:nvSpPr>
        <p:spPr>
          <a:xfrm>
            <a:off x="1752600" y="4953000"/>
            <a:ext cx="455574" cy="369332"/>
          </a:xfrm>
          <a:prstGeom prst="rect">
            <a:avLst/>
          </a:prstGeom>
          <a:noFill/>
        </p:spPr>
        <p:txBody>
          <a:bodyPr wrap="none" rtlCol="0">
            <a:spAutoFit/>
          </a:bodyPr>
          <a:lstStyle/>
          <a:p>
            <a:r>
              <a:rPr lang="en-US" dirty="0" smtClean="0"/>
              <a:t>H</a:t>
            </a:r>
            <a:r>
              <a:rPr lang="en-US" baseline="-25000" dirty="0" smtClean="0"/>
              <a:t>1</a:t>
            </a:r>
            <a:endParaRPr lang="en-US" dirty="0"/>
          </a:p>
        </p:txBody>
      </p:sp>
      <p:sp>
        <p:nvSpPr>
          <p:cNvPr id="28" name="TextBox 27"/>
          <p:cNvSpPr txBox="1"/>
          <p:nvPr/>
        </p:nvSpPr>
        <p:spPr>
          <a:xfrm>
            <a:off x="1752600" y="1905000"/>
            <a:ext cx="455574" cy="369332"/>
          </a:xfrm>
          <a:prstGeom prst="rect">
            <a:avLst/>
          </a:prstGeom>
          <a:noFill/>
        </p:spPr>
        <p:txBody>
          <a:bodyPr wrap="none" rtlCol="0">
            <a:spAutoFit/>
          </a:bodyPr>
          <a:lstStyle/>
          <a:p>
            <a:r>
              <a:rPr lang="en-US" dirty="0" smtClean="0"/>
              <a:t>H</a:t>
            </a:r>
            <a:r>
              <a:rPr lang="en-US" baseline="-25000" dirty="0" smtClean="0"/>
              <a:t>2</a:t>
            </a:r>
            <a:endParaRPr lang="en-US" dirty="0"/>
          </a:p>
        </p:txBody>
      </p:sp>
      <p:sp>
        <p:nvSpPr>
          <p:cNvPr id="29" name="TextBox 28"/>
          <p:cNvSpPr txBox="1"/>
          <p:nvPr/>
        </p:nvSpPr>
        <p:spPr>
          <a:xfrm>
            <a:off x="381000" y="304800"/>
            <a:ext cx="8458200" cy="677108"/>
          </a:xfrm>
          <a:prstGeom prst="rect">
            <a:avLst/>
          </a:prstGeom>
          <a:noFill/>
        </p:spPr>
        <p:txBody>
          <a:bodyPr wrap="square" rtlCol="0">
            <a:spAutoFit/>
          </a:bodyPr>
          <a:lstStyle/>
          <a:p>
            <a:r>
              <a:rPr lang="en-US" sz="2000" u="sng" dirty="0" smtClean="0">
                <a:solidFill>
                  <a:srgbClr val="0070C0"/>
                </a:solidFill>
                <a:latin typeface="Times New Roman" pitchFamily="18" charset="0"/>
                <a:cs typeface="Times New Roman" pitchFamily="18" charset="0"/>
              </a:rPr>
              <a:t>Sketch energy level diagrams for endothermic dissolution of ammonium chloride</a:t>
            </a:r>
            <a:endParaRPr lang="en-US" sz="2000" dirty="0" smtClean="0">
              <a:solidFill>
                <a:srgbClr val="0070C0"/>
              </a:solidFill>
              <a:latin typeface="Times New Roman" pitchFamily="18" charset="0"/>
              <a:cs typeface="Times New Roman" pitchFamily="18" charset="0"/>
            </a:endParaRPr>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1000"/>
                                  </p:stCondLst>
                                  <p:iterate type="lt">
                                    <p:tmPct val="50000"/>
                                  </p:iterate>
                                  <p:childTnLst>
                                    <p:set>
                                      <p:cBhvr>
                                        <p:cTn id="6" dur="1" fill="hold">
                                          <p:stCondLst>
                                            <p:cond delay="0"/>
                                          </p:stCondLst>
                                        </p:cTn>
                                        <p:tgtEl>
                                          <p:spTgt spid="15">
                                            <p:txEl>
                                              <p:pRg st="0" end="0"/>
                                            </p:txEl>
                                          </p:spTgt>
                                        </p:tgtEl>
                                        <p:attrNameLst>
                                          <p:attrName>style.visibility</p:attrName>
                                        </p:attrNameLst>
                                      </p:cBhvr>
                                      <p:to>
                                        <p:strVal val="visible"/>
                                      </p:to>
                                    </p:set>
                                    <p:anim calcmode="discrete" valueType="clr">
                                      <p:cBhvr override="childStyle">
                                        <p:cTn id="7" dur="500"/>
                                        <p:tgtEl>
                                          <p:spTgt spid="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5">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15">
                                            <p:txEl>
                                              <p:pRg st="0" end="0"/>
                                            </p:txEl>
                                          </p:spTgt>
                                        </p:tgtEl>
                                        <p:attrNameLst>
                                          <p:attrName>fill.type</p:attrName>
                                        </p:attrNameLst>
                                      </p:cBhvr>
                                      <p:to>
                                        <p:strVal val="solid"/>
                                      </p:to>
                                    </p:set>
                                  </p:childTnLst>
                                </p:cTn>
                              </p:par>
                            </p:childTnLst>
                          </p:cTn>
                        </p:par>
                        <p:par>
                          <p:cTn id="10" fill="hold">
                            <p:stCondLst>
                              <p:cond delay="275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15">
                                            <p:txEl>
                                              <p:pRg st="1" end="1"/>
                                            </p:txEl>
                                          </p:spTgt>
                                        </p:tgtEl>
                                        <p:attrNameLst>
                                          <p:attrName>style.visibility</p:attrName>
                                        </p:attrNameLst>
                                      </p:cBhvr>
                                      <p:to>
                                        <p:strVal val="visible"/>
                                      </p:to>
                                    </p:set>
                                    <p:anim calcmode="discrete" valueType="clr">
                                      <p:cBhvr override="childStyle">
                                        <p:cTn id="13" dur="500"/>
                                        <p:tgtEl>
                                          <p:spTgt spid="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5">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15">
                                            <p:txEl>
                                              <p:pRg st="1" end="1"/>
                                            </p:txEl>
                                          </p:spTgt>
                                        </p:tgtEl>
                                        <p:attrNameLst>
                                          <p:attrName>fill.type</p:attrName>
                                        </p:attrNameLst>
                                      </p:cBhvr>
                                      <p:to>
                                        <p:strVal val="solid"/>
                                      </p:to>
                                    </p:set>
                                  </p:childTnLst>
                                </p:cTn>
                              </p:par>
                            </p:childTnLst>
                          </p:cTn>
                        </p:par>
                        <p:par>
                          <p:cTn id="16" fill="hold">
                            <p:stCondLst>
                              <p:cond delay="4500"/>
                            </p:stCondLst>
                            <p:childTnLst>
                              <p:par>
                                <p:cTn id="17" presetID="27" presetClass="entr" presetSubtype="0" fill="hold" nodeType="afterEffect">
                                  <p:stCondLst>
                                    <p:cond delay="500"/>
                                  </p:stCondLst>
                                  <p:iterate type="lt">
                                    <p:tmPct val="50000"/>
                                  </p:iterate>
                                  <p:childTnLst>
                                    <p:set>
                                      <p:cBhvr>
                                        <p:cTn id="18"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19" dur="50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16">
                                            <p:txEl>
                                              <p:pRg st="0" end="0"/>
                                            </p:txEl>
                                          </p:spTgt>
                                        </p:tgtEl>
                                        <p:attrNameLst>
                                          <p:attrName>fill.type</p:attrName>
                                        </p:attrNameLst>
                                      </p:cBhvr>
                                      <p:to>
                                        <p:strVal val="solid"/>
                                      </p:to>
                                    </p:set>
                                  </p:childTnLst>
                                </p:cTn>
                              </p:par>
                            </p:childTnLst>
                          </p:cTn>
                        </p:par>
                        <p:par>
                          <p:cTn id="22" fill="hold">
                            <p:stCondLst>
                              <p:cond delay="13250"/>
                            </p:stCondLst>
                            <p:childTnLst>
                              <p:par>
                                <p:cTn id="23" presetID="27" presetClass="entr" presetSubtype="0" fill="hold" nodeType="afterEffect">
                                  <p:stCondLst>
                                    <p:cond delay="500"/>
                                  </p:stCondLst>
                                  <p:iterate type="lt">
                                    <p:tmPct val="50000"/>
                                  </p:iterate>
                                  <p:childTnLst>
                                    <p:set>
                                      <p:cBhvr>
                                        <p:cTn id="24"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25" dur="50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18">
                                            <p:txEl>
                                              <p:pRg st="0" end="0"/>
                                            </p:txEl>
                                          </p:spTgt>
                                        </p:tgtEl>
                                        <p:attrNameLst>
                                          <p:attrName>fill.type</p:attrName>
                                        </p:attrNameLst>
                                      </p:cBhvr>
                                      <p:to>
                                        <p:strVal val="solid"/>
                                      </p:to>
                                    </p:set>
                                  </p:childTnLst>
                                </p:cTn>
                              </p:par>
                            </p:childTnLst>
                          </p:cTn>
                        </p:par>
                        <p:par>
                          <p:cTn id="28" fill="hold">
                            <p:stCondLst>
                              <p:cond delay="16000"/>
                            </p:stCondLst>
                            <p:childTnLst>
                              <p:par>
                                <p:cTn id="29" presetID="27" presetClass="entr" presetSubtype="0" fill="hold" nodeType="afterEffect">
                                  <p:stCondLst>
                                    <p:cond delay="500"/>
                                  </p:stCondLst>
                                  <p:iterate type="lt">
                                    <p:tmPct val="50000"/>
                                  </p:iterate>
                                  <p:childTnLst>
                                    <p:set>
                                      <p:cBhvr>
                                        <p:cTn id="30"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31" dur="50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19">
                                            <p:txEl>
                                              <p:pRg st="0" end="0"/>
                                            </p:txEl>
                                          </p:spTgt>
                                        </p:tgtEl>
                                        <p:attrNameLst>
                                          <p:attrName>fill.type</p:attrName>
                                        </p:attrNameLst>
                                      </p:cBhvr>
                                      <p:to>
                                        <p:strVal val="solid"/>
                                      </p:to>
                                    </p:set>
                                  </p:childTnLst>
                                </p:cTn>
                              </p:par>
                            </p:childTnLst>
                          </p:cTn>
                        </p:par>
                        <p:par>
                          <p:cTn id="34" fill="hold">
                            <p:stCondLst>
                              <p:cond delay="19000"/>
                            </p:stCondLst>
                            <p:childTnLst>
                              <p:par>
                                <p:cTn id="35" presetID="27" presetClass="entr" presetSubtype="0" fill="hold" nodeType="afterEffect">
                                  <p:stCondLst>
                                    <p:cond delay="500"/>
                                  </p:stCondLst>
                                  <p:iterate type="lt">
                                    <p:tmPct val="50000"/>
                                  </p:iterate>
                                  <p:childTnLst>
                                    <p:set>
                                      <p:cBhvr>
                                        <p:cTn id="36"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37" dur="50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39" dur="500"/>
                                        <p:tgtEl>
                                          <p:spTgt spid="23">
                                            <p:txEl>
                                              <p:pRg st="0" end="0"/>
                                            </p:txEl>
                                          </p:spTgt>
                                        </p:tgtEl>
                                        <p:attrNameLst>
                                          <p:attrName>fill.type</p:attrName>
                                        </p:attrNameLst>
                                      </p:cBhvr>
                                      <p:to>
                                        <p:strVal val="solid"/>
                                      </p:to>
                                    </p:set>
                                  </p:childTnLst>
                                </p:cTn>
                              </p:par>
                            </p:childTnLst>
                          </p:cTn>
                        </p:par>
                        <p:par>
                          <p:cTn id="40" fill="hold">
                            <p:stCondLst>
                              <p:cond delay="22000"/>
                            </p:stCondLst>
                            <p:childTnLst>
                              <p:par>
                                <p:cTn id="41" presetID="1" presetClass="entr" presetSubtype="0" fill="hold" nodeType="afterEffect">
                                  <p:stCondLst>
                                    <p:cond delay="500"/>
                                  </p:stCondLst>
                                  <p:childTnLst>
                                    <p:set>
                                      <p:cBhvr>
                                        <p:cTn id="42" dur="1" fill="hold">
                                          <p:stCondLst>
                                            <p:cond delay="0"/>
                                          </p:stCondLst>
                                        </p:cTn>
                                        <p:tgtEl>
                                          <p:spTgt spid="21"/>
                                        </p:tgtEl>
                                        <p:attrNameLst>
                                          <p:attrName>style.visibility</p:attrName>
                                        </p:attrNameLst>
                                      </p:cBhvr>
                                      <p:to>
                                        <p:strVal val="visible"/>
                                      </p:to>
                                    </p:set>
                                  </p:childTnLst>
                                </p:cTn>
                              </p:par>
                            </p:childTnLst>
                          </p:cTn>
                        </p:par>
                        <p:par>
                          <p:cTn id="43" fill="hold">
                            <p:stCondLst>
                              <p:cond delay="22500"/>
                            </p:stCondLst>
                            <p:childTnLst>
                              <p:par>
                                <p:cTn id="44" presetID="27" presetClass="entr" presetSubtype="0" fill="hold" nodeType="afterEffect">
                                  <p:stCondLst>
                                    <p:cond delay="0"/>
                                  </p:stCondLst>
                                  <p:iterate type="lt">
                                    <p:tmPct val="50000"/>
                                  </p:iterate>
                                  <p:childTnLst>
                                    <p:set>
                                      <p:cBhvr>
                                        <p:cTn id="45" dur="1" fill="hold">
                                          <p:stCondLst>
                                            <p:cond delay="0"/>
                                          </p:stCondLst>
                                        </p:cTn>
                                        <p:tgtEl>
                                          <p:spTgt spid="27">
                                            <p:txEl>
                                              <p:pRg st="0" end="0"/>
                                            </p:txEl>
                                          </p:spTgt>
                                        </p:tgtEl>
                                        <p:attrNameLst>
                                          <p:attrName>style.visibility</p:attrName>
                                        </p:attrNameLst>
                                      </p:cBhvr>
                                      <p:to>
                                        <p:strVal val="visible"/>
                                      </p:to>
                                    </p:set>
                                    <p:anim calcmode="discrete" valueType="clr">
                                      <p:cBhvr override="childStyle">
                                        <p:cTn id="46" dur="1000"/>
                                        <p:tgtEl>
                                          <p:spTgt spid="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1000"/>
                                        <p:tgtEl>
                                          <p:spTgt spid="27">
                                            <p:txEl>
                                              <p:pRg st="0" end="0"/>
                                            </p:txEl>
                                          </p:spTgt>
                                        </p:tgtEl>
                                        <p:attrNameLst>
                                          <p:attrName>fillcolor</p:attrName>
                                        </p:attrNameLst>
                                      </p:cBhvr>
                                      <p:tavLst>
                                        <p:tav tm="0">
                                          <p:val>
                                            <p:clrVal>
                                              <a:schemeClr val="accent2"/>
                                            </p:clrVal>
                                          </p:val>
                                        </p:tav>
                                        <p:tav tm="50000">
                                          <p:val>
                                            <p:clrVal>
                                              <a:schemeClr val="hlink"/>
                                            </p:clrVal>
                                          </p:val>
                                        </p:tav>
                                      </p:tavLst>
                                    </p:anim>
                                    <p:set>
                                      <p:cBhvr>
                                        <p:cTn id="48" dur="1000"/>
                                        <p:tgtEl>
                                          <p:spTgt spid="27">
                                            <p:txEl>
                                              <p:pRg st="0" end="0"/>
                                            </p:txEl>
                                          </p:spTgt>
                                        </p:tgtEl>
                                        <p:attrNameLst>
                                          <p:attrName>fill.type</p:attrName>
                                        </p:attrNameLst>
                                      </p:cBhvr>
                                      <p:to>
                                        <p:strVal val="solid"/>
                                      </p:to>
                                    </p:set>
                                  </p:childTnLst>
                                </p:cTn>
                              </p:par>
                            </p:childTnLst>
                          </p:cTn>
                        </p:par>
                        <p:par>
                          <p:cTn id="49" fill="hold">
                            <p:stCondLst>
                              <p:cond delay="24000"/>
                            </p:stCondLst>
                            <p:childTnLst>
                              <p:par>
                                <p:cTn id="50" presetID="27" presetClass="entr" presetSubtype="0" fill="hold" nodeType="afterEffect">
                                  <p:stCondLst>
                                    <p:cond delay="1000"/>
                                  </p:stCondLst>
                                  <p:iterate type="lt">
                                    <p:tmPct val="50000"/>
                                  </p:iterate>
                                  <p:childTnLst>
                                    <p:set>
                                      <p:cBhvr>
                                        <p:cTn id="51" dur="1" fill="hold">
                                          <p:stCondLst>
                                            <p:cond delay="0"/>
                                          </p:stCondLst>
                                        </p:cTn>
                                        <p:tgtEl>
                                          <p:spTgt spid="28">
                                            <p:txEl>
                                              <p:pRg st="0" end="0"/>
                                            </p:txEl>
                                          </p:spTgt>
                                        </p:tgtEl>
                                        <p:attrNameLst>
                                          <p:attrName>style.visibility</p:attrName>
                                        </p:attrNameLst>
                                      </p:cBhvr>
                                      <p:to>
                                        <p:strVal val="visible"/>
                                      </p:to>
                                    </p:set>
                                    <p:anim calcmode="discrete" valueType="clr">
                                      <p:cBhvr override="childStyle">
                                        <p:cTn id="52" dur="1000"/>
                                        <p:tgtEl>
                                          <p:spTgt spid="2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1000"/>
                                        <p:tgtEl>
                                          <p:spTgt spid="28">
                                            <p:txEl>
                                              <p:pRg st="0" end="0"/>
                                            </p:txEl>
                                          </p:spTgt>
                                        </p:tgtEl>
                                        <p:attrNameLst>
                                          <p:attrName>fillcolor</p:attrName>
                                        </p:attrNameLst>
                                      </p:cBhvr>
                                      <p:tavLst>
                                        <p:tav tm="0">
                                          <p:val>
                                            <p:clrVal>
                                              <a:schemeClr val="accent2"/>
                                            </p:clrVal>
                                          </p:val>
                                        </p:tav>
                                        <p:tav tm="50000">
                                          <p:val>
                                            <p:clrVal>
                                              <a:schemeClr val="hlink"/>
                                            </p:clrVal>
                                          </p:val>
                                        </p:tav>
                                      </p:tavLst>
                                    </p:anim>
                                    <p:set>
                                      <p:cBhvr>
                                        <p:cTn id="54" dur="1000"/>
                                        <p:tgtEl>
                                          <p:spTgt spid="2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p:nvPr/>
        </p:nvCxnSpPr>
        <p:spPr>
          <a:xfrm>
            <a:off x="2209800" y="5562600"/>
            <a:ext cx="6553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0" y="3276600"/>
            <a:ext cx="457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286000" y="2057400"/>
            <a:ext cx="259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0" y="5029200"/>
            <a:ext cx="3200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9200" y="3657600"/>
            <a:ext cx="9906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Energy</a:t>
            </a:r>
          </a:p>
          <a:p>
            <a:r>
              <a:rPr lang="en-US" sz="2000" dirty="0" smtClean="0">
                <a:latin typeface="Times New Roman" pitchFamily="18" charset="0"/>
                <a:cs typeface="Times New Roman" pitchFamily="18" charset="0"/>
              </a:rPr>
              <a:t>(kJ)</a:t>
            </a:r>
            <a:endParaRPr lang="en-US" sz="2000" dirty="0">
              <a:latin typeface="Times New Roman" pitchFamily="18" charset="0"/>
              <a:cs typeface="Times New Roman" pitchFamily="18" charset="0"/>
            </a:endParaRPr>
          </a:p>
        </p:txBody>
      </p:sp>
      <p:sp>
        <p:nvSpPr>
          <p:cNvPr id="16" name="TextBox 15"/>
          <p:cNvSpPr txBox="1"/>
          <p:nvPr/>
        </p:nvSpPr>
        <p:spPr>
          <a:xfrm>
            <a:off x="3200400" y="5562600"/>
            <a:ext cx="5029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Reaction path/coordinate/ progress</a:t>
            </a:r>
            <a:endParaRPr lang="en-US" sz="2400" dirty="0">
              <a:latin typeface="Times New Roman" pitchFamily="18" charset="0"/>
              <a:cs typeface="Times New Roman" pitchFamily="18" charset="0"/>
            </a:endParaRPr>
          </a:p>
        </p:txBody>
      </p:sp>
      <p:sp>
        <p:nvSpPr>
          <p:cNvPr id="18" name="TextBox 17"/>
          <p:cNvSpPr txBox="1"/>
          <p:nvPr/>
        </p:nvSpPr>
        <p:spPr>
          <a:xfrm>
            <a:off x="2438400" y="1600200"/>
            <a:ext cx="2590800" cy="461665"/>
          </a:xfrm>
          <a:prstGeom prst="rect">
            <a:avLst/>
          </a:prstGeom>
          <a:noFill/>
        </p:spPr>
        <p:txBody>
          <a:bodyPr wrap="square" rtlCol="0">
            <a:spAutoFit/>
          </a:bodyPr>
          <a:lstStyle/>
          <a:p>
            <a:r>
              <a:rPr lang="en-US" sz="2400" dirty="0" err="1" smtClean="0"/>
              <a:t>NaOH</a:t>
            </a:r>
            <a:r>
              <a:rPr lang="en-US" sz="2400" baseline="-25000" dirty="0" smtClean="0"/>
              <a:t> </a:t>
            </a:r>
            <a:r>
              <a:rPr lang="en-US" sz="2400" dirty="0" smtClean="0"/>
              <a:t>(s)</a:t>
            </a:r>
            <a:endParaRPr lang="en-US" sz="2400" dirty="0"/>
          </a:p>
        </p:txBody>
      </p:sp>
      <p:sp>
        <p:nvSpPr>
          <p:cNvPr id="19" name="TextBox 18"/>
          <p:cNvSpPr txBox="1"/>
          <p:nvPr/>
        </p:nvSpPr>
        <p:spPr>
          <a:xfrm>
            <a:off x="5181600" y="4724400"/>
            <a:ext cx="2514600" cy="369332"/>
          </a:xfrm>
          <a:prstGeom prst="rect">
            <a:avLst/>
          </a:prstGeom>
          <a:noFill/>
        </p:spPr>
        <p:txBody>
          <a:bodyPr wrap="square" rtlCol="0">
            <a:spAutoFit/>
          </a:bodyPr>
          <a:lstStyle/>
          <a:p>
            <a:r>
              <a:rPr lang="en-US" dirty="0" err="1" smtClean="0"/>
              <a:t>NaOH</a:t>
            </a:r>
            <a:r>
              <a:rPr lang="en-US" dirty="0" smtClean="0"/>
              <a:t> (</a:t>
            </a:r>
            <a:r>
              <a:rPr lang="en-US" dirty="0" err="1" smtClean="0"/>
              <a:t>aq</a:t>
            </a:r>
            <a:r>
              <a:rPr lang="en-US" dirty="0" smtClean="0"/>
              <a:t>)</a:t>
            </a:r>
            <a:endParaRPr lang="en-US" dirty="0"/>
          </a:p>
        </p:txBody>
      </p:sp>
      <p:cxnSp>
        <p:nvCxnSpPr>
          <p:cNvPr id="21" name="Straight Arrow Connector 20"/>
          <p:cNvCxnSpPr/>
          <p:nvPr/>
        </p:nvCxnSpPr>
        <p:spPr>
          <a:xfrm rot="16200000" flipH="1">
            <a:off x="3200400" y="3505200"/>
            <a:ext cx="2971800" cy="76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3" name="TextBox 22"/>
          <p:cNvSpPr txBox="1"/>
          <p:nvPr/>
        </p:nvSpPr>
        <p:spPr>
          <a:xfrm>
            <a:off x="4724400" y="3048000"/>
            <a:ext cx="2133600" cy="646331"/>
          </a:xfrm>
          <a:prstGeom prst="rect">
            <a:avLst/>
          </a:prstGeom>
          <a:noFill/>
        </p:spPr>
        <p:txBody>
          <a:bodyPr wrap="square" rtlCol="0">
            <a:spAutoFit/>
          </a:bodyPr>
          <a:lstStyle/>
          <a:p>
            <a:pPr lvl="0"/>
            <a:r>
              <a:rPr lang="en-US" b="1" dirty="0" smtClean="0"/>
              <a:t>-</a:t>
            </a:r>
            <a:r>
              <a:rPr lang="en-US" dirty="0" smtClean="0"/>
              <a:t>∆H = H</a:t>
            </a:r>
            <a:r>
              <a:rPr lang="en-US" b="1" baseline="-25000" dirty="0" smtClean="0"/>
              <a:t>2</a:t>
            </a:r>
            <a:r>
              <a:rPr lang="en-US" dirty="0" smtClean="0"/>
              <a:t> – H</a:t>
            </a:r>
            <a:r>
              <a:rPr lang="en-US" b="1" baseline="-25000" dirty="0" smtClean="0"/>
              <a:t>1</a:t>
            </a:r>
            <a:endParaRPr lang="en-US" sz="1000" dirty="0" smtClean="0">
              <a:latin typeface="Arial" pitchFamily="34" charset="0"/>
              <a:cs typeface="Arial" pitchFamily="34" charset="0"/>
            </a:endParaRPr>
          </a:p>
          <a:p>
            <a:endParaRPr lang="en-US" dirty="0"/>
          </a:p>
        </p:txBody>
      </p:sp>
      <p:sp>
        <p:nvSpPr>
          <p:cNvPr id="17" name="TextBox 16"/>
          <p:cNvSpPr txBox="1"/>
          <p:nvPr/>
        </p:nvSpPr>
        <p:spPr>
          <a:xfrm>
            <a:off x="304800" y="381000"/>
            <a:ext cx="8534400" cy="677108"/>
          </a:xfrm>
          <a:prstGeom prst="rect">
            <a:avLst/>
          </a:prstGeom>
          <a:noFill/>
        </p:spPr>
        <p:txBody>
          <a:bodyPr wrap="square" rtlCol="0">
            <a:spAutoFit/>
          </a:bodyPr>
          <a:lstStyle/>
          <a:p>
            <a:r>
              <a:rPr lang="en-US" sz="2000" u="sng" dirty="0" smtClean="0">
                <a:solidFill>
                  <a:srgbClr val="0070C0"/>
                </a:solidFill>
                <a:latin typeface="Times New Roman" pitchFamily="18" charset="0"/>
                <a:cs typeface="Times New Roman" pitchFamily="18" charset="0"/>
              </a:rPr>
              <a:t>Sketch energy level diagrams for exothermic dissolution of sodium hydroxide</a:t>
            </a:r>
            <a:endParaRPr lang="en-US" sz="2000" dirty="0" smtClean="0">
              <a:solidFill>
                <a:srgbClr val="0070C0"/>
              </a:solidFill>
              <a:latin typeface="Times New Roman" pitchFamily="18" charset="0"/>
              <a:cs typeface="Times New Roman" pitchFamily="18" charset="0"/>
            </a:endParaRPr>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1000"/>
                                  </p:stCondLst>
                                  <p:iterate type="lt">
                                    <p:tmPct val="50000"/>
                                  </p:iterate>
                                  <p:childTnLst>
                                    <p:set>
                                      <p:cBhvr>
                                        <p:cTn id="6" dur="1" fill="hold">
                                          <p:stCondLst>
                                            <p:cond delay="0"/>
                                          </p:stCondLst>
                                        </p:cTn>
                                        <p:tgtEl>
                                          <p:spTgt spid="15">
                                            <p:txEl>
                                              <p:pRg st="0" end="0"/>
                                            </p:txEl>
                                          </p:spTgt>
                                        </p:tgtEl>
                                        <p:attrNameLst>
                                          <p:attrName>style.visibility</p:attrName>
                                        </p:attrNameLst>
                                      </p:cBhvr>
                                      <p:to>
                                        <p:strVal val="visible"/>
                                      </p:to>
                                    </p:set>
                                    <p:anim calcmode="discrete" valueType="clr">
                                      <p:cBhvr override="childStyle">
                                        <p:cTn id="7" dur="500"/>
                                        <p:tgtEl>
                                          <p:spTgt spid="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5">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15">
                                            <p:txEl>
                                              <p:pRg st="0" end="0"/>
                                            </p:txEl>
                                          </p:spTgt>
                                        </p:tgtEl>
                                        <p:attrNameLst>
                                          <p:attrName>fill.type</p:attrName>
                                        </p:attrNameLst>
                                      </p:cBhvr>
                                      <p:to>
                                        <p:strVal val="solid"/>
                                      </p:to>
                                    </p:set>
                                  </p:childTnLst>
                                </p:cTn>
                              </p:par>
                            </p:childTnLst>
                          </p:cTn>
                        </p:par>
                        <p:par>
                          <p:cTn id="10" fill="hold">
                            <p:stCondLst>
                              <p:cond delay="275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15">
                                            <p:txEl>
                                              <p:pRg st="1" end="1"/>
                                            </p:txEl>
                                          </p:spTgt>
                                        </p:tgtEl>
                                        <p:attrNameLst>
                                          <p:attrName>style.visibility</p:attrName>
                                        </p:attrNameLst>
                                      </p:cBhvr>
                                      <p:to>
                                        <p:strVal val="visible"/>
                                      </p:to>
                                    </p:set>
                                    <p:anim calcmode="discrete" valueType="clr">
                                      <p:cBhvr override="childStyle">
                                        <p:cTn id="13" dur="500"/>
                                        <p:tgtEl>
                                          <p:spTgt spid="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5">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15">
                                            <p:txEl>
                                              <p:pRg st="1" end="1"/>
                                            </p:txEl>
                                          </p:spTgt>
                                        </p:tgtEl>
                                        <p:attrNameLst>
                                          <p:attrName>fill.type</p:attrName>
                                        </p:attrNameLst>
                                      </p:cBhvr>
                                      <p:to>
                                        <p:strVal val="solid"/>
                                      </p:to>
                                    </p:set>
                                  </p:childTnLst>
                                </p:cTn>
                              </p:par>
                            </p:childTnLst>
                          </p:cTn>
                        </p:par>
                        <p:par>
                          <p:cTn id="16" fill="hold">
                            <p:stCondLst>
                              <p:cond delay="4500"/>
                            </p:stCondLst>
                            <p:childTnLst>
                              <p:par>
                                <p:cTn id="17" presetID="27" presetClass="entr" presetSubtype="0" fill="hold" nodeType="afterEffect">
                                  <p:stCondLst>
                                    <p:cond delay="500"/>
                                  </p:stCondLst>
                                  <p:iterate type="lt">
                                    <p:tmPct val="50000"/>
                                  </p:iterate>
                                  <p:childTnLst>
                                    <p:set>
                                      <p:cBhvr>
                                        <p:cTn id="18"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19" dur="50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16">
                                            <p:txEl>
                                              <p:pRg st="0" end="0"/>
                                            </p:txEl>
                                          </p:spTgt>
                                        </p:tgtEl>
                                        <p:attrNameLst>
                                          <p:attrName>fill.type</p:attrName>
                                        </p:attrNameLst>
                                      </p:cBhvr>
                                      <p:to>
                                        <p:strVal val="solid"/>
                                      </p:to>
                                    </p:set>
                                  </p:childTnLst>
                                </p:cTn>
                              </p:par>
                            </p:childTnLst>
                          </p:cTn>
                        </p:par>
                        <p:par>
                          <p:cTn id="22" fill="hold">
                            <p:stCondLst>
                              <p:cond delay="13250"/>
                            </p:stCondLst>
                            <p:childTnLst>
                              <p:par>
                                <p:cTn id="23" presetID="27" presetClass="entr" presetSubtype="0" fill="hold" nodeType="afterEffect">
                                  <p:stCondLst>
                                    <p:cond delay="500"/>
                                  </p:stCondLst>
                                  <p:iterate type="lt">
                                    <p:tmPct val="50000"/>
                                  </p:iterate>
                                  <p:childTnLst>
                                    <p:set>
                                      <p:cBhvr>
                                        <p:cTn id="24"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25" dur="50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18">
                                            <p:txEl>
                                              <p:pRg st="0" end="0"/>
                                            </p:txEl>
                                          </p:spTgt>
                                        </p:tgtEl>
                                        <p:attrNameLst>
                                          <p:attrName>fill.type</p:attrName>
                                        </p:attrNameLst>
                                      </p:cBhvr>
                                      <p:to>
                                        <p:strVal val="solid"/>
                                      </p:to>
                                    </p:set>
                                  </p:childTnLst>
                                </p:cTn>
                              </p:par>
                            </p:childTnLst>
                          </p:cTn>
                        </p:par>
                        <p:par>
                          <p:cTn id="28" fill="hold">
                            <p:stCondLst>
                              <p:cond delay="15750"/>
                            </p:stCondLst>
                            <p:childTnLst>
                              <p:par>
                                <p:cTn id="29" presetID="27" presetClass="entr" presetSubtype="0" fill="hold" nodeType="afterEffect">
                                  <p:stCondLst>
                                    <p:cond delay="500"/>
                                  </p:stCondLst>
                                  <p:iterate type="lt">
                                    <p:tmPct val="50000"/>
                                  </p:iterate>
                                  <p:childTnLst>
                                    <p:set>
                                      <p:cBhvr>
                                        <p:cTn id="30"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31" dur="50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19">
                                            <p:txEl>
                                              <p:pRg st="0" end="0"/>
                                            </p:txEl>
                                          </p:spTgt>
                                        </p:tgtEl>
                                        <p:attrNameLst>
                                          <p:attrName>fill.type</p:attrName>
                                        </p:attrNameLst>
                                      </p:cBhvr>
                                      <p:to>
                                        <p:strVal val="solid"/>
                                      </p:to>
                                    </p:set>
                                  </p:childTnLst>
                                </p:cTn>
                              </p:par>
                            </p:childTnLst>
                          </p:cTn>
                        </p:par>
                        <p:par>
                          <p:cTn id="34" fill="hold">
                            <p:stCondLst>
                              <p:cond delay="18500"/>
                            </p:stCondLst>
                            <p:childTnLst>
                              <p:par>
                                <p:cTn id="35" presetID="27" presetClass="entr" presetSubtype="0" fill="hold" nodeType="afterEffect">
                                  <p:stCondLst>
                                    <p:cond delay="500"/>
                                  </p:stCondLst>
                                  <p:iterate type="lt">
                                    <p:tmPct val="50000"/>
                                  </p:iterate>
                                  <p:childTnLst>
                                    <p:set>
                                      <p:cBhvr>
                                        <p:cTn id="36"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37" dur="50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39" dur="500"/>
                                        <p:tgtEl>
                                          <p:spTgt spid="23">
                                            <p:txEl>
                                              <p:pRg st="0" end="0"/>
                                            </p:txEl>
                                          </p:spTgt>
                                        </p:tgtEl>
                                        <p:attrNameLst>
                                          <p:attrName>fill.type</p:attrName>
                                        </p:attrNameLst>
                                      </p:cBhvr>
                                      <p:to>
                                        <p:strVal val="solid"/>
                                      </p:to>
                                    </p:set>
                                  </p:childTnLst>
                                </p:cTn>
                              </p:par>
                            </p:childTnLst>
                          </p:cTn>
                        </p:par>
                        <p:par>
                          <p:cTn id="40" fill="hold">
                            <p:stCondLst>
                              <p:cond delay="21500"/>
                            </p:stCondLst>
                            <p:childTnLst>
                              <p:par>
                                <p:cTn id="41" presetID="1" presetClass="entr" presetSubtype="0" fill="hold" nodeType="afterEffect">
                                  <p:stCondLst>
                                    <p:cond delay="50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p:nvPr/>
        </p:nvCxnSpPr>
        <p:spPr>
          <a:xfrm>
            <a:off x="2209800" y="5562600"/>
            <a:ext cx="6553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0" y="3276600"/>
            <a:ext cx="457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286000" y="2057400"/>
            <a:ext cx="259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0" y="5029200"/>
            <a:ext cx="3200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9200" y="3657600"/>
            <a:ext cx="9906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Energy</a:t>
            </a:r>
          </a:p>
          <a:p>
            <a:r>
              <a:rPr lang="en-US" sz="2000" dirty="0" smtClean="0">
                <a:latin typeface="Times New Roman" pitchFamily="18" charset="0"/>
                <a:cs typeface="Times New Roman" pitchFamily="18" charset="0"/>
              </a:rPr>
              <a:t>(kJ)</a:t>
            </a:r>
            <a:endParaRPr lang="en-US" sz="2000" dirty="0">
              <a:latin typeface="Times New Roman" pitchFamily="18" charset="0"/>
              <a:cs typeface="Times New Roman" pitchFamily="18" charset="0"/>
            </a:endParaRPr>
          </a:p>
        </p:txBody>
      </p:sp>
      <p:sp>
        <p:nvSpPr>
          <p:cNvPr id="16" name="TextBox 15"/>
          <p:cNvSpPr txBox="1"/>
          <p:nvPr/>
        </p:nvSpPr>
        <p:spPr>
          <a:xfrm>
            <a:off x="3200400" y="5562600"/>
            <a:ext cx="5029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Reaction path/coordinate/ progress</a:t>
            </a:r>
            <a:endParaRPr lang="en-US" sz="2400" dirty="0">
              <a:latin typeface="Times New Roman" pitchFamily="18" charset="0"/>
              <a:cs typeface="Times New Roman" pitchFamily="18" charset="0"/>
            </a:endParaRPr>
          </a:p>
        </p:txBody>
      </p:sp>
      <p:sp>
        <p:nvSpPr>
          <p:cNvPr id="18" name="TextBox 17"/>
          <p:cNvSpPr txBox="1"/>
          <p:nvPr/>
        </p:nvSpPr>
        <p:spPr>
          <a:xfrm>
            <a:off x="2438400" y="1600200"/>
            <a:ext cx="2590800" cy="461665"/>
          </a:xfrm>
          <a:prstGeom prst="rect">
            <a:avLst/>
          </a:prstGeom>
          <a:noFill/>
        </p:spPr>
        <p:txBody>
          <a:bodyPr wrap="square" rtlCol="0">
            <a:spAutoFit/>
          </a:bodyPr>
          <a:lstStyle/>
          <a:p>
            <a:r>
              <a:rPr lang="en-US" sz="2400" dirty="0" smtClean="0"/>
              <a:t>H</a:t>
            </a:r>
            <a:r>
              <a:rPr lang="en-US" sz="2400" baseline="-25000" dirty="0" smtClean="0"/>
              <a:t>2</a:t>
            </a:r>
            <a:r>
              <a:rPr lang="en-US" sz="2400" dirty="0" smtClean="0"/>
              <a:t>SO</a:t>
            </a:r>
            <a:r>
              <a:rPr lang="en-US" sz="2400" baseline="-25000" dirty="0" smtClean="0"/>
              <a:t>4 </a:t>
            </a:r>
            <a:r>
              <a:rPr lang="en-US" sz="2400" dirty="0" smtClean="0"/>
              <a:t>(l)</a:t>
            </a:r>
            <a:endParaRPr lang="en-US" sz="2400" dirty="0"/>
          </a:p>
        </p:txBody>
      </p:sp>
      <p:sp>
        <p:nvSpPr>
          <p:cNvPr id="19" name="TextBox 18"/>
          <p:cNvSpPr txBox="1"/>
          <p:nvPr/>
        </p:nvSpPr>
        <p:spPr>
          <a:xfrm>
            <a:off x="5181600" y="4724400"/>
            <a:ext cx="2514600" cy="369332"/>
          </a:xfrm>
          <a:prstGeom prst="rect">
            <a:avLst/>
          </a:prstGeom>
          <a:noFill/>
        </p:spPr>
        <p:txBody>
          <a:bodyPr wrap="square" rtlCol="0">
            <a:spAutoFit/>
          </a:bodyPr>
          <a:lstStyle/>
          <a:p>
            <a:r>
              <a:rPr lang="en-US" dirty="0" smtClean="0"/>
              <a:t>H</a:t>
            </a:r>
            <a:r>
              <a:rPr lang="en-US" baseline="-25000" dirty="0" smtClean="0"/>
              <a:t>2</a:t>
            </a:r>
            <a:r>
              <a:rPr lang="en-US" dirty="0" smtClean="0"/>
              <a:t>SO</a:t>
            </a:r>
            <a:r>
              <a:rPr lang="en-US" baseline="-25000" dirty="0" smtClean="0"/>
              <a:t>4</a:t>
            </a:r>
            <a:r>
              <a:rPr lang="en-US" dirty="0" smtClean="0"/>
              <a:t> (</a:t>
            </a:r>
            <a:r>
              <a:rPr lang="en-US" dirty="0" err="1" smtClean="0"/>
              <a:t>aq</a:t>
            </a:r>
            <a:r>
              <a:rPr lang="en-US" dirty="0" smtClean="0"/>
              <a:t>)</a:t>
            </a:r>
            <a:endParaRPr lang="en-US" dirty="0"/>
          </a:p>
        </p:txBody>
      </p:sp>
      <p:cxnSp>
        <p:nvCxnSpPr>
          <p:cNvPr id="21" name="Straight Arrow Connector 20"/>
          <p:cNvCxnSpPr/>
          <p:nvPr/>
        </p:nvCxnSpPr>
        <p:spPr>
          <a:xfrm rot="16200000" flipH="1">
            <a:off x="3200400" y="3505200"/>
            <a:ext cx="2971800" cy="76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3" name="TextBox 22"/>
          <p:cNvSpPr txBox="1"/>
          <p:nvPr/>
        </p:nvSpPr>
        <p:spPr>
          <a:xfrm>
            <a:off x="4724400" y="3048000"/>
            <a:ext cx="2133600" cy="646331"/>
          </a:xfrm>
          <a:prstGeom prst="rect">
            <a:avLst/>
          </a:prstGeom>
          <a:noFill/>
        </p:spPr>
        <p:txBody>
          <a:bodyPr wrap="square" rtlCol="0">
            <a:spAutoFit/>
          </a:bodyPr>
          <a:lstStyle/>
          <a:p>
            <a:pPr lvl="0"/>
            <a:r>
              <a:rPr lang="en-US" b="1" dirty="0" smtClean="0"/>
              <a:t>-</a:t>
            </a:r>
            <a:r>
              <a:rPr lang="en-US" dirty="0" smtClean="0"/>
              <a:t>∆H = H</a:t>
            </a:r>
            <a:r>
              <a:rPr lang="en-US" b="1" baseline="-25000" dirty="0" smtClean="0"/>
              <a:t>2</a:t>
            </a:r>
            <a:r>
              <a:rPr lang="en-US" dirty="0" smtClean="0"/>
              <a:t> – H</a:t>
            </a:r>
            <a:r>
              <a:rPr lang="en-US" b="1" baseline="-25000" dirty="0" smtClean="0"/>
              <a:t>1</a:t>
            </a:r>
            <a:endParaRPr lang="en-US" sz="1000" dirty="0" smtClean="0">
              <a:latin typeface="Arial" pitchFamily="34" charset="0"/>
              <a:cs typeface="Arial" pitchFamily="34" charset="0"/>
            </a:endParaRPr>
          </a:p>
          <a:p>
            <a:endParaRPr lang="en-US" dirty="0"/>
          </a:p>
        </p:txBody>
      </p:sp>
      <p:sp>
        <p:nvSpPr>
          <p:cNvPr id="17" name="TextBox 16"/>
          <p:cNvSpPr txBox="1"/>
          <p:nvPr/>
        </p:nvSpPr>
        <p:spPr>
          <a:xfrm>
            <a:off x="304800" y="381000"/>
            <a:ext cx="8534400" cy="677108"/>
          </a:xfrm>
          <a:prstGeom prst="rect">
            <a:avLst/>
          </a:prstGeom>
          <a:noFill/>
        </p:spPr>
        <p:txBody>
          <a:bodyPr wrap="square" rtlCol="0">
            <a:spAutoFit/>
          </a:bodyPr>
          <a:lstStyle/>
          <a:p>
            <a:r>
              <a:rPr lang="en-US" sz="2000" u="sng" dirty="0" smtClean="0">
                <a:solidFill>
                  <a:srgbClr val="0070C0"/>
                </a:solidFill>
                <a:latin typeface="Times New Roman" pitchFamily="18" charset="0"/>
                <a:cs typeface="Times New Roman" pitchFamily="18" charset="0"/>
              </a:rPr>
              <a:t>Sketch energy level diagrams for exothermic dissolution of sodium hydroxide</a:t>
            </a:r>
            <a:endParaRPr lang="en-US" sz="2000" dirty="0" smtClean="0">
              <a:solidFill>
                <a:srgbClr val="0070C0"/>
              </a:solidFill>
              <a:latin typeface="Times New Roman" pitchFamily="18" charset="0"/>
              <a:cs typeface="Times New Roman" pitchFamily="18" charset="0"/>
            </a:endParaRPr>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1000"/>
                                  </p:stCondLst>
                                  <p:iterate type="lt">
                                    <p:tmPct val="50000"/>
                                  </p:iterate>
                                  <p:childTnLst>
                                    <p:set>
                                      <p:cBhvr>
                                        <p:cTn id="6" dur="1" fill="hold">
                                          <p:stCondLst>
                                            <p:cond delay="0"/>
                                          </p:stCondLst>
                                        </p:cTn>
                                        <p:tgtEl>
                                          <p:spTgt spid="15">
                                            <p:txEl>
                                              <p:pRg st="0" end="0"/>
                                            </p:txEl>
                                          </p:spTgt>
                                        </p:tgtEl>
                                        <p:attrNameLst>
                                          <p:attrName>style.visibility</p:attrName>
                                        </p:attrNameLst>
                                      </p:cBhvr>
                                      <p:to>
                                        <p:strVal val="visible"/>
                                      </p:to>
                                    </p:set>
                                    <p:anim calcmode="discrete" valueType="clr">
                                      <p:cBhvr override="childStyle">
                                        <p:cTn id="7" dur="500"/>
                                        <p:tgtEl>
                                          <p:spTgt spid="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5">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15">
                                            <p:txEl>
                                              <p:pRg st="0" end="0"/>
                                            </p:txEl>
                                          </p:spTgt>
                                        </p:tgtEl>
                                        <p:attrNameLst>
                                          <p:attrName>fill.type</p:attrName>
                                        </p:attrNameLst>
                                      </p:cBhvr>
                                      <p:to>
                                        <p:strVal val="solid"/>
                                      </p:to>
                                    </p:set>
                                  </p:childTnLst>
                                </p:cTn>
                              </p:par>
                            </p:childTnLst>
                          </p:cTn>
                        </p:par>
                        <p:par>
                          <p:cTn id="10" fill="hold">
                            <p:stCondLst>
                              <p:cond delay="275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15">
                                            <p:txEl>
                                              <p:pRg st="1" end="1"/>
                                            </p:txEl>
                                          </p:spTgt>
                                        </p:tgtEl>
                                        <p:attrNameLst>
                                          <p:attrName>style.visibility</p:attrName>
                                        </p:attrNameLst>
                                      </p:cBhvr>
                                      <p:to>
                                        <p:strVal val="visible"/>
                                      </p:to>
                                    </p:set>
                                    <p:anim calcmode="discrete" valueType="clr">
                                      <p:cBhvr override="childStyle">
                                        <p:cTn id="13" dur="500"/>
                                        <p:tgtEl>
                                          <p:spTgt spid="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5">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15">
                                            <p:txEl>
                                              <p:pRg st="1" end="1"/>
                                            </p:txEl>
                                          </p:spTgt>
                                        </p:tgtEl>
                                        <p:attrNameLst>
                                          <p:attrName>fill.type</p:attrName>
                                        </p:attrNameLst>
                                      </p:cBhvr>
                                      <p:to>
                                        <p:strVal val="solid"/>
                                      </p:to>
                                    </p:set>
                                  </p:childTnLst>
                                </p:cTn>
                              </p:par>
                            </p:childTnLst>
                          </p:cTn>
                        </p:par>
                        <p:par>
                          <p:cTn id="16" fill="hold">
                            <p:stCondLst>
                              <p:cond delay="4500"/>
                            </p:stCondLst>
                            <p:childTnLst>
                              <p:par>
                                <p:cTn id="17" presetID="27" presetClass="entr" presetSubtype="0" fill="hold" nodeType="afterEffect">
                                  <p:stCondLst>
                                    <p:cond delay="500"/>
                                  </p:stCondLst>
                                  <p:iterate type="lt">
                                    <p:tmPct val="50000"/>
                                  </p:iterate>
                                  <p:childTnLst>
                                    <p:set>
                                      <p:cBhvr>
                                        <p:cTn id="18"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19" dur="50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16">
                                            <p:txEl>
                                              <p:pRg st="0" end="0"/>
                                            </p:txEl>
                                          </p:spTgt>
                                        </p:tgtEl>
                                        <p:attrNameLst>
                                          <p:attrName>fill.type</p:attrName>
                                        </p:attrNameLst>
                                      </p:cBhvr>
                                      <p:to>
                                        <p:strVal val="solid"/>
                                      </p:to>
                                    </p:set>
                                  </p:childTnLst>
                                </p:cTn>
                              </p:par>
                            </p:childTnLst>
                          </p:cTn>
                        </p:par>
                        <p:par>
                          <p:cTn id="22" fill="hold">
                            <p:stCondLst>
                              <p:cond delay="13250"/>
                            </p:stCondLst>
                            <p:childTnLst>
                              <p:par>
                                <p:cTn id="23" presetID="27" presetClass="entr" presetSubtype="0" fill="hold" nodeType="afterEffect">
                                  <p:stCondLst>
                                    <p:cond delay="500"/>
                                  </p:stCondLst>
                                  <p:iterate type="lt">
                                    <p:tmPct val="50000"/>
                                  </p:iterate>
                                  <p:childTnLst>
                                    <p:set>
                                      <p:cBhvr>
                                        <p:cTn id="24"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25" dur="50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18">
                                            <p:txEl>
                                              <p:pRg st="0" end="0"/>
                                            </p:txEl>
                                          </p:spTgt>
                                        </p:tgtEl>
                                        <p:attrNameLst>
                                          <p:attrName>fill.type</p:attrName>
                                        </p:attrNameLst>
                                      </p:cBhvr>
                                      <p:to>
                                        <p:strVal val="solid"/>
                                      </p:to>
                                    </p:set>
                                  </p:childTnLst>
                                </p:cTn>
                              </p:par>
                            </p:childTnLst>
                          </p:cTn>
                        </p:par>
                        <p:par>
                          <p:cTn id="28" fill="hold">
                            <p:stCondLst>
                              <p:cond delay="16000"/>
                            </p:stCondLst>
                            <p:childTnLst>
                              <p:par>
                                <p:cTn id="29" presetID="27" presetClass="entr" presetSubtype="0" fill="hold" nodeType="afterEffect">
                                  <p:stCondLst>
                                    <p:cond delay="500"/>
                                  </p:stCondLst>
                                  <p:iterate type="lt">
                                    <p:tmPct val="50000"/>
                                  </p:iterate>
                                  <p:childTnLst>
                                    <p:set>
                                      <p:cBhvr>
                                        <p:cTn id="30"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31" dur="50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19">
                                            <p:txEl>
                                              <p:pRg st="0" end="0"/>
                                            </p:txEl>
                                          </p:spTgt>
                                        </p:tgtEl>
                                        <p:attrNameLst>
                                          <p:attrName>fill.type</p:attrName>
                                        </p:attrNameLst>
                                      </p:cBhvr>
                                      <p:to>
                                        <p:strVal val="solid"/>
                                      </p:to>
                                    </p:set>
                                  </p:childTnLst>
                                </p:cTn>
                              </p:par>
                            </p:childTnLst>
                          </p:cTn>
                        </p:par>
                        <p:par>
                          <p:cTn id="34" fill="hold">
                            <p:stCondLst>
                              <p:cond delay="19000"/>
                            </p:stCondLst>
                            <p:childTnLst>
                              <p:par>
                                <p:cTn id="35" presetID="27" presetClass="entr" presetSubtype="0" fill="hold" nodeType="afterEffect">
                                  <p:stCondLst>
                                    <p:cond delay="500"/>
                                  </p:stCondLst>
                                  <p:iterate type="lt">
                                    <p:tmPct val="50000"/>
                                  </p:iterate>
                                  <p:childTnLst>
                                    <p:set>
                                      <p:cBhvr>
                                        <p:cTn id="36"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37" dur="50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39" dur="500"/>
                                        <p:tgtEl>
                                          <p:spTgt spid="23">
                                            <p:txEl>
                                              <p:pRg st="0" end="0"/>
                                            </p:txEl>
                                          </p:spTgt>
                                        </p:tgtEl>
                                        <p:attrNameLst>
                                          <p:attrName>fill.type</p:attrName>
                                        </p:attrNameLst>
                                      </p:cBhvr>
                                      <p:to>
                                        <p:strVal val="solid"/>
                                      </p:to>
                                    </p:set>
                                  </p:childTnLst>
                                </p:cTn>
                              </p:par>
                            </p:childTnLst>
                          </p:cTn>
                        </p:par>
                        <p:par>
                          <p:cTn id="40" fill="hold">
                            <p:stCondLst>
                              <p:cond delay="22000"/>
                            </p:stCondLst>
                            <p:childTnLst>
                              <p:par>
                                <p:cTn id="41" presetID="1" presetClass="entr" presetSubtype="0" fill="hold" nodeType="afterEffect">
                                  <p:stCondLst>
                                    <p:cond delay="50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381000" y="304800"/>
            <a:ext cx="838200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tab pos="4702175"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3.Energy changes in physical processes</a:t>
            </a: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Melting/freezing/fusion/solidification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boiling /vaporization /evaporation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the two physical processes. </a:t>
            </a: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Melting /freezing point of pure substances is fixed /constant.</a:t>
            </a: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boiling point of pure substance depend on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external</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atmospheric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pressure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lang="en-US" sz="20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Melting/fusion is the physical change of a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solid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liquid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Freezing is the physical change of a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liquid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solid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Melting/freezing/fusion/solidification are therefore two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opposite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but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reversible physical processes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i.e</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endParaRPr lang="en-US" sz="20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Boiling/vaporization/evaporation is the physical change of a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liquid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Condensation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liquidification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the physical change of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gas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liquid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Boiling/vaporization/evaporation and condensation/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liquidification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therefore two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opposite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but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reversible physical processes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endParaRPr lang="en-US" sz="2000" dirty="0" smtClean="0">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tab pos="4702175" algn="l"/>
              </a:tabLst>
            </a:pPr>
            <a:endParaRPr lang="en-US" sz="2000" dirty="0" smtClean="0">
              <a:latin typeface="Times New Roman" pitchFamily="18" charset="0"/>
              <a:cs typeface="Times New Roman" pitchFamily="18" charset="0"/>
            </a:endParaRPr>
          </a:p>
        </p:txBody>
      </p:sp>
      <p:cxnSp>
        <p:nvCxnSpPr>
          <p:cNvPr id="6" name="Straight Arrow Connector 5"/>
          <p:cNvCxnSpPr/>
          <p:nvPr/>
        </p:nvCxnSpPr>
        <p:spPr>
          <a:xfrm>
            <a:off x="3200400" y="38862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3276600" y="40386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3352800" y="61722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352800" y="60198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304800" y="381000"/>
            <a:ext cx="85344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Practically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Melting/</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liquidification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/fusion involves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heating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solid to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weaken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strong bonds holding the solid particles together.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Solids are made up of very strong bonds holding  the particles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very close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each other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Kinetic Theory of matter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heating these particles gain energy/heat from the surrounding heat source to form a liquid with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weaker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bonds holding the particles close together but with some degree of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freedom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Melting/freezing/fusion is an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endothermic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∆H)process that require/absorb energy from the surrounding.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ChangeArrowheads="1"/>
          </p:cNvSpPr>
          <p:nvPr/>
        </p:nvSpPr>
        <p:spPr bwMode="auto">
          <a:xfrm>
            <a:off x="304800" y="304800"/>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(ii)Freezing/fusion/solidification involves cooling a  liquid to reform /rejoin the very strong bonds to hold  the particles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very close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each other as solid and thus lose their degree of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freedom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Kinetic Theory of matter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Freezing /fusion / solidification is an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exothermic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∆H)process that require particles holding the liquid together to lose energy  to the surrounding.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(iii)Boiling/vaporization/evaporation involves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heating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liquid to completely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break/free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bonds holding the liquid particles together.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Gaseous particles have high degree of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freedom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Kinetic Theory of matter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Boiling /vaporization / evaporation is an</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endothermic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process that require/absorb energy from the surrounding.</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381000" y="457200"/>
            <a:ext cx="8458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(iv)Condensation/</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liquidification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reverse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process of boiling /vaporization / evaporation.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involves gaseous particles losing energy to the surrounding to form a liquid.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an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exothermic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process.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quantity of energy required to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one mole of a solid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liquid or to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one mole of a solid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liquid at constant temperature is called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enthalpy/latent heat of fusion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+6.0kJ mole</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(endothermic process)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-6.0kJ mole</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(exothermic process)</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610600" cy="5755422"/>
          </a:xfrm>
          <a:prstGeom prst="rect">
            <a:avLst/>
          </a:prstGeom>
        </p:spPr>
        <p:txBody>
          <a:bodyPr wrap="square">
            <a:spAutoFit/>
          </a:bodyPr>
          <a:lstStyle/>
          <a:p>
            <a:r>
              <a:rPr lang="en-US" sz="3200" b="1" dirty="0" smtClean="0">
                <a:solidFill>
                  <a:srgbClr val="002060"/>
                </a:solidFill>
                <a:latin typeface="Times New Roman" pitchFamily="18" charset="0"/>
                <a:cs typeface="Times New Roman" pitchFamily="18" charset="0"/>
              </a:rPr>
              <a:t>	    </a:t>
            </a:r>
            <a:r>
              <a:rPr lang="en-US" sz="8000" b="1" dirty="0" smtClean="0">
                <a:solidFill>
                  <a:srgbClr val="FF0000"/>
                </a:solidFill>
                <a:latin typeface="Times New Roman" pitchFamily="18" charset="0"/>
                <a:cs typeface="Times New Roman" pitchFamily="18" charset="0"/>
              </a:rPr>
              <a:t>Legal caution!!!</a:t>
            </a:r>
          </a:p>
          <a:p>
            <a:r>
              <a:rPr lang="en-US" sz="3200" b="1" dirty="0" smtClean="0">
                <a:solidFill>
                  <a:srgbClr val="002060"/>
                </a:solidFill>
                <a:latin typeface="Times New Roman" pitchFamily="18" charset="0"/>
                <a:cs typeface="Times New Roman" pitchFamily="18" charset="0"/>
              </a:rPr>
              <a:t> </a:t>
            </a:r>
            <a:r>
              <a:rPr lang="en-US" sz="4800" b="1" dirty="0" smtClean="0">
                <a:solidFill>
                  <a:srgbClr val="002060"/>
                </a:solidFill>
                <a:latin typeface="Times New Roman" pitchFamily="18" charset="0"/>
                <a:cs typeface="Times New Roman" pitchFamily="18" charset="0"/>
              </a:rPr>
              <a:t>Do not encourage your institution to be a user consumer of  </a:t>
            </a:r>
            <a:r>
              <a:rPr lang="en-US" sz="4800" u="sng" dirty="0" smtClean="0">
                <a:solidFill>
                  <a:srgbClr val="00B0F0"/>
                </a:solidFill>
                <a:latin typeface="Times New Roman" pitchFamily="18" charset="0"/>
                <a:cs typeface="Times New Roman" pitchFamily="18" charset="0"/>
              </a:rPr>
              <a:t>pirated</a:t>
            </a:r>
            <a:r>
              <a:rPr lang="en-US" sz="4800" b="1" dirty="0" smtClean="0">
                <a:solidFill>
                  <a:srgbClr val="002060"/>
                </a:solidFill>
                <a:latin typeface="Times New Roman" pitchFamily="18" charset="0"/>
                <a:cs typeface="Times New Roman" pitchFamily="18" charset="0"/>
              </a:rPr>
              <a:t> soft wares. </a:t>
            </a:r>
          </a:p>
          <a:p>
            <a:r>
              <a:rPr lang="en-US" sz="4800" b="1" dirty="0" smtClean="0">
                <a:solidFill>
                  <a:srgbClr val="002060"/>
                </a:solidFill>
                <a:latin typeface="Times New Roman" pitchFamily="18" charset="0"/>
                <a:cs typeface="Times New Roman" pitchFamily="18" charset="0"/>
              </a:rPr>
              <a:t>Legal action can  easily be taken against both you and the institution at </a:t>
            </a:r>
            <a:r>
              <a:rPr lang="en-US" sz="4800" dirty="0" smtClean="0">
                <a:solidFill>
                  <a:srgbClr val="00B0F0"/>
                </a:solidFill>
                <a:latin typeface="Times New Roman" pitchFamily="18" charset="0"/>
                <a:cs typeface="Times New Roman" pitchFamily="18" charset="0"/>
              </a:rPr>
              <a:t>your</a:t>
            </a:r>
            <a:r>
              <a:rPr lang="en-US" sz="4800" b="1" dirty="0" smtClean="0">
                <a:solidFill>
                  <a:srgbClr val="002060"/>
                </a:solidFill>
                <a:latin typeface="Times New Roman" pitchFamily="18" charset="0"/>
                <a:cs typeface="Times New Roman" pitchFamily="18" charset="0"/>
              </a:rPr>
              <a:t> cost!!!</a:t>
            </a:r>
            <a:endParaRPr lang="en-US" sz="4800" b="1" dirty="0">
              <a:solidFill>
                <a:srgbClr val="002060"/>
              </a:solidFill>
              <a:latin typeface="Times New Roman" pitchFamily="18" charset="0"/>
              <a:cs typeface="Times New Roman" pitchFamily="18" charset="0"/>
            </a:endParaRPr>
          </a:p>
        </p:txBody>
      </p:sp>
    </p:spTree>
  </p:cSld>
  <p:clrMapOvr>
    <a:masterClrMapping/>
  </p:clrMapOvr>
  <p:transition spd="slow" advTm="3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iterate type="lt">
                                    <p:tmPct val="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out)">
                                      <p:cBhvr>
                                        <p:cTn id="7" dur="2000"/>
                                        <p:tgtEl>
                                          <p:spTgt spid="2">
                                            <p:txEl>
                                              <p:pRg st="0" end="0"/>
                                            </p:txEl>
                                          </p:spTgt>
                                        </p:tgtEl>
                                      </p:cBhvr>
                                    </p:animEffect>
                                  </p:childTnLst>
                                </p:cTn>
                              </p:par>
                            </p:childTnLst>
                          </p:cTn>
                        </p:par>
                        <p:par>
                          <p:cTn id="8" fill="hold">
                            <p:stCondLst>
                              <p:cond delay="20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11" dur="50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50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13" dur="500"/>
                                        <p:tgtEl>
                                          <p:spTgt spid="2">
                                            <p:txEl>
                                              <p:pRg st="0" end="0"/>
                                            </p:txEl>
                                          </p:spTgt>
                                        </p:tgtEl>
                                        <p:attrNameLst>
                                          <p:attrName>fill.type</p:attrName>
                                        </p:attrNameLst>
                                      </p:cBhvr>
                                      <p:to>
                                        <p:strVal val="solid"/>
                                      </p:to>
                                    </p:set>
                                  </p:childTnLst>
                                </p:cTn>
                              </p:par>
                            </p:childTnLst>
                          </p:cTn>
                        </p:par>
                        <p:par>
                          <p:cTn id="14" fill="hold">
                            <p:stCondLst>
                              <p:cond delay="6000"/>
                            </p:stCondLst>
                            <p:childTnLst>
                              <p:par>
                                <p:cTn id="15" presetID="31" presetClass="entr" presetSubtype="0" fill="hold" nodeType="afterEffect">
                                  <p:stCondLst>
                                    <p:cond delay="0"/>
                                  </p:stCondLst>
                                  <p:iterate type="lt">
                                    <p:tmPct val="5000"/>
                                  </p:iterate>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2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8"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20" dur="2000"/>
                                        <p:tgtEl>
                                          <p:spTgt spid="2">
                                            <p:txEl>
                                              <p:pRg st="0" end="0"/>
                                            </p:txEl>
                                          </p:spTgt>
                                        </p:tgtEl>
                                      </p:cBhvr>
                                    </p:animEffect>
                                  </p:childTnLst>
                                </p:cTn>
                              </p:par>
                            </p:childTnLst>
                          </p:cTn>
                        </p:par>
                        <p:par>
                          <p:cTn id="21" fill="hold">
                            <p:stCondLst>
                              <p:cond delay="940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24"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26" dur="80"/>
                                        <p:tgtEl>
                                          <p:spTgt spid="2">
                                            <p:txEl>
                                              <p:pRg st="1" end="1"/>
                                            </p:txEl>
                                          </p:spTgt>
                                        </p:tgtEl>
                                        <p:attrNameLst>
                                          <p:attrName>fill.type</p:attrName>
                                        </p:attrNameLst>
                                      </p:cBhvr>
                                      <p:to>
                                        <p:strVal val="solid"/>
                                      </p:to>
                                    </p:set>
                                  </p:childTnLst>
                                </p:cTn>
                              </p:par>
                            </p:childTnLst>
                          </p:cTn>
                        </p:par>
                        <p:par>
                          <p:cTn id="27" fill="hold">
                            <p:stCondLst>
                              <p:cond delay="12040"/>
                            </p:stCondLst>
                            <p:childTnLst>
                              <p:par>
                                <p:cTn id="28" presetID="27" presetClass="entr" presetSubtype="0" fill="hold" nodeType="afterEffect">
                                  <p:stCondLst>
                                    <p:cond delay="0"/>
                                  </p:stCondLst>
                                  <p:iterate type="lt">
                                    <p:tmPct val="50000"/>
                                  </p:iterate>
                                  <p:childTnLst>
                                    <p:set>
                                      <p:cBhvr>
                                        <p:cTn id="29"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30"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32" dur="80"/>
                                        <p:tgtEl>
                                          <p:spTgt spid="2">
                                            <p:txEl>
                                              <p:pRg st="2" end="2"/>
                                            </p:txEl>
                                          </p:spTgt>
                                        </p:tgtEl>
                                        <p:attrNameLst>
                                          <p:attrName>fill.type</p:attrName>
                                        </p:attrNameLst>
                                      </p:cBhvr>
                                      <p:to>
                                        <p:strVal val="solid"/>
                                      </p:to>
                                    </p:set>
                                  </p:childTnLst>
                                </p:cTn>
                              </p:par>
                            </p:childTnLst>
                          </p:cTn>
                        </p:par>
                        <p:par>
                          <p:cTn id="33" fill="hold">
                            <p:stCondLst>
                              <p:cond delay="14920"/>
                            </p:stCondLst>
                            <p:childTnLst>
                              <p:par>
                                <p:cTn id="34" presetID="27" presetClass="entr" presetSubtype="0" fill="hold" nodeType="afterEffect">
                                  <p:stCondLst>
                                    <p:cond delay="0"/>
                                  </p:stCondLst>
                                  <p:iterate type="lt">
                                    <p:tmPct val="50000"/>
                                  </p:iterate>
                                  <p:childTnLst>
                                    <p:set>
                                      <p:cBhvr>
                                        <p:cTn id="35"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36"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38" dur="80"/>
                                        <p:tgtEl>
                                          <p:spTgt spid="2">
                                            <p:txEl>
                                              <p:pRg st="1" end="1"/>
                                            </p:txEl>
                                          </p:spTgt>
                                        </p:tgtEl>
                                        <p:attrNameLst>
                                          <p:attrName>fill.type</p:attrName>
                                        </p:attrNameLst>
                                      </p:cBhvr>
                                      <p:to>
                                        <p:strVal val="solid"/>
                                      </p:to>
                                    </p:set>
                                  </p:childTnLst>
                                </p:cTn>
                              </p:par>
                            </p:childTnLst>
                          </p:cTn>
                        </p:par>
                        <p:par>
                          <p:cTn id="39" fill="hold">
                            <p:stCondLst>
                              <p:cond delay="17560"/>
                            </p:stCondLst>
                            <p:childTnLst>
                              <p:par>
                                <p:cTn id="40" presetID="27" presetClass="entr" presetSubtype="0" fill="hold" nodeType="afterEffect">
                                  <p:stCondLst>
                                    <p:cond delay="0"/>
                                  </p:stCondLst>
                                  <p:iterate type="lt">
                                    <p:tmPct val="50000"/>
                                  </p:iterate>
                                  <p:childTnLst>
                                    <p:set>
                                      <p:cBhvr>
                                        <p:cTn id="41"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42"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44" dur="80"/>
                                        <p:tgtEl>
                                          <p:spTgt spid="2">
                                            <p:txEl>
                                              <p:pRg st="2" end="2"/>
                                            </p:txEl>
                                          </p:spTgt>
                                        </p:tgtEl>
                                        <p:attrNameLst>
                                          <p:attrName>fill.type</p:attrName>
                                        </p:attrNameLst>
                                      </p:cBhvr>
                                      <p:to>
                                        <p:strVal val="solid"/>
                                      </p:to>
                                    </p:set>
                                  </p:childTnLst>
                                </p:cTn>
                              </p:par>
                            </p:childTnLst>
                          </p:cTn>
                        </p:par>
                        <p:par>
                          <p:cTn id="45" fill="hold">
                            <p:stCondLst>
                              <p:cond delay="20440"/>
                            </p:stCondLst>
                            <p:childTnLst>
                              <p:par>
                                <p:cTn id="46" presetID="27" presetClass="entr" presetSubtype="0" fill="hold" nodeType="afterEffect">
                                  <p:stCondLst>
                                    <p:cond delay="0"/>
                                  </p:stCondLst>
                                  <p:iterate type="lt">
                                    <p:tmPct val="50000"/>
                                  </p:iterate>
                                  <p:childTnLst>
                                    <p:set>
                                      <p:cBhvr>
                                        <p:cTn id="47"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48"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50" dur="80"/>
                                        <p:tgtEl>
                                          <p:spTgt spid="2">
                                            <p:txEl>
                                              <p:pRg st="1" end="1"/>
                                            </p:txEl>
                                          </p:spTgt>
                                        </p:tgtEl>
                                        <p:attrNameLst>
                                          <p:attrName>fill.type</p:attrName>
                                        </p:attrNameLst>
                                      </p:cBhvr>
                                      <p:to>
                                        <p:strVal val="solid"/>
                                      </p:to>
                                    </p:set>
                                  </p:childTnLst>
                                </p:cTn>
                              </p:par>
                            </p:childTnLst>
                          </p:cTn>
                        </p:par>
                        <p:par>
                          <p:cTn id="51" fill="hold">
                            <p:stCondLst>
                              <p:cond delay="23080"/>
                            </p:stCondLst>
                            <p:childTnLst>
                              <p:par>
                                <p:cTn id="52" presetID="27" presetClass="entr" presetSubtype="0" fill="hold" nodeType="afterEffect">
                                  <p:stCondLst>
                                    <p:cond delay="0"/>
                                  </p:stCondLst>
                                  <p:iterate type="lt">
                                    <p:tmPct val="50000"/>
                                  </p:iterate>
                                  <p:childTnLst>
                                    <p:set>
                                      <p:cBhvr>
                                        <p:cTn id="53"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54"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56" dur="80"/>
                                        <p:tgtEl>
                                          <p:spTgt spid="2">
                                            <p:txEl>
                                              <p:pRg st="2" end="2"/>
                                            </p:txEl>
                                          </p:spTgt>
                                        </p:tgtEl>
                                        <p:attrNameLst>
                                          <p:attrName>fill.type</p:attrName>
                                        </p:attrNameLst>
                                      </p:cBhvr>
                                      <p:to>
                                        <p:strVal val="solid"/>
                                      </p:to>
                                    </p:set>
                                  </p:childTnLst>
                                </p:cTn>
                              </p:par>
                            </p:childTnLst>
                          </p:cTn>
                        </p:par>
                        <p:par>
                          <p:cTn id="57" fill="hold">
                            <p:stCondLst>
                              <p:cond delay="25960"/>
                            </p:stCondLst>
                            <p:childTnLst>
                              <p:par>
                                <p:cTn id="58" presetID="8" presetClass="emph" presetSubtype="0" fill="hold" nodeType="afterEffect">
                                  <p:stCondLst>
                                    <p:cond delay="0"/>
                                  </p:stCondLst>
                                  <p:iterate type="lt">
                                    <p:tmPct val="0"/>
                                  </p:iterate>
                                  <p:childTnLst>
                                    <p:animRot by="43200000">
                                      <p:cBhvr>
                                        <p:cTn id="59" dur="2000" fill="hold"/>
                                        <p:tgtEl>
                                          <p:spTgt spid="2">
                                            <p:txEl>
                                              <p:pRg st="0" end="0"/>
                                            </p:txEl>
                                          </p:spTgt>
                                        </p:tgtEl>
                                        <p:attrNameLst>
                                          <p:attrName>r</p:attrName>
                                        </p:attrNameLst>
                                      </p:cBhvr>
                                    </p:animRot>
                                  </p:childTnLst>
                                </p:cTn>
                              </p:par>
                            </p:childTnLst>
                          </p:cTn>
                        </p:par>
                        <p:par>
                          <p:cTn id="60" fill="hold">
                            <p:stCondLst>
                              <p:cond delay="27960"/>
                            </p:stCondLst>
                            <p:childTnLst>
                              <p:par>
                                <p:cTn id="61" presetID="4" presetClass="emph" presetSubtype="2" fill="hold" nodeType="afterEffect">
                                  <p:stCondLst>
                                    <p:cond delay="0"/>
                                  </p:stCondLst>
                                  <p:iterate type="lt">
                                    <p:tmPct val="0"/>
                                  </p:iterate>
                                  <p:childTnLst>
                                    <p:anim to="0.5" calcmode="lin" valueType="num">
                                      <p:cBhvr override="childStyle">
                                        <p:cTn id="62" dur="2000" fill="hold"/>
                                        <p:tgtEl>
                                          <p:spTgt spid="2">
                                            <p:txEl>
                                              <p:pRg st="1" end="1"/>
                                            </p:txEl>
                                          </p:spTgt>
                                        </p:tgtEl>
                                        <p:attrNameLst>
                                          <p:attrName>style.fontSize</p:attrName>
                                        </p:attrNameLst>
                                      </p:cBhvr>
                                    </p:anim>
                                  </p:childTnLst>
                                </p:cTn>
                              </p:par>
                            </p:childTnLst>
                          </p:cTn>
                        </p:par>
                        <p:par>
                          <p:cTn id="63" fill="hold">
                            <p:stCondLst>
                              <p:cond delay="29960"/>
                            </p:stCondLst>
                            <p:childTnLst>
                              <p:par>
                                <p:cTn id="64" presetID="4" presetClass="emph" presetSubtype="2" fill="hold" nodeType="afterEffect">
                                  <p:stCondLst>
                                    <p:cond delay="0"/>
                                  </p:stCondLst>
                                  <p:iterate type="lt">
                                    <p:tmPct val="0"/>
                                  </p:iterate>
                                  <p:childTnLst>
                                    <p:anim to="0.5" calcmode="lin" valueType="num">
                                      <p:cBhvr override="childStyle">
                                        <p:cTn id="65" dur="2000" fill="hold"/>
                                        <p:tgtEl>
                                          <p:spTgt spid="2">
                                            <p:txEl>
                                              <p:pRg st="2" end="2"/>
                                            </p:txEl>
                                          </p:spTgt>
                                        </p:tgtEl>
                                        <p:attrNameLst>
                                          <p:attrName>style.fontSize</p:attrName>
                                        </p:attrNameLst>
                                      </p:cBhvr>
                                    </p:anim>
                                  </p:childTnLst>
                                </p:cTn>
                              </p:par>
                            </p:childTnLst>
                          </p:cTn>
                        </p:par>
                        <p:par>
                          <p:cTn id="66" fill="hold">
                            <p:stCondLst>
                              <p:cond delay="31960"/>
                            </p:stCondLst>
                            <p:childTnLst>
                              <p:par>
                                <p:cTn id="67" presetID="4" presetClass="emph" presetSubtype="2" fill="hold" nodeType="afterEffect">
                                  <p:stCondLst>
                                    <p:cond delay="0"/>
                                  </p:stCondLst>
                                  <p:iterate type="lt">
                                    <p:tmPct val="0"/>
                                  </p:iterate>
                                  <p:childTnLst>
                                    <p:anim to="1.5" calcmode="lin" valueType="num">
                                      <p:cBhvr override="childStyle">
                                        <p:cTn id="68" dur="2000" fill="hold"/>
                                        <p:tgtEl>
                                          <p:spTgt spid="2">
                                            <p:txEl>
                                              <p:pRg st="1" end="1"/>
                                            </p:txEl>
                                          </p:spTgt>
                                        </p:tgtEl>
                                        <p:attrNameLst>
                                          <p:attrName>style.fontSize</p:attrName>
                                        </p:attrNameLst>
                                      </p:cBhvr>
                                    </p:anim>
                                  </p:childTnLst>
                                </p:cTn>
                              </p:par>
                            </p:childTnLst>
                          </p:cTn>
                        </p:par>
                        <p:par>
                          <p:cTn id="69" fill="hold">
                            <p:stCondLst>
                              <p:cond delay="33960"/>
                            </p:stCondLst>
                            <p:childTnLst>
                              <p:par>
                                <p:cTn id="70" presetID="4" presetClass="emph" presetSubtype="2" fill="hold" nodeType="afterEffect">
                                  <p:stCondLst>
                                    <p:cond delay="0"/>
                                  </p:stCondLst>
                                  <p:iterate type="lt">
                                    <p:tmPct val="0"/>
                                  </p:iterate>
                                  <p:childTnLst>
                                    <p:anim to="1.5" calcmode="lin" valueType="num">
                                      <p:cBhvr override="childStyle">
                                        <p:cTn id="71" dur="2000" fill="hold"/>
                                        <p:tgtEl>
                                          <p:spTgt spid="2">
                                            <p:txEl>
                                              <p:pRg st="2" end="2"/>
                                            </p:txEl>
                                          </p:spTgt>
                                        </p:tgtEl>
                                        <p:attrNameLst>
                                          <p:attrName>style.fontSize</p:attrName>
                                        </p:attrNameLst>
                                      </p:cBhvr>
                                    </p:anim>
                                  </p:childTnLst>
                                </p:cTn>
                              </p:par>
                            </p:childTnLst>
                          </p:cTn>
                        </p:par>
                        <p:par>
                          <p:cTn id="72" fill="hold">
                            <p:stCondLst>
                              <p:cond delay="35960"/>
                            </p:stCondLst>
                            <p:childTnLst>
                              <p:par>
                                <p:cTn id="73" presetID="4" presetClass="entr" presetSubtype="32" fill="hold" nodeType="afterEffect">
                                  <p:stCondLst>
                                    <p:cond delay="0"/>
                                  </p:stCondLst>
                                  <p:iterate type="lt">
                                    <p:tmPct val="0"/>
                                  </p:iterate>
                                  <p:childTnLst>
                                    <p:set>
                                      <p:cBhvr>
                                        <p:cTn id="74" dur="1" fill="hold">
                                          <p:stCondLst>
                                            <p:cond delay="0"/>
                                          </p:stCondLst>
                                        </p:cTn>
                                        <p:tgtEl>
                                          <p:spTgt spid="2">
                                            <p:txEl>
                                              <p:pRg st="0" end="0"/>
                                            </p:txEl>
                                          </p:spTgt>
                                        </p:tgtEl>
                                        <p:attrNameLst>
                                          <p:attrName>style.visibility</p:attrName>
                                        </p:attrNameLst>
                                      </p:cBhvr>
                                      <p:to>
                                        <p:strVal val="visible"/>
                                      </p:to>
                                    </p:set>
                                    <p:animEffect transition="in" filter="box(out)">
                                      <p:cBhvr>
                                        <p:cTn id="75"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381000" y="381000"/>
            <a:ext cx="8382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quantity of energy required to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change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one mole of a liquid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gas/vapour or to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one mole of a liquid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gas/vapour at constant temperature is called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enthalpy/latent heat of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vapourization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 =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+44.0kJ mole</a:t>
            </a:r>
            <a:r>
              <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(endothermic process)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 =</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-44.0kJ mole</a:t>
            </a:r>
            <a:r>
              <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(exothermic process)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following experiments illustrate/demonstrate practical determination of melting and boiling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81000"/>
            <a:ext cx="8001000" cy="3970318"/>
          </a:xfrm>
          <a:prstGeom prst="rect">
            <a:avLst/>
          </a:prstGeom>
        </p:spPr>
        <p:txBody>
          <a:bodyPr wrap="square">
            <a:spAutoFit/>
          </a:bodyPr>
          <a:lstStyle/>
          <a:p>
            <a:pPr lvl="0" fontAlgn="base">
              <a:spcBef>
                <a:spcPct val="0"/>
              </a:spcBef>
              <a:spcAft>
                <a:spcPct val="0"/>
              </a:spcAft>
              <a:buFontTx/>
              <a:buChar char="•"/>
            </a:pPr>
            <a:r>
              <a:rPr kumimoji="0" lang="en-US" sz="2800"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To determine the boiling point of water</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lvl="0" eaLnBrk="0" fontAlgn="base" hangingPunct="0">
              <a:spcBef>
                <a:spcPct val="0"/>
              </a:spcBef>
              <a:spcAft>
                <a:spcPct val="0"/>
              </a:spcAf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Measure 20cm3 of tap water into a 50cm3 glass beaker. Determine and record its temperature.</a:t>
            </a: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the water on a strong Bunsen burner flame and record its temperature after every thirty seconds for four minute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Questions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1.Plot a graph of temperature against time(y-axis)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457200" y="4343400"/>
          <a:ext cx="8381999" cy="1219200"/>
        </p:xfrm>
        <a:graphic>
          <a:graphicData uri="http://schemas.openxmlformats.org/drawingml/2006/table">
            <a:tbl>
              <a:tblPr/>
              <a:tblGrid>
                <a:gridCol w="1447799"/>
                <a:gridCol w="687236"/>
                <a:gridCol w="632604"/>
                <a:gridCol w="711680"/>
                <a:gridCol w="709930"/>
                <a:gridCol w="838550"/>
                <a:gridCol w="838550"/>
                <a:gridCol w="838550"/>
                <a:gridCol w="838550"/>
                <a:gridCol w="838550"/>
              </a:tblGrid>
              <a:tr h="571500">
                <a:tc>
                  <a:txBody>
                    <a:bodyPr/>
                    <a:lstStyle/>
                    <a:p>
                      <a:pPr marL="0" marR="0">
                        <a:spcBef>
                          <a:spcPts val="0"/>
                        </a:spcBef>
                        <a:spcAft>
                          <a:spcPts val="0"/>
                        </a:spcAft>
                      </a:pPr>
                      <a:r>
                        <a:rPr lang="en-US" sz="2000" dirty="0" smtClean="0">
                          <a:solidFill>
                            <a:srgbClr val="002060"/>
                          </a:solidFill>
                          <a:latin typeface="Times New Roman"/>
                          <a:ea typeface="Times New Roman"/>
                          <a:cs typeface="Times New Roman"/>
                        </a:rPr>
                        <a:t>Time</a:t>
                      </a:r>
                    </a:p>
                    <a:p>
                      <a:pPr marL="0" marR="0">
                        <a:spcBef>
                          <a:spcPts val="0"/>
                        </a:spcBef>
                        <a:spcAft>
                          <a:spcPts val="0"/>
                        </a:spcAft>
                      </a:pPr>
                      <a:r>
                        <a:rPr lang="en-US" sz="2000" dirty="0" smtClean="0">
                          <a:solidFill>
                            <a:srgbClr val="002060"/>
                          </a:solidFill>
                          <a:latin typeface="Times New Roman"/>
                          <a:ea typeface="Times New Roman"/>
                          <a:cs typeface="Times New Roman"/>
                        </a:rPr>
                        <a:t>(</a:t>
                      </a:r>
                      <a:r>
                        <a:rPr lang="en-US" sz="2000" dirty="0">
                          <a:solidFill>
                            <a:srgbClr val="002060"/>
                          </a:solidFill>
                          <a:latin typeface="Times New Roman"/>
                          <a:ea typeface="Times New Roman"/>
                          <a:cs typeface="Times New Roman"/>
                        </a:rPr>
                        <a:t>seconds)</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solidFill>
                            <a:srgbClr val="002060"/>
                          </a:solidFill>
                          <a:latin typeface="Times New Roman"/>
                          <a:ea typeface="Times New Roman"/>
                          <a:cs typeface="Times New Roman"/>
                        </a:rPr>
                        <a:t>30</a:t>
                      </a:r>
                      <a:endParaRPr lang="en-US" sz="20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solidFill>
                            <a:srgbClr val="002060"/>
                          </a:solidFill>
                          <a:latin typeface="Times New Roman"/>
                          <a:ea typeface="Times New Roman"/>
                          <a:cs typeface="Times New Roman"/>
                        </a:rPr>
                        <a:t>60</a:t>
                      </a:r>
                      <a:endParaRPr lang="en-US" sz="20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solidFill>
                            <a:srgbClr val="002060"/>
                          </a:solidFill>
                          <a:latin typeface="Times New Roman"/>
                          <a:ea typeface="Times New Roman"/>
                          <a:cs typeface="Times New Roman"/>
                        </a:rPr>
                        <a:t>90</a:t>
                      </a:r>
                      <a:endParaRPr lang="en-US" sz="20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solidFill>
                            <a:srgbClr val="002060"/>
                          </a:solidFill>
                          <a:latin typeface="Times New Roman"/>
                          <a:ea typeface="Times New Roman"/>
                          <a:cs typeface="Times New Roman"/>
                        </a:rPr>
                        <a:t>120</a:t>
                      </a:r>
                      <a:endParaRPr lang="en-US" sz="20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solidFill>
                            <a:srgbClr val="002060"/>
                          </a:solidFill>
                          <a:latin typeface="Times New Roman"/>
                          <a:ea typeface="Times New Roman"/>
                          <a:cs typeface="Times New Roman"/>
                        </a:rPr>
                        <a:t>150</a:t>
                      </a:r>
                      <a:endParaRPr lang="en-US" sz="20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solidFill>
                            <a:srgbClr val="002060"/>
                          </a:solidFill>
                          <a:latin typeface="Times New Roman"/>
                          <a:ea typeface="Times New Roman"/>
                          <a:cs typeface="Times New Roman"/>
                        </a:rPr>
                        <a:t>180</a:t>
                      </a:r>
                      <a:endParaRPr lang="en-US" sz="20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solidFill>
                            <a:srgbClr val="002060"/>
                          </a:solidFill>
                          <a:latin typeface="Times New Roman"/>
                          <a:ea typeface="Times New Roman"/>
                          <a:cs typeface="Times New Roman"/>
                        </a:rPr>
                        <a:t>210</a:t>
                      </a:r>
                      <a:endParaRPr lang="en-US" sz="20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solidFill>
                            <a:srgbClr val="002060"/>
                          </a:solidFill>
                          <a:latin typeface="Times New Roman"/>
                          <a:ea typeface="Times New Roman"/>
                          <a:cs typeface="Times New Roman"/>
                        </a:rPr>
                        <a:t>240</a:t>
                      </a:r>
                      <a:endParaRPr lang="en-US" sz="20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Temperature(</a:t>
                      </a:r>
                      <a:r>
                        <a:rPr lang="en-US" sz="2000" baseline="30000" dirty="0" err="1">
                          <a:solidFill>
                            <a:srgbClr val="002060"/>
                          </a:solidFill>
                          <a:latin typeface="Times New Roman"/>
                          <a:ea typeface="Times New Roman"/>
                          <a:cs typeface="Times New Roman"/>
                        </a:rPr>
                        <a:t>o</a:t>
                      </a:r>
                      <a:r>
                        <a:rPr lang="en-US" sz="2000" dirty="0" err="1">
                          <a:solidFill>
                            <a:srgbClr val="002060"/>
                          </a:solidFill>
                          <a:latin typeface="Times New Roman"/>
                          <a:ea typeface="Times New Roman"/>
                          <a:cs typeface="Times New Roman"/>
                        </a:rPr>
                        <a:t>C</a:t>
                      </a:r>
                      <a:r>
                        <a:rPr lang="en-US" sz="2000" dirty="0">
                          <a:solidFill>
                            <a:srgbClr val="002060"/>
                          </a:solidFill>
                          <a:latin typeface="Times New Roman"/>
                          <a:ea typeface="Times New Roman"/>
                          <a:cs typeface="Times New Roman"/>
                        </a:rPr>
                        <a:t>)</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25.0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45.0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85.0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95.0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96.0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96.0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96.0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97.0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2060"/>
                          </a:solidFill>
                          <a:latin typeface="Times New Roman"/>
                          <a:ea typeface="Times New Roman"/>
                          <a:cs typeface="Times New Roman"/>
                        </a:rPr>
                        <a:t>98.0</a:t>
                      </a:r>
                      <a:endParaRPr lang="en-US" sz="20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000"/>
                                        <p:tgtEl>
                                          <p:spTgt spid="4">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up)">
                                      <p:cBhvr>
                                        <p:cTn id="11" dur="1000"/>
                                        <p:tgtEl>
                                          <p:spTgt spid="4">
                                            <p:txEl>
                                              <p:pRg st="1" end="1"/>
                                            </p:txEl>
                                          </p:spTgt>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1000"/>
                                        <p:tgtEl>
                                          <p:spTgt spid="4">
                                            <p:txEl>
                                              <p:pRg st="2" end="2"/>
                                            </p:txEl>
                                          </p:spTgt>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up)">
                                      <p:cBhvr>
                                        <p:cTn id="19" dur="1000"/>
                                        <p:tgtEl>
                                          <p:spTgt spid="4">
                                            <p:txEl>
                                              <p:pRg st="3" end="3"/>
                                            </p:txEl>
                                          </p:spTgt>
                                        </p:tgtEl>
                                      </p:cBhvr>
                                    </p:animEffect>
                                  </p:childTnLst>
                                </p:cTn>
                              </p:par>
                            </p:childTnLst>
                          </p:cTn>
                        </p:par>
                        <p:par>
                          <p:cTn id="20" fill="hold">
                            <p:stCondLst>
                              <p:cond delay="4000"/>
                            </p:stCondLst>
                            <p:childTnLst>
                              <p:par>
                                <p:cTn id="21" presetID="22" presetClass="entr" presetSubtype="1"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up)">
                                      <p:cBhvr>
                                        <p:cTn id="23" dur="1000"/>
                                        <p:tgtEl>
                                          <p:spTgt spid="4">
                                            <p:txEl>
                                              <p:pRg st="4" end="4"/>
                                            </p:txEl>
                                          </p:spTgt>
                                        </p:tgtEl>
                                      </p:cBhvr>
                                    </p:animEffect>
                                  </p:childTnLst>
                                </p:cTn>
                              </p:par>
                            </p:childTnLst>
                          </p:cTn>
                        </p:par>
                        <p:par>
                          <p:cTn id="24" fill="hold">
                            <p:stCondLst>
                              <p:cond delay="5000"/>
                            </p:stCondLst>
                            <p:childTnLst>
                              <p:par>
                                <p:cTn id="25" presetID="22" presetClass="entr" presetSubtype="1"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up)">
                                      <p:cBhvr>
                                        <p:cTn id="27" dur="1000"/>
                                        <p:tgtEl>
                                          <p:spTgt spid="4">
                                            <p:txEl>
                                              <p:pRg st="5" end="5"/>
                                            </p:txEl>
                                          </p:spTgt>
                                        </p:tgtEl>
                                      </p:cBhvr>
                                    </p:animEffect>
                                  </p:childTnLst>
                                </p:cTn>
                              </p:par>
                            </p:childTnLst>
                          </p:cTn>
                        </p:par>
                        <p:par>
                          <p:cTn id="28" fill="hold">
                            <p:stCondLst>
                              <p:cond delay="6000"/>
                            </p:stCondLst>
                            <p:childTnLst>
                              <p:par>
                                <p:cTn id="29" presetID="17" presetClass="entr" presetSubtype="1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fltVal val="0"/>
                                          </p:val>
                                        </p:tav>
                                        <p:tav tm="100000">
                                          <p:val>
                                            <p:strVal val="#ppt_w"/>
                                          </p:val>
                                        </p:tav>
                                      </p:tavLst>
                                    </p:anim>
                                    <p:anim calcmode="lin" valueType="num">
                                      <p:cBhvr>
                                        <p:cTn id="32" dur="1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362200" y="2057400"/>
            <a:ext cx="3581400" cy="3497263"/>
          </a:xfrm>
          <a:custGeom>
            <a:avLst/>
            <a:gdLst/>
            <a:ahLst/>
            <a:cxnLst>
              <a:cxn ang="0">
                <a:pos x="0" y="3599"/>
              </a:cxn>
              <a:cxn ang="0">
                <a:pos x="4185" y="751"/>
              </a:cxn>
              <a:cxn ang="0">
                <a:pos x="6883" y="308"/>
              </a:cxn>
              <a:cxn ang="0">
                <a:pos x="7390" y="47"/>
              </a:cxn>
              <a:cxn ang="0">
                <a:pos x="7437" y="23"/>
              </a:cxn>
            </a:cxnLst>
            <a:rect l="0" t="0" r="r" b="b"/>
            <a:pathLst>
              <a:path w="7482" h="3599">
                <a:moveTo>
                  <a:pt x="0" y="3599"/>
                </a:moveTo>
                <a:cubicBezTo>
                  <a:pt x="1519" y="2449"/>
                  <a:pt x="3038" y="1299"/>
                  <a:pt x="4185" y="751"/>
                </a:cubicBezTo>
                <a:cubicBezTo>
                  <a:pt x="5332" y="203"/>
                  <a:pt x="6349" y="425"/>
                  <a:pt x="6883" y="308"/>
                </a:cubicBezTo>
                <a:cubicBezTo>
                  <a:pt x="7417" y="191"/>
                  <a:pt x="7298" y="94"/>
                  <a:pt x="7390" y="47"/>
                </a:cubicBezTo>
                <a:cubicBezTo>
                  <a:pt x="7482" y="0"/>
                  <a:pt x="7431" y="30"/>
                  <a:pt x="7437" y="23"/>
                </a:cubicBezTo>
              </a:path>
            </a:pathLst>
          </a:custGeom>
          <a:noFill/>
          <a:ln w="9525">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 name="AutoShape 4"/>
          <p:cNvSpPr>
            <a:spLocks noChangeShapeType="1"/>
          </p:cNvSpPr>
          <p:nvPr/>
        </p:nvSpPr>
        <p:spPr bwMode="auto">
          <a:xfrm flipV="1">
            <a:off x="2362200" y="1219199"/>
            <a:ext cx="76200" cy="45323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3" name="AutoShape 1"/>
          <p:cNvSpPr>
            <a:spLocks noChangeShapeType="1"/>
          </p:cNvSpPr>
          <p:nvPr/>
        </p:nvSpPr>
        <p:spPr bwMode="auto">
          <a:xfrm>
            <a:off x="2362200" y="5714998"/>
            <a:ext cx="5334000" cy="457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5" name="AutoShape 3"/>
          <p:cNvSpPr>
            <a:spLocks noChangeShapeType="1"/>
          </p:cNvSpPr>
          <p:nvPr/>
        </p:nvSpPr>
        <p:spPr bwMode="auto">
          <a:xfrm>
            <a:off x="5334000" y="1219200"/>
            <a:ext cx="152400" cy="1066800"/>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7" name="Rectangle 5"/>
          <p:cNvSpPr>
            <a:spLocks noChangeArrowheads="1"/>
          </p:cNvSpPr>
          <p:nvPr/>
        </p:nvSpPr>
        <p:spPr bwMode="auto">
          <a:xfrm>
            <a:off x="381000" y="381000"/>
            <a:ext cx="8763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400" b="0"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Sketch graph of temperature against time</a:t>
            </a:r>
            <a:endParaRPr kumimoji="0" lang="en-US" sz="2800" b="0" i="0" u="sng"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en-US" sz="800" b="0" i="0"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2057400"/>
            <a:ext cx="2286000" cy="31239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02175"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lang="en-US" sz="1100" dirty="0" smtClean="0">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96</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o</a:t>
            </a:r>
            <a:r>
              <a:rPr kumimoji="0" lang="en-US"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lang="en-US" sz="11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lang="en-US" sz="11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Temperature</a:t>
            </a: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1371600" y="5029200"/>
            <a:ext cx="990600"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25</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o</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4419600" y="914400"/>
            <a:ext cx="1676400" cy="400110"/>
          </a:xfrm>
          <a:prstGeom prst="rect">
            <a:avLst/>
          </a:prstGeom>
        </p:spPr>
        <p:txBody>
          <a:bodyPr wrap="square">
            <a:spAutoFit/>
          </a:bodyPr>
          <a:lstStyle/>
          <a:p>
            <a:r>
              <a:rPr lang="en-US" sz="2000" dirty="0" smtClean="0">
                <a:latin typeface="Times New Roman" pitchFamily="18" charset="0"/>
                <a:ea typeface="Calibri" pitchFamily="34" charset="0"/>
                <a:cs typeface="Times New Roman" pitchFamily="18" charset="0"/>
              </a:rPr>
              <a:t>boiling point</a:t>
            </a:r>
            <a:endParaRPr lang="en-US" sz="2000" dirty="0"/>
          </a:p>
        </p:txBody>
      </p:sp>
      <p:sp>
        <p:nvSpPr>
          <p:cNvPr id="13" name="Rectangle 12"/>
          <p:cNvSpPr/>
          <p:nvPr/>
        </p:nvSpPr>
        <p:spPr>
          <a:xfrm>
            <a:off x="4648200" y="5721192"/>
            <a:ext cx="3810000" cy="523220"/>
          </a:xfrm>
          <a:prstGeom prst="rect">
            <a:avLst/>
          </a:prstGeom>
        </p:spPr>
        <p:txBody>
          <a:bodyPr wrap="square">
            <a:spAutoFit/>
          </a:bodyPr>
          <a:lstStyle/>
          <a:p>
            <a:r>
              <a:rPr lang="en-US" sz="2800" dirty="0" smtClean="0">
                <a:latin typeface="Times New Roman" pitchFamily="18" charset="0"/>
                <a:ea typeface="Calibri" pitchFamily="34" charset="0"/>
                <a:cs typeface="Times New Roman" pitchFamily="18" charset="0"/>
              </a:rPr>
              <a:t>time(seconds)</a:t>
            </a:r>
            <a:endParaRPr lang="en-US" sz="28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079">
                                            <p:txEl>
                                              <p:pRg st="7" end="7"/>
                                            </p:txEl>
                                          </p:spTgt>
                                        </p:tgtEl>
                                        <p:attrNameLst>
                                          <p:attrName>style.visibility</p:attrName>
                                        </p:attrNameLst>
                                      </p:cBhvr>
                                      <p:to>
                                        <p:strVal val="visible"/>
                                      </p:to>
                                    </p:set>
                                    <p:anim calcmode="discrete" valueType="clr">
                                      <p:cBhvr override="childStyle">
                                        <p:cTn id="7" dur="500"/>
                                        <p:tgtEl>
                                          <p:spTgt spid="3079">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079">
                                            <p:txEl>
                                              <p:pRg st="7" end="7"/>
                                            </p:txEl>
                                          </p:spTgt>
                                        </p:tgtEl>
                                        <p:attrNameLst>
                                          <p:attrName>fillcolor</p:attrName>
                                        </p:attrNameLst>
                                      </p:cBhvr>
                                      <p:tavLst>
                                        <p:tav tm="0">
                                          <p:val>
                                            <p:clrVal>
                                              <a:schemeClr val="accent2"/>
                                            </p:clrVal>
                                          </p:val>
                                        </p:tav>
                                        <p:tav tm="50000">
                                          <p:val>
                                            <p:clrVal>
                                              <a:schemeClr val="hlink"/>
                                            </p:clrVal>
                                          </p:val>
                                        </p:tav>
                                      </p:tavLst>
                                    </p:anim>
                                    <p:set>
                                      <p:cBhvr>
                                        <p:cTn id="9" dur="500"/>
                                        <p:tgtEl>
                                          <p:spTgt spid="3079">
                                            <p:txEl>
                                              <p:pRg st="7" end="7"/>
                                            </p:txEl>
                                          </p:spTgt>
                                        </p:tgtEl>
                                        <p:attrNameLst>
                                          <p:attrName>fill.type</p:attrName>
                                        </p:attrNameLst>
                                      </p:cBhvr>
                                      <p:to>
                                        <p:strVal val="solid"/>
                                      </p:to>
                                    </p:set>
                                  </p:childTnLst>
                                </p:cTn>
                              </p:par>
                            </p:childTnLst>
                          </p:cTn>
                        </p:par>
                        <p:par>
                          <p:cTn id="10" fill="hold">
                            <p:stCondLst>
                              <p:cond delay="3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3079">
                                            <p:txEl>
                                              <p:pRg st="8" end="8"/>
                                            </p:txEl>
                                          </p:spTgt>
                                        </p:tgtEl>
                                        <p:attrNameLst>
                                          <p:attrName>style.visibility</p:attrName>
                                        </p:attrNameLst>
                                      </p:cBhvr>
                                      <p:to>
                                        <p:strVal val="visible"/>
                                      </p:to>
                                    </p:set>
                                    <p:anim calcmode="discrete" valueType="clr">
                                      <p:cBhvr override="childStyle">
                                        <p:cTn id="13" dur="500"/>
                                        <p:tgtEl>
                                          <p:spTgt spid="3079">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3079">
                                            <p:txEl>
                                              <p:pRg st="8" end="8"/>
                                            </p:txEl>
                                          </p:spTgt>
                                        </p:tgtEl>
                                        <p:attrNameLst>
                                          <p:attrName>fillcolor</p:attrName>
                                        </p:attrNameLst>
                                      </p:cBhvr>
                                      <p:tavLst>
                                        <p:tav tm="0">
                                          <p:val>
                                            <p:clrVal>
                                              <a:schemeClr val="accent2"/>
                                            </p:clrVal>
                                          </p:val>
                                        </p:tav>
                                        <p:tav tm="50000">
                                          <p:val>
                                            <p:clrVal>
                                              <a:schemeClr val="hlink"/>
                                            </p:clrVal>
                                          </p:val>
                                        </p:tav>
                                      </p:tavLst>
                                    </p:anim>
                                    <p:set>
                                      <p:cBhvr>
                                        <p:cTn id="15" dur="500"/>
                                        <p:tgtEl>
                                          <p:spTgt spid="3079">
                                            <p:txEl>
                                              <p:pRg st="8" end="8"/>
                                            </p:txEl>
                                          </p:spTgt>
                                        </p:tgtEl>
                                        <p:attrNameLst>
                                          <p:attrName>fill.type</p:attrName>
                                        </p:attrNameLst>
                                      </p:cBhvr>
                                      <p:to>
                                        <p:strVal val="solid"/>
                                      </p:to>
                                    </p:set>
                                  </p:childTnLst>
                                </p:cTn>
                              </p:par>
                            </p:childTnLst>
                          </p:cTn>
                        </p:par>
                        <p:par>
                          <p:cTn id="16" fill="hold">
                            <p:stCondLst>
                              <p:cond delay="425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13">
                                            <p:txEl>
                                              <p:pRg st="0" end="0"/>
                                            </p:txEl>
                                          </p:spTgt>
                                        </p:tgtEl>
                                        <p:attrNameLst>
                                          <p:attrName>style.visibility</p:attrName>
                                        </p:attrNameLst>
                                      </p:cBhvr>
                                      <p:to>
                                        <p:strVal val="visible"/>
                                      </p:to>
                                    </p:set>
                                    <p:anim calcmode="discrete" valueType="clr">
                                      <p:cBhvr override="childStyle">
                                        <p:cTn id="19" dur="500"/>
                                        <p:tgtEl>
                                          <p:spTgt spid="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3">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13">
                                            <p:txEl>
                                              <p:pRg st="0" end="0"/>
                                            </p:txEl>
                                          </p:spTgt>
                                        </p:tgtEl>
                                        <p:attrNameLst>
                                          <p:attrName>fill.type</p:attrName>
                                        </p:attrNameLst>
                                      </p:cBhvr>
                                      <p:to>
                                        <p:strVal val="solid"/>
                                      </p:to>
                                    </p:set>
                                  </p:childTnLst>
                                </p:cTn>
                              </p:par>
                            </p:childTnLst>
                          </p:cTn>
                        </p:par>
                        <p:par>
                          <p:cTn id="22" fill="hold">
                            <p:stCondLst>
                              <p:cond delay="775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3080">
                                            <p:txEl>
                                              <p:pRg st="0" end="0"/>
                                            </p:txEl>
                                          </p:spTgt>
                                        </p:tgtEl>
                                        <p:attrNameLst>
                                          <p:attrName>style.visibility</p:attrName>
                                        </p:attrNameLst>
                                      </p:cBhvr>
                                      <p:to>
                                        <p:strVal val="visible"/>
                                      </p:to>
                                    </p:set>
                                    <p:anim calcmode="discrete" valueType="clr">
                                      <p:cBhvr override="childStyle">
                                        <p:cTn id="25" dur="500"/>
                                        <p:tgtEl>
                                          <p:spTgt spid="308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3080">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3080">
                                            <p:txEl>
                                              <p:pRg st="0" end="0"/>
                                            </p:txEl>
                                          </p:spTgt>
                                        </p:tgtEl>
                                        <p:attrNameLst>
                                          <p:attrName>fill.type</p:attrName>
                                        </p:attrNameLst>
                                      </p:cBhvr>
                                      <p:to>
                                        <p:strVal val="solid"/>
                                      </p:to>
                                    </p:set>
                                  </p:childTnLst>
                                </p:cTn>
                              </p:par>
                            </p:childTnLst>
                          </p:cTn>
                        </p:par>
                        <p:par>
                          <p:cTn id="28" fill="hold">
                            <p:stCondLst>
                              <p:cond delay="900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3079">
                                            <p:txEl>
                                              <p:pRg st="2" end="2"/>
                                            </p:txEl>
                                          </p:spTgt>
                                        </p:tgtEl>
                                        <p:attrNameLst>
                                          <p:attrName>style.visibility</p:attrName>
                                        </p:attrNameLst>
                                      </p:cBhvr>
                                      <p:to>
                                        <p:strVal val="visible"/>
                                      </p:to>
                                    </p:set>
                                    <p:anim calcmode="discrete" valueType="clr">
                                      <p:cBhvr override="childStyle">
                                        <p:cTn id="31" dur="500"/>
                                        <p:tgtEl>
                                          <p:spTgt spid="307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3079">
                                            <p:txEl>
                                              <p:pRg st="2" end="2"/>
                                            </p:txEl>
                                          </p:spTgt>
                                        </p:tgtEl>
                                        <p:attrNameLst>
                                          <p:attrName>fillcolor</p:attrName>
                                        </p:attrNameLst>
                                      </p:cBhvr>
                                      <p:tavLst>
                                        <p:tav tm="0">
                                          <p:val>
                                            <p:clrVal>
                                              <a:schemeClr val="accent2"/>
                                            </p:clrVal>
                                          </p:val>
                                        </p:tav>
                                        <p:tav tm="50000">
                                          <p:val>
                                            <p:clrVal>
                                              <a:schemeClr val="hlink"/>
                                            </p:clrVal>
                                          </p:val>
                                        </p:tav>
                                      </p:tavLst>
                                    </p:anim>
                                    <p:set>
                                      <p:cBhvr>
                                        <p:cTn id="33" dur="500"/>
                                        <p:tgtEl>
                                          <p:spTgt spid="3079">
                                            <p:txEl>
                                              <p:pRg st="2" end="2"/>
                                            </p:txEl>
                                          </p:spTgt>
                                        </p:tgtEl>
                                        <p:attrNameLst>
                                          <p:attrName>fill.type</p:attrName>
                                        </p:attrNameLst>
                                      </p:cBhvr>
                                      <p:to>
                                        <p:strVal val="solid"/>
                                      </p:to>
                                    </p:set>
                                  </p:childTnLst>
                                </p:cTn>
                              </p:par>
                            </p:childTnLst>
                          </p:cTn>
                        </p:par>
                        <p:par>
                          <p:cTn id="34" fill="hold">
                            <p:stCondLst>
                              <p:cond delay="1025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12">
                                            <p:txEl>
                                              <p:pRg st="0" end="0"/>
                                            </p:txEl>
                                          </p:spTgt>
                                        </p:tgtEl>
                                        <p:attrNameLst>
                                          <p:attrName>style.visibility</p:attrName>
                                        </p:attrNameLst>
                                      </p:cBhvr>
                                      <p:to>
                                        <p:strVal val="visible"/>
                                      </p:to>
                                    </p:set>
                                    <p:anim calcmode="discrete" valueType="clr">
                                      <p:cBhvr override="childStyle">
                                        <p:cTn id="37" dur="500"/>
                                        <p:tgtEl>
                                          <p:spTgt spid="1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12">
                                            <p:txEl>
                                              <p:pRg st="0" end="0"/>
                                            </p:txEl>
                                          </p:spTgt>
                                        </p:tgtEl>
                                        <p:attrNameLst>
                                          <p:attrName>fillcolor</p:attrName>
                                        </p:attrNameLst>
                                      </p:cBhvr>
                                      <p:tavLst>
                                        <p:tav tm="0">
                                          <p:val>
                                            <p:clrVal>
                                              <a:schemeClr val="accent2"/>
                                            </p:clrVal>
                                          </p:val>
                                        </p:tav>
                                        <p:tav tm="50000">
                                          <p:val>
                                            <p:clrVal>
                                              <a:schemeClr val="hlink"/>
                                            </p:clrVal>
                                          </p:val>
                                        </p:tav>
                                      </p:tavLst>
                                    </p:anim>
                                    <p:set>
                                      <p:cBhvr>
                                        <p:cTn id="39" dur="500"/>
                                        <p:tgtEl>
                                          <p:spTgt spid="12">
                                            <p:txEl>
                                              <p:pRg st="0" end="0"/>
                                            </p:txEl>
                                          </p:spTgt>
                                        </p:tgtEl>
                                        <p:attrNameLst>
                                          <p:attrName>fill.type</p:attrName>
                                        </p:attrNameLst>
                                      </p:cBhvr>
                                      <p:to>
                                        <p:strVal val="solid"/>
                                      </p:to>
                                    </p:set>
                                  </p:childTnLst>
                                </p:cTn>
                              </p:par>
                            </p:childTnLst>
                          </p:cTn>
                        </p:par>
                        <p:par>
                          <p:cTn id="40" fill="hold">
                            <p:stCondLst>
                              <p:cond delay="13500"/>
                            </p:stCondLst>
                            <p:childTnLst>
                              <p:par>
                                <p:cTn id="41" presetID="37" presetClass="entr" presetSubtype="0" fill="hold" nodeType="afterEffect">
                                  <p:stCondLst>
                                    <p:cond delay="0"/>
                                  </p:stCondLst>
                                  <p:childTnLst>
                                    <p:set>
                                      <p:cBhvr>
                                        <p:cTn id="42" dur="1" fill="hold">
                                          <p:stCondLst>
                                            <p:cond delay="0"/>
                                          </p:stCondLst>
                                        </p:cTn>
                                        <p:tgtEl>
                                          <p:spTgt spid="3077">
                                            <p:txEl>
                                              <p:pRg st="0" end="0"/>
                                            </p:txEl>
                                          </p:spTgt>
                                        </p:tgtEl>
                                        <p:attrNameLst>
                                          <p:attrName>style.visibility</p:attrName>
                                        </p:attrNameLst>
                                      </p:cBhvr>
                                      <p:to>
                                        <p:strVal val="visible"/>
                                      </p:to>
                                    </p:set>
                                    <p:animEffect transition="in" filter="fade">
                                      <p:cBhvr>
                                        <p:cTn id="43" dur="1000"/>
                                        <p:tgtEl>
                                          <p:spTgt spid="3077">
                                            <p:txEl>
                                              <p:pRg st="0" end="0"/>
                                            </p:txEl>
                                          </p:spTgt>
                                        </p:tgtEl>
                                      </p:cBhvr>
                                    </p:animEffect>
                                    <p:anim calcmode="lin" valueType="num">
                                      <p:cBhvr>
                                        <p:cTn id="44" dur="1000" fill="hold"/>
                                        <p:tgtEl>
                                          <p:spTgt spid="3077">
                                            <p:txEl>
                                              <p:pRg st="0" end="0"/>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077">
                                            <p:txEl>
                                              <p:pRg st="0" end="0"/>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077">
                                            <p:txEl>
                                              <p:pRg st="0" end="0"/>
                                            </p:txEl>
                                          </p:spTgt>
                                        </p:tgtEl>
                                        <p:attrNameLst>
                                          <p:attrName>ppt_y</p:attrName>
                                        </p:attrNameLst>
                                      </p:cBhvr>
                                      <p:tavLst>
                                        <p:tav tm="0">
                                          <p:val>
                                            <p:strVal val="#ppt_y-.03"/>
                                          </p:val>
                                        </p:tav>
                                        <p:tav tm="100000">
                                          <p:val>
                                            <p:strVal val="#ppt_y"/>
                                          </p:val>
                                        </p:tav>
                                      </p:tavLst>
                                    </p:anim>
                                  </p:childTnLst>
                                </p:cTn>
                              </p:par>
                            </p:childTnLst>
                          </p:cTn>
                        </p:par>
                        <p:par>
                          <p:cTn id="47" fill="hold">
                            <p:stCondLst>
                              <p:cond delay="14500"/>
                            </p:stCondLst>
                            <p:childTnLst>
                              <p:par>
                                <p:cTn id="48" presetID="37" presetClass="entr" presetSubtype="0" fill="hold" nodeType="afterEffect">
                                  <p:stCondLst>
                                    <p:cond delay="0"/>
                                  </p:stCondLst>
                                  <p:childTnLst>
                                    <p:set>
                                      <p:cBhvr>
                                        <p:cTn id="49" dur="1" fill="hold">
                                          <p:stCondLst>
                                            <p:cond delay="0"/>
                                          </p:stCondLst>
                                        </p:cTn>
                                        <p:tgtEl>
                                          <p:spTgt spid="3077">
                                            <p:txEl>
                                              <p:pRg st="1" end="1"/>
                                            </p:txEl>
                                          </p:spTgt>
                                        </p:tgtEl>
                                        <p:attrNameLst>
                                          <p:attrName>style.visibility</p:attrName>
                                        </p:attrNameLst>
                                      </p:cBhvr>
                                      <p:to>
                                        <p:strVal val="visible"/>
                                      </p:to>
                                    </p:set>
                                    <p:animEffect transition="in" filter="fade">
                                      <p:cBhvr>
                                        <p:cTn id="50" dur="1000"/>
                                        <p:tgtEl>
                                          <p:spTgt spid="3077">
                                            <p:txEl>
                                              <p:pRg st="1" end="1"/>
                                            </p:txEl>
                                          </p:spTgt>
                                        </p:tgtEl>
                                      </p:cBhvr>
                                    </p:animEffect>
                                    <p:anim calcmode="lin" valueType="num">
                                      <p:cBhvr>
                                        <p:cTn id="51" dur="1000" fill="hold"/>
                                        <p:tgtEl>
                                          <p:spTgt spid="3077">
                                            <p:txEl>
                                              <p:pRg st="1" end="1"/>
                                            </p:txEl>
                                          </p:spTgt>
                                        </p:tgtEl>
                                        <p:attrNameLst>
                                          <p:attrName>ppt_x</p:attrName>
                                        </p:attrNameLst>
                                      </p:cBhvr>
                                      <p:tavLst>
                                        <p:tav tm="0">
                                          <p:val>
                                            <p:strVal val="#ppt_x"/>
                                          </p:val>
                                        </p:tav>
                                        <p:tav tm="100000">
                                          <p:val>
                                            <p:strVal val="#ppt_x"/>
                                          </p:val>
                                        </p:tav>
                                      </p:tavLst>
                                    </p:anim>
                                    <p:anim calcmode="lin" valueType="num">
                                      <p:cBhvr>
                                        <p:cTn id="52" dur="900" decel="100000" fill="hold"/>
                                        <p:tgtEl>
                                          <p:spTgt spid="3077">
                                            <p:txEl>
                                              <p:pRg st="1" end="1"/>
                                            </p:txEl>
                                          </p:spTgt>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3077">
                                            <p:txEl>
                                              <p:pRg st="1" end="1"/>
                                            </p:txEl>
                                          </p:spTgt>
                                        </p:tgtEl>
                                        <p:attrNameLst>
                                          <p:attrName>ppt_y</p:attrName>
                                        </p:attrNameLst>
                                      </p:cBhvr>
                                      <p:tavLst>
                                        <p:tav tm="0">
                                          <p:val>
                                            <p:strVal val="#ppt_y-.03"/>
                                          </p:val>
                                        </p:tav>
                                        <p:tav tm="100000">
                                          <p:val>
                                            <p:strVal val="#ppt_y"/>
                                          </p:val>
                                        </p:tav>
                                      </p:tavLst>
                                    </p:anim>
                                  </p:childTnLst>
                                </p:cTn>
                              </p:par>
                            </p:childTnLst>
                          </p:cTn>
                        </p:par>
                        <p:par>
                          <p:cTn id="54" fill="hold">
                            <p:stCondLst>
                              <p:cond delay="15500"/>
                            </p:stCondLst>
                            <p:childTnLst>
                              <p:par>
                                <p:cTn id="55" presetID="1" presetClass="entr" presetSubtype="0" fill="hold" grpId="0" nodeType="afterEffect">
                                  <p:stCondLst>
                                    <p:cond delay="1000"/>
                                  </p:stCondLst>
                                  <p:childTnLst>
                                    <p:set>
                                      <p:cBhvr>
                                        <p:cTn id="56" dur="1" fill="hold">
                                          <p:stCondLst>
                                            <p:cond delay="0"/>
                                          </p:stCondLst>
                                        </p:cTn>
                                        <p:tgtEl>
                                          <p:spTgt spid="3074"/>
                                        </p:tgtEl>
                                        <p:attrNameLst>
                                          <p:attrName>style.visibility</p:attrName>
                                        </p:attrNameLst>
                                      </p:cBhvr>
                                      <p:to>
                                        <p:strVal val="visible"/>
                                      </p:to>
                                    </p:set>
                                  </p:childTnLst>
                                </p:cTn>
                              </p:par>
                            </p:childTnLst>
                          </p:cTn>
                        </p:par>
                        <p:par>
                          <p:cTn id="57" fill="hold">
                            <p:stCondLst>
                              <p:cond delay="16500"/>
                            </p:stCondLst>
                            <p:childTnLst>
                              <p:par>
                                <p:cTn id="58" presetID="2" presetClass="entr" presetSubtype="1" fill="hold" grpId="0" nodeType="afterEffect">
                                  <p:stCondLst>
                                    <p:cond delay="0"/>
                                  </p:stCondLst>
                                  <p:childTnLst>
                                    <p:set>
                                      <p:cBhvr>
                                        <p:cTn id="59" dur="1" fill="hold">
                                          <p:stCondLst>
                                            <p:cond delay="0"/>
                                          </p:stCondLst>
                                        </p:cTn>
                                        <p:tgtEl>
                                          <p:spTgt spid="3075"/>
                                        </p:tgtEl>
                                        <p:attrNameLst>
                                          <p:attrName>style.visibility</p:attrName>
                                        </p:attrNameLst>
                                      </p:cBhvr>
                                      <p:to>
                                        <p:strVal val="visible"/>
                                      </p:to>
                                    </p:set>
                                    <p:anim calcmode="lin" valueType="num">
                                      <p:cBhvr additive="base">
                                        <p:cTn id="60" dur="2000" fill="hold"/>
                                        <p:tgtEl>
                                          <p:spTgt spid="3075"/>
                                        </p:tgtEl>
                                        <p:attrNameLst>
                                          <p:attrName>ppt_x</p:attrName>
                                        </p:attrNameLst>
                                      </p:cBhvr>
                                      <p:tavLst>
                                        <p:tav tm="0">
                                          <p:val>
                                            <p:strVal val="#ppt_x"/>
                                          </p:val>
                                        </p:tav>
                                        <p:tav tm="100000">
                                          <p:val>
                                            <p:strVal val="#ppt_x"/>
                                          </p:val>
                                        </p:tav>
                                      </p:tavLst>
                                    </p:anim>
                                    <p:anim calcmode="lin" valueType="num">
                                      <p:cBhvr additive="base">
                                        <p:cTn id="61" dur="2000" fill="hold"/>
                                        <p:tgtEl>
                                          <p:spTgt spid="307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81000"/>
            <a:ext cx="7924800" cy="5693866"/>
          </a:xfrm>
          <a:prstGeom prst="rect">
            <a:avLst/>
          </a:prstGeom>
        </p:spPr>
        <p:txBody>
          <a:bodyPr wrap="square">
            <a:spAutoFit/>
          </a:bodyPr>
          <a:lstStyle/>
          <a:p>
            <a:pPr lvl="0" fontAlgn="base">
              <a:spcBef>
                <a:spcPct val="0"/>
              </a:spcBef>
              <a:spcAft>
                <a:spcPct val="0"/>
              </a:spcAf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2.From the graph show and determine the boiling point of water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Water boils at 100</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at sea level/one atmosphere pressure/101300Pa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boils at </a:t>
            </a:r>
            <a:r>
              <a:rPr kumimoji="0" lang="en-US" sz="28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below</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100</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at </a:t>
            </a:r>
            <a:r>
              <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higher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altitudes. </a:t>
            </a:r>
          </a:p>
          <a:p>
            <a:pPr lvl="0" eaLnBrk="0" fontAlgn="base" hangingPunct="0">
              <a:spcBef>
                <a:spcPct val="0"/>
              </a:spcBef>
              <a:spcAft>
                <a:spcPct val="0"/>
              </a:spcAft>
            </a:pP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The sample results above are from </a:t>
            </a:r>
            <a:r>
              <a:rPr kumimoji="0" lang="en-US" sz="28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Kiriari</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Girls High School-</a:t>
            </a:r>
            <a:r>
              <a:rPr kumimoji="0" lang="en-US" sz="28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Embu</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County on the slopes of Mt Kenya in Kenya. Water here boils at 96</a:t>
            </a:r>
            <a:r>
              <a:rPr kumimoji="0" lang="en-US" sz="28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a:t>
            </a:r>
          </a:p>
          <a:p>
            <a:pPr lvl="0"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3.Calculate the molar heat of vaporization of water.(H= 1.0,O= 16.O)</a:t>
            </a:r>
            <a:endParaRPr kumimoji="0" lang="en-US" sz="2800" b="0" i="0" u="none" strike="noStrike" cap="none" normalizeH="0" baseline="0" dirty="0" smtClean="0">
              <a:ln>
                <a:noFill/>
              </a:ln>
              <a:solidFill>
                <a:srgbClr val="00B0F0"/>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1000"/>
                                        <p:tgtEl>
                                          <p:spTgt spid="4">
                                            <p:txEl>
                                              <p:pRg st="0" end="0"/>
                                            </p:txEl>
                                          </p:spTgt>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down)">
                                      <p:cBhvr>
                                        <p:cTn id="11" dur="1000"/>
                                        <p:tgtEl>
                                          <p:spTgt spid="4">
                                            <p:txEl>
                                              <p:pRg st="1" end="1"/>
                                            </p:txEl>
                                          </p:spTgt>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down)">
                                      <p:cBhvr>
                                        <p:cTn id="15" dur="1000"/>
                                        <p:tgtEl>
                                          <p:spTgt spid="4">
                                            <p:txEl>
                                              <p:pRg st="2" end="2"/>
                                            </p:txEl>
                                          </p:spTgt>
                                        </p:tgtEl>
                                      </p:cBhvr>
                                    </p:animEffect>
                                  </p:childTnLst>
                                </p:cTn>
                              </p:par>
                            </p:childTnLst>
                          </p:cTn>
                        </p:par>
                        <p:par>
                          <p:cTn id="16" fill="hold">
                            <p:stCondLst>
                              <p:cond delay="3000"/>
                            </p:stCondLst>
                            <p:childTnLst>
                              <p:par>
                                <p:cTn id="17" presetID="22" presetClass="entr" presetSubtype="4"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down)">
                                      <p:cBhvr>
                                        <p:cTn id="19" dur="1000"/>
                                        <p:tgtEl>
                                          <p:spTgt spid="4">
                                            <p:txEl>
                                              <p:pRg st="3" end="3"/>
                                            </p:txEl>
                                          </p:spTgt>
                                        </p:tgtEl>
                                      </p:cBhvr>
                                    </p:animEffect>
                                  </p:childTnLst>
                                </p:cTn>
                              </p:par>
                            </p:childTnLst>
                          </p:cTn>
                        </p:par>
                        <p:par>
                          <p:cTn id="20" fill="hold">
                            <p:stCondLst>
                              <p:cond delay="4000"/>
                            </p:stCondLst>
                            <p:childTnLst>
                              <p:par>
                                <p:cTn id="21" presetID="22" presetClass="entr" presetSubtype="4" fill="hold"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ipe(down)">
                                      <p:cBhvr>
                                        <p:cTn id="23" dur="1000"/>
                                        <p:tgtEl>
                                          <p:spTgt spid="4">
                                            <p:txEl>
                                              <p:pRg st="5" end="5"/>
                                            </p:txEl>
                                          </p:spTgt>
                                        </p:tgtEl>
                                      </p:cBhvr>
                                    </p:animEffect>
                                  </p:childTnLst>
                                </p:cTn>
                              </p:par>
                            </p:childTnLst>
                          </p:cTn>
                        </p:par>
                        <p:par>
                          <p:cTn id="24" fill="hold">
                            <p:stCondLst>
                              <p:cond delay="5000"/>
                            </p:stCondLst>
                            <p:childTnLst>
                              <p:par>
                                <p:cTn id="25" presetID="22" presetClass="entr" presetSubtype="4" fill="hold" nodeType="after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down)">
                                      <p:cBhvr>
                                        <p:cTn id="27"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80999"/>
            <a:ext cx="7924800" cy="6124754"/>
          </a:xfrm>
          <a:prstGeom prst="rect">
            <a:avLst/>
          </a:prstGeom>
        </p:spPr>
        <p:txBody>
          <a:bodyPr wrap="square">
            <a:spAutoFit/>
          </a:bodyPr>
          <a:lstStyle/>
          <a:p>
            <a:pPr lvl="0" fontAlgn="base">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water = density x volume =&gt; (20  x  1) /1000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0.02kg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fontAlgn="base">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Quantity of heat produced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of water x specific heat capacity of water x temperature change</a:t>
            </a:r>
          </a:p>
          <a:p>
            <a:pPr lvl="0"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=&gt;0.02kg  x  4.2  x ( 96  </a:t>
            </a:r>
            <a:r>
              <a:rPr kumimoji="0" lang="en-US" sz="28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25 ) =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5.964kJ</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of vaporization of one mole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a:t>
            </a:r>
          </a:p>
          <a:p>
            <a:pPr lvl="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Quantity of heat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of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5.964kJ</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0.3313 kJ mole </a:t>
            </a:r>
            <a:r>
              <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par>
                          <p:cTn id="10" fill="hold">
                            <p:stCondLst>
                              <p:cond delay="188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4">
                                            <p:txEl>
                                              <p:pRg st="2" end="2"/>
                                            </p:txEl>
                                          </p:spTgt>
                                        </p:tgtEl>
                                        <p:attrNameLst>
                                          <p:attrName>style.visibility</p:attrName>
                                        </p:attrNameLst>
                                      </p:cBhvr>
                                      <p:to>
                                        <p:strVal val="visible"/>
                                      </p:to>
                                    </p:set>
                                    <p:anim calcmode="discrete" valueType="clr">
                                      <p:cBhvr override="childStyle">
                                        <p:cTn id="13" dur="80"/>
                                        <p:tgtEl>
                                          <p:spTgt spid="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
                                            <p:txEl>
                                              <p:pRg st="2" end="2"/>
                                            </p:txEl>
                                          </p:spTgt>
                                        </p:tgtEl>
                                        <p:attrNameLst>
                                          <p:attrName>fillcolor</p:attrName>
                                        </p:attrNameLst>
                                      </p:cBhvr>
                                      <p:tavLst>
                                        <p:tav tm="0">
                                          <p:val>
                                            <p:clrVal>
                                              <a:schemeClr val="accent2"/>
                                            </p:clrVal>
                                          </p:val>
                                        </p:tav>
                                        <p:tav tm="50000">
                                          <p:val>
                                            <p:clrVal>
                                              <a:schemeClr val="hlink"/>
                                            </p:clrVal>
                                          </p:val>
                                        </p:tav>
                                      </p:tavLst>
                                    </p:anim>
                                    <p:set>
                                      <p:cBhvr>
                                        <p:cTn id="15" dur="80"/>
                                        <p:tgtEl>
                                          <p:spTgt spid="4">
                                            <p:txEl>
                                              <p:pRg st="2" end="2"/>
                                            </p:txEl>
                                          </p:spTgt>
                                        </p:tgtEl>
                                        <p:attrNameLst>
                                          <p:attrName>fill.type</p:attrName>
                                        </p:attrNameLst>
                                      </p:cBhvr>
                                      <p:to>
                                        <p:strVal val="solid"/>
                                      </p:to>
                                    </p:set>
                                  </p:childTnLst>
                                </p:cTn>
                              </p:par>
                            </p:childTnLst>
                          </p:cTn>
                        </p:par>
                        <p:par>
                          <p:cTn id="16" fill="hold">
                            <p:stCondLst>
                              <p:cond delay="280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4">
                                            <p:txEl>
                                              <p:pRg st="3" end="3"/>
                                            </p:txEl>
                                          </p:spTgt>
                                        </p:tgtEl>
                                        <p:attrNameLst>
                                          <p:attrName>style.visibility</p:attrName>
                                        </p:attrNameLst>
                                      </p:cBhvr>
                                      <p:to>
                                        <p:strVal val="visible"/>
                                      </p:to>
                                    </p:set>
                                    <p:anim calcmode="discrete" valueType="clr">
                                      <p:cBhvr override="childStyle">
                                        <p:cTn id="19" dur="80"/>
                                        <p:tgtEl>
                                          <p:spTgt spid="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
                                            <p:txEl>
                                              <p:pRg st="3" end="3"/>
                                            </p:txEl>
                                          </p:spTgt>
                                        </p:tgtEl>
                                        <p:attrNameLst>
                                          <p:attrName>fillcolor</p:attrName>
                                        </p:attrNameLst>
                                      </p:cBhvr>
                                      <p:tavLst>
                                        <p:tav tm="0">
                                          <p:val>
                                            <p:clrVal>
                                              <a:schemeClr val="accent2"/>
                                            </p:clrVal>
                                          </p:val>
                                        </p:tav>
                                        <p:tav tm="50000">
                                          <p:val>
                                            <p:clrVal>
                                              <a:schemeClr val="hlink"/>
                                            </p:clrVal>
                                          </p:val>
                                        </p:tav>
                                      </p:tavLst>
                                    </p:anim>
                                    <p:set>
                                      <p:cBhvr>
                                        <p:cTn id="21" dur="80"/>
                                        <p:tgtEl>
                                          <p:spTgt spid="4">
                                            <p:txEl>
                                              <p:pRg st="3" end="3"/>
                                            </p:txEl>
                                          </p:spTgt>
                                        </p:tgtEl>
                                        <p:attrNameLst>
                                          <p:attrName>fill.type</p:attrName>
                                        </p:attrNameLst>
                                      </p:cBhvr>
                                      <p:to>
                                        <p:strVal val="solid"/>
                                      </p:to>
                                    </p:set>
                                  </p:childTnLst>
                                </p:cTn>
                              </p:par>
                            </p:childTnLst>
                          </p:cTn>
                        </p:par>
                        <p:par>
                          <p:cTn id="22" fill="hold">
                            <p:stCondLst>
                              <p:cond delay="516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4">
                                            <p:txEl>
                                              <p:pRg st="5" end="5"/>
                                            </p:txEl>
                                          </p:spTgt>
                                        </p:tgtEl>
                                        <p:attrNameLst>
                                          <p:attrName>style.visibility</p:attrName>
                                        </p:attrNameLst>
                                      </p:cBhvr>
                                      <p:to>
                                        <p:strVal val="visible"/>
                                      </p:to>
                                    </p:set>
                                    <p:anim calcmode="discrete" valueType="clr">
                                      <p:cBhvr override="childStyle">
                                        <p:cTn id="25" dur="80"/>
                                        <p:tgtEl>
                                          <p:spTgt spid="4">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4">
                                            <p:txEl>
                                              <p:pRg st="5" end="5"/>
                                            </p:txEl>
                                          </p:spTgt>
                                        </p:tgtEl>
                                        <p:attrNameLst>
                                          <p:attrName>fillcolor</p:attrName>
                                        </p:attrNameLst>
                                      </p:cBhvr>
                                      <p:tavLst>
                                        <p:tav tm="0">
                                          <p:val>
                                            <p:clrVal>
                                              <a:schemeClr val="accent2"/>
                                            </p:clrVal>
                                          </p:val>
                                        </p:tav>
                                        <p:tav tm="50000">
                                          <p:val>
                                            <p:clrVal>
                                              <a:schemeClr val="hlink"/>
                                            </p:clrVal>
                                          </p:val>
                                        </p:tav>
                                      </p:tavLst>
                                    </p:anim>
                                    <p:set>
                                      <p:cBhvr>
                                        <p:cTn id="27" dur="80"/>
                                        <p:tgtEl>
                                          <p:spTgt spid="4">
                                            <p:txEl>
                                              <p:pRg st="5" end="5"/>
                                            </p:txEl>
                                          </p:spTgt>
                                        </p:tgtEl>
                                        <p:attrNameLst>
                                          <p:attrName>fill.type</p:attrName>
                                        </p:attrNameLst>
                                      </p:cBhvr>
                                      <p:to>
                                        <p:strVal val="solid"/>
                                      </p:to>
                                    </p:set>
                                  </p:childTnLst>
                                </p:cTn>
                              </p:par>
                            </p:childTnLst>
                          </p:cTn>
                        </p:par>
                        <p:par>
                          <p:cTn id="28" fill="hold">
                            <p:stCondLst>
                              <p:cond delay="636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4">
                                            <p:txEl>
                                              <p:pRg st="7" end="7"/>
                                            </p:txEl>
                                          </p:spTgt>
                                        </p:tgtEl>
                                        <p:attrNameLst>
                                          <p:attrName>style.visibility</p:attrName>
                                        </p:attrNameLst>
                                      </p:cBhvr>
                                      <p:to>
                                        <p:strVal val="visible"/>
                                      </p:to>
                                    </p:set>
                                    <p:anim calcmode="discrete" valueType="clr">
                                      <p:cBhvr override="childStyle">
                                        <p:cTn id="31" dur="80"/>
                                        <p:tgtEl>
                                          <p:spTgt spid="4">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4">
                                            <p:txEl>
                                              <p:pRg st="7" end="7"/>
                                            </p:txEl>
                                          </p:spTgt>
                                        </p:tgtEl>
                                        <p:attrNameLst>
                                          <p:attrName>fillcolor</p:attrName>
                                        </p:attrNameLst>
                                      </p:cBhvr>
                                      <p:tavLst>
                                        <p:tav tm="0">
                                          <p:val>
                                            <p:clrVal>
                                              <a:schemeClr val="accent2"/>
                                            </p:clrVal>
                                          </p:val>
                                        </p:tav>
                                        <p:tav tm="50000">
                                          <p:val>
                                            <p:clrVal>
                                              <a:schemeClr val="hlink"/>
                                            </p:clrVal>
                                          </p:val>
                                        </p:tav>
                                      </p:tavLst>
                                    </p:anim>
                                    <p:set>
                                      <p:cBhvr>
                                        <p:cTn id="33" dur="80"/>
                                        <p:tgtEl>
                                          <p:spTgt spid="4">
                                            <p:txEl>
                                              <p:pRg st="7" end="7"/>
                                            </p:txEl>
                                          </p:spTgt>
                                        </p:tgtEl>
                                        <p:attrNameLst>
                                          <p:attrName>fill.type</p:attrName>
                                        </p:attrNameLst>
                                      </p:cBhvr>
                                      <p:to>
                                        <p:strVal val="solid"/>
                                      </p:to>
                                    </p:set>
                                  </p:childTnLst>
                                </p:cTn>
                              </p:par>
                            </p:childTnLst>
                          </p:cTn>
                        </p:par>
                        <p:par>
                          <p:cTn id="34" fill="hold">
                            <p:stCondLst>
                              <p:cond delay="760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4">
                                            <p:txEl>
                                              <p:pRg st="8" end="8"/>
                                            </p:txEl>
                                          </p:spTgt>
                                        </p:tgtEl>
                                        <p:attrNameLst>
                                          <p:attrName>style.visibility</p:attrName>
                                        </p:attrNameLst>
                                      </p:cBhvr>
                                      <p:to>
                                        <p:strVal val="visible"/>
                                      </p:to>
                                    </p:set>
                                    <p:anim calcmode="discrete" valueType="clr">
                                      <p:cBhvr override="childStyle">
                                        <p:cTn id="37" dur="80"/>
                                        <p:tgtEl>
                                          <p:spTgt spid="4">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4">
                                            <p:txEl>
                                              <p:pRg st="8" end="8"/>
                                            </p:txEl>
                                          </p:spTgt>
                                        </p:tgtEl>
                                        <p:attrNameLst>
                                          <p:attrName>fillcolor</p:attrName>
                                        </p:attrNameLst>
                                      </p:cBhvr>
                                      <p:tavLst>
                                        <p:tav tm="0">
                                          <p:val>
                                            <p:clrVal>
                                              <a:schemeClr val="accent2"/>
                                            </p:clrVal>
                                          </p:val>
                                        </p:tav>
                                        <p:tav tm="50000">
                                          <p:val>
                                            <p:clrVal>
                                              <a:schemeClr val="hlink"/>
                                            </p:clrVal>
                                          </p:val>
                                        </p:tav>
                                      </p:tavLst>
                                    </p:anim>
                                    <p:set>
                                      <p:cBhvr>
                                        <p:cTn id="39" dur="80"/>
                                        <p:tgtEl>
                                          <p:spTgt spid="4">
                                            <p:txEl>
                                              <p:pRg st="8" end="8"/>
                                            </p:txEl>
                                          </p:spTgt>
                                        </p:tgtEl>
                                        <p:attrNameLst>
                                          <p:attrName>fill.type</p:attrName>
                                        </p:attrNameLst>
                                      </p:cBhvr>
                                      <p:to>
                                        <p:strVal val="solid"/>
                                      </p:to>
                                    </p:set>
                                  </p:childTnLst>
                                </p:cTn>
                              </p:par>
                            </p:childTnLst>
                          </p:cTn>
                        </p:par>
                        <p:par>
                          <p:cTn id="40" fill="hold">
                            <p:stCondLst>
                              <p:cond delay="8240"/>
                            </p:stCondLst>
                            <p:childTnLst>
                              <p:par>
                                <p:cTn id="41" presetID="27" presetClass="entr" presetSubtype="0" fill="hold" nodeType="afterEffect">
                                  <p:stCondLst>
                                    <p:cond delay="0"/>
                                  </p:stCondLst>
                                  <p:iterate type="lt">
                                    <p:tmPct val="50000"/>
                                  </p:iterate>
                                  <p:childTnLst>
                                    <p:set>
                                      <p:cBhvr>
                                        <p:cTn id="42" dur="1" fill="hold">
                                          <p:stCondLst>
                                            <p:cond delay="0"/>
                                          </p:stCondLst>
                                        </p:cTn>
                                        <p:tgtEl>
                                          <p:spTgt spid="4">
                                            <p:txEl>
                                              <p:pRg st="9" end="9"/>
                                            </p:txEl>
                                          </p:spTgt>
                                        </p:tgtEl>
                                        <p:attrNameLst>
                                          <p:attrName>style.visibility</p:attrName>
                                        </p:attrNameLst>
                                      </p:cBhvr>
                                      <p:to>
                                        <p:strVal val="visible"/>
                                      </p:to>
                                    </p:set>
                                    <p:anim calcmode="discrete" valueType="clr">
                                      <p:cBhvr override="childStyle">
                                        <p:cTn id="43" dur="80"/>
                                        <p:tgtEl>
                                          <p:spTgt spid="4">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4">
                                            <p:txEl>
                                              <p:pRg st="9" end="9"/>
                                            </p:txEl>
                                          </p:spTgt>
                                        </p:tgtEl>
                                        <p:attrNameLst>
                                          <p:attrName>fillcolor</p:attrName>
                                        </p:attrNameLst>
                                      </p:cBhvr>
                                      <p:tavLst>
                                        <p:tav tm="0">
                                          <p:val>
                                            <p:clrVal>
                                              <a:schemeClr val="accent2"/>
                                            </p:clrVal>
                                          </p:val>
                                        </p:tav>
                                        <p:tav tm="50000">
                                          <p:val>
                                            <p:clrVal>
                                              <a:schemeClr val="hlink"/>
                                            </p:clrVal>
                                          </p:val>
                                        </p:tav>
                                      </p:tavLst>
                                    </p:anim>
                                    <p:set>
                                      <p:cBhvr>
                                        <p:cTn id="45" dur="80"/>
                                        <p:tgtEl>
                                          <p:spTgt spid="4">
                                            <p:txEl>
                                              <p:pRg st="9" end="9"/>
                                            </p:txEl>
                                          </p:spTgt>
                                        </p:tgtEl>
                                        <p:attrNameLst>
                                          <p:attrName>fill.type</p:attrName>
                                        </p:attrNameLst>
                                      </p:cBhvr>
                                      <p:to>
                                        <p:strVal val="solid"/>
                                      </p:to>
                                    </p:set>
                                  </p:childTnLst>
                                </p:cTn>
                              </p:par>
                            </p:childTnLst>
                          </p:cTn>
                        </p:par>
                        <p:par>
                          <p:cTn id="46" fill="hold">
                            <p:stCondLst>
                              <p:cond delay="8840"/>
                            </p:stCondLst>
                            <p:childTnLst>
                              <p:par>
                                <p:cTn id="47" presetID="27" presetClass="entr" presetSubtype="0" fill="hold" nodeType="afterEffect">
                                  <p:stCondLst>
                                    <p:cond delay="0"/>
                                  </p:stCondLst>
                                  <p:iterate type="lt">
                                    <p:tmPct val="50000"/>
                                  </p:iterate>
                                  <p:childTnLst>
                                    <p:set>
                                      <p:cBhvr>
                                        <p:cTn id="48" dur="1" fill="hold">
                                          <p:stCondLst>
                                            <p:cond delay="0"/>
                                          </p:stCondLst>
                                        </p:cTn>
                                        <p:tgtEl>
                                          <p:spTgt spid="4">
                                            <p:txEl>
                                              <p:pRg st="10" end="10"/>
                                            </p:txEl>
                                          </p:spTgt>
                                        </p:tgtEl>
                                        <p:attrNameLst>
                                          <p:attrName>style.visibility</p:attrName>
                                        </p:attrNameLst>
                                      </p:cBhvr>
                                      <p:to>
                                        <p:strVal val="visible"/>
                                      </p:to>
                                    </p:set>
                                    <p:anim calcmode="discrete" valueType="clr">
                                      <p:cBhvr override="childStyle">
                                        <p:cTn id="49" dur="80"/>
                                        <p:tgtEl>
                                          <p:spTgt spid="4">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4">
                                            <p:txEl>
                                              <p:pRg st="10" end="10"/>
                                            </p:txEl>
                                          </p:spTgt>
                                        </p:tgtEl>
                                        <p:attrNameLst>
                                          <p:attrName>fillcolor</p:attrName>
                                        </p:attrNameLst>
                                      </p:cBhvr>
                                      <p:tavLst>
                                        <p:tav tm="0">
                                          <p:val>
                                            <p:clrVal>
                                              <a:schemeClr val="accent2"/>
                                            </p:clrVal>
                                          </p:val>
                                        </p:tav>
                                        <p:tav tm="50000">
                                          <p:val>
                                            <p:clrVal>
                                              <a:schemeClr val="hlink"/>
                                            </p:clrVal>
                                          </p:val>
                                        </p:tav>
                                      </p:tavLst>
                                    </p:anim>
                                    <p:set>
                                      <p:cBhvr>
                                        <p:cTn id="51" dur="80"/>
                                        <p:tgtEl>
                                          <p:spTgt spid="4">
                                            <p:txEl>
                                              <p:pRg st="10" end="10"/>
                                            </p:txEl>
                                          </p:spTgt>
                                        </p:tgtEl>
                                        <p:attrNameLst>
                                          <p:attrName>fill.type</p:attrName>
                                        </p:attrNameLst>
                                      </p:cBhvr>
                                      <p:to>
                                        <p:strVal val="solid"/>
                                      </p:to>
                                    </p:set>
                                  </p:childTnLst>
                                </p:cTn>
                              </p:par>
                            </p:childTnLst>
                          </p:cTn>
                        </p:par>
                        <p:par>
                          <p:cTn id="52" fill="hold">
                            <p:stCondLst>
                              <p:cond delay="9920"/>
                            </p:stCondLst>
                            <p:childTnLst>
                              <p:par>
                                <p:cTn id="53" presetID="27" presetClass="entr" presetSubtype="0" fill="hold" nodeType="afterEffect">
                                  <p:stCondLst>
                                    <p:cond delay="0"/>
                                  </p:stCondLst>
                                  <p:iterate type="lt">
                                    <p:tmPct val="50000"/>
                                  </p:iterate>
                                  <p:childTnLst>
                                    <p:set>
                                      <p:cBhvr>
                                        <p:cTn id="54" dur="1" fill="hold">
                                          <p:stCondLst>
                                            <p:cond delay="0"/>
                                          </p:stCondLst>
                                        </p:cTn>
                                        <p:tgtEl>
                                          <p:spTgt spid="4">
                                            <p:txEl>
                                              <p:pRg st="11" end="11"/>
                                            </p:txEl>
                                          </p:spTgt>
                                        </p:tgtEl>
                                        <p:attrNameLst>
                                          <p:attrName>style.visibility</p:attrName>
                                        </p:attrNameLst>
                                      </p:cBhvr>
                                      <p:to>
                                        <p:strVal val="visible"/>
                                      </p:to>
                                    </p:set>
                                    <p:anim calcmode="discrete" valueType="clr">
                                      <p:cBhvr override="childStyle">
                                        <p:cTn id="55" dur="80"/>
                                        <p:tgtEl>
                                          <p:spTgt spid="4">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4">
                                            <p:txEl>
                                              <p:pRg st="11" end="11"/>
                                            </p:txEl>
                                          </p:spTgt>
                                        </p:tgtEl>
                                        <p:attrNameLst>
                                          <p:attrName>fillcolor</p:attrName>
                                        </p:attrNameLst>
                                      </p:cBhvr>
                                      <p:tavLst>
                                        <p:tav tm="0">
                                          <p:val>
                                            <p:clrVal>
                                              <a:schemeClr val="accent2"/>
                                            </p:clrVal>
                                          </p:val>
                                        </p:tav>
                                        <p:tav tm="50000">
                                          <p:val>
                                            <p:clrVal>
                                              <a:schemeClr val="hlink"/>
                                            </p:clrVal>
                                          </p:val>
                                        </p:tav>
                                      </p:tavLst>
                                    </p:anim>
                                    <p:set>
                                      <p:cBhvr>
                                        <p:cTn id="57" dur="80"/>
                                        <p:tgtEl>
                                          <p:spTgt spid="4">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199"/>
            <a:ext cx="8001000" cy="4031873"/>
          </a:xfrm>
          <a:prstGeom prst="rect">
            <a:avLst/>
          </a:prstGeom>
        </p:spPr>
        <p:txBody>
          <a:bodyPr wrap="square">
            <a:spAutoFit/>
          </a:bodyPr>
          <a:lstStyle/>
          <a:p>
            <a:pPr lvl="0" indent="457200" fontAlgn="base">
              <a:spcBef>
                <a:spcPct val="0"/>
              </a:spcBef>
              <a:spcAft>
                <a:spcPct val="0"/>
              </a:spcAf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determine the melting point of candle wax</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indent="457200" eaLnBrk="0" fontAlgn="base" hangingPunct="0">
              <a:spcBef>
                <a:spcPct val="0"/>
              </a:spcBef>
              <a:spcAft>
                <a:spcPct val="0"/>
              </a:spcAf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indent="45720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Weigh exactly 5.0 g of candle wax into a boiling tube. Heat it on a strongly Bunsen burner flame until it completely melts. Insert a thermometer and remove the boiling tube from the flame. Stir continuously. Determine and record the temperature after every 30seconds for four minutes.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indent="457200" eaLnBrk="0" fontAlgn="base" hangingPunct="0">
              <a:spcBef>
                <a:spcPct val="0"/>
              </a:spcBef>
              <a:spcAft>
                <a:spcPct val="0"/>
              </a:spcAft>
            </a:pPr>
            <a:r>
              <a:rPr lang="en-US" sz="2400" b="1" u="sng" dirty="0" smtClean="0">
                <a:solidFill>
                  <a:srgbClr val="FF0000"/>
                </a:solidFill>
                <a:latin typeface="Times New Roman" pitchFamily="18" charset="0"/>
                <a:ea typeface="Times New Roman" pitchFamily="18" charset="0"/>
                <a:cs typeface="Times New Roman" pitchFamily="18" charset="0"/>
              </a:rPr>
              <a:t>Sample results</a:t>
            </a:r>
          </a:p>
          <a:p>
            <a:pPr lvl="0" indent="457200" eaLnBrk="0" fontAlgn="base" hangingPunct="0">
              <a:spcBef>
                <a:spcPct val="0"/>
              </a:spcBef>
              <a:spcAft>
                <a:spcPct val="0"/>
              </a:spcAft>
            </a:pPr>
            <a:endParaRPr lang="en-US" sz="2400" dirty="0" smtClean="0">
              <a:solidFill>
                <a:srgbClr val="FF0000"/>
              </a:solidFill>
              <a:latin typeface="Arial" pitchFamily="34" charset="0"/>
              <a:cs typeface="Arial" pitchFamily="34" charset="0"/>
            </a:endParaRPr>
          </a:p>
          <a:p>
            <a:pPr lvl="0" indent="457200" eaLnBrk="0" fontAlgn="base" hangingPunct="0">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indent="45720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685803" y="3581400"/>
          <a:ext cx="8077194" cy="1219200"/>
        </p:xfrm>
        <a:graphic>
          <a:graphicData uri="http://schemas.openxmlformats.org/drawingml/2006/table">
            <a:tbl>
              <a:tblPr/>
              <a:tblGrid>
                <a:gridCol w="1779749"/>
                <a:gridCol w="698403"/>
                <a:gridCol w="699248"/>
                <a:gridCol w="699248"/>
                <a:gridCol w="700091"/>
                <a:gridCol w="700091"/>
                <a:gridCol w="700091"/>
                <a:gridCol w="700091"/>
                <a:gridCol w="700091"/>
                <a:gridCol w="700091"/>
              </a:tblGrid>
              <a:tr h="533400">
                <a:tc>
                  <a:txBody>
                    <a:bodyPr/>
                    <a:lstStyle/>
                    <a:p>
                      <a:pPr marL="0" marR="0">
                        <a:spcBef>
                          <a:spcPts val="0"/>
                        </a:spcBef>
                        <a:spcAft>
                          <a:spcPts val="0"/>
                        </a:spcAft>
                      </a:pPr>
                      <a:r>
                        <a:rPr lang="en-US" sz="2000" dirty="0" smtClean="0">
                          <a:latin typeface="Times New Roman"/>
                          <a:ea typeface="Times New Roman"/>
                          <a:cs typeface="Times New Roman"/>
                        </a:rPr>
                        <a:t>Time</a:t>
                      </a:r>
                    </a:p>
                    <a:p>
                      <a:pPr marL="0" marR="0">
                        <a:spcBef>
                          <a:spcPts val="0"/>
                        </a:spcBef>
                        <a:spcAft>
                          <a:spcPts val="0"/>
                        </a:spcAft>
                      </a:pPr>
                      <a:r>
                        <a:rPr lang="en-US" sz="2000" dirty="0" smtClean="0">
                          <a:latin typeface="Times New Roman"/>
                          <a:ea typeface="Times New Roman"/>
                          <a:cs typeface="Times New Roman"/>
                        </a:rPr>
                        <a:t>(</a:t>
                      </a:r>
                      <a:r>
                        <a:rPr lang="en-US" sz="2000" dirty="0">
                          <a:latin typeface="Times New Roman"/>
                          <a:ea typeface="Times New Roman"/>
                          <a:cs typeface="Times New Roman"/>
                        </a:rPr>
                        <a:t>seconds)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30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60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90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120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150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180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210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240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0"/>
                        </a:spcBef>
                        <a:spcAft>
                          <a:spcPts val="0"/>
                        </a:spcAft>
                      </a:pPr>
                      <a:r>
                        <a:rPr lang="en-US" sz="2000" dirty="0" smtClean="0">
                          <a:latin typeface="Times New Roman"/>
                          <a:ea typeface="Times New Roman"/>
                          <a:cs typeface="Times New Roman"/>
                        </a:rPr>
                        <a:t>Temperature</a:t>
                      </a:r>
                    </a:p>
                    <a:p>
                      <a:pPr marL="0" marR="0">
                        <a:spcBef>
                          <a:spcPts val="0"/>
                        </a:spcBef>
                        <a:spcAft>
                          <a:spcPts val="0"/>
                        </a:spcAft>
                      </a:pPr>
                      <a:r>
                        <a:rPr lang="en-US" sz="2000" dirty="0" smtClean="0">
                          <a:latin typeface="Times New Roman"/>
                          <a:ea typeface="Times New Roman"/>
                          <a:cs typeface="Times New Roman"/>
                        </a:rPr>
                        <a:t>(</a:t>
                      </a:r>
                      <a:r>
                        <a:rPr lang="en-US" sz="2000" baseline="30000" dirty="0" err="1" smtClean="0">
                          <a:latin typeface="Times New Roman"/>
                          <a:ea typeface="Times New Roman"/>
                          <a:cs typeface="Times New Roman"/>
                        </a:rPr>
                        <a:t>o</a:t>
                      </a:r>
                      <a:r>
                        <a:rPr lang="en-US" sz="2000" dirty="0" err="1" smtClean="0">
                          <a:latin typeface="Times New Roman"/>
                          <a:ea typeface="Times New Roman"/>
                          <a:cs typeface="Times New Roman"/>
                        </a:rPr>
                        <a:t>C</a:t>
                      </a:r>
                      <a:r>
                        <a:rPr lang="en-US" sz="2000" dirty="0">
                          <a:latin typeface="Times New Roman"/>
                          <a:ea typeface="Times New Roman"/>
                          <a:cs typeface="Times New Roman"/>
                        </a:rPr>
                        <a:t>)</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cs typeface="Times New Roman"/>
                        </a:rPr>
                        <a:t>93.0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cs typeface="Times New Roman"/>
                        </a:rPr>
                        <a:t>85.0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cs typeface="Times New Roman"/>
                        </a:rPr>
                        <a:t>78.0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cs typeface="Times New Roman"/>
                        </a:rPr>
                        <a:t>70.0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cs typeface="Times New Roman"/>
                        </a:rPr>
                        <a:t>69.0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cs typeface="Times New Roman"/>
                        </a:rPr>
                        <a:t>69.0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cs typeface="Times New Roman"/>
                        </a:rPr>
                        <a:t>69.0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cs typeface="Times New Roman"/>
                        </a:rPr>
                        <a:t>67.0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cs typeface="Times New Roman"/>
                        </a:rPr>
                        <a:t>65.0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914400" y="4876801"/>
            <a:ext cx="7924800" cy="1200329"/>
          </a:xfrm>
          <a:prstGeom prst="rect">
            <a:avLst/>
          </a:prstGeom>
        </p:spPr>
        <p:txBody>
          <a:bodyPr wrap="square">
            <a:spAutoFit/>
          </a:bodyPr>
          <a:lstStyle/>
          <a:p>
            <a:pPr lvl="0" indent="457200" eaLnBrk="0" fontAlgn="base" hangingPunct="0">
              <a:spcBef>
                <a:spcPct val="0"/>
              </a:spcBef>
              <a:spcAft>
                <a:spcPct val="0"/>
              </a:spcAf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Questions</a:t>
            </a:r>
          </a:p>
          <a:p>
            <a:pPr lvl="0" indent="457200"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indent="457200" eaLnBrk="0" fontAlgn="base" hangingPunct="0">
              <a:spcBef>
                <a:spcPct val="0"/>
              </a:spcBef>
              <a:spcAft>
                <a:spcPct val="0"/>
              </a:spcAf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1.Plot a graph of temperature against time(y-axis)</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amond(in)">
                                      <p:cBhvr>
                                        <p:cTn id="11" dur="2000"/>
                                        <p:tgtEl>
                                          <p:spTgt spid="4">
                                            <p:txEl>
                                              <p:pRg st="1" end="1"/>
                                            </p:txEl>
                                          </p:spTgt>
                                        </p:tgtEl>
                                      </p:cBhvr>
                                    </p:animEffect>
                                  </p:childTnLst>
                                </p:cTn>
                              </p:par>
                            </p:childTnLst>
                          </p:cTn>
                        </p:par>
                        <p:par>
                          <p:cTn id="12" fill="hold">
                            <p:stCondLst>
                              <p:cond delay="4000"/>
                            </p:stCondLst>
                            <p:childTnLst>
                              <p:par>
                                <p:cTn id="13" presetID="8" presetClass="entr" presetSubtype="16"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amond(in)">
                                      <p:cBhvr>
                                        <p:cTn id="15" dur="2000"/>
                                        <p:tgtEl>
                                          <p:spTgt spid="4">
                                            <p:txEl>
                                              <p:pRg st="2" end="2"/>
                                            </p:txEl>
                                          </p:spTgt>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flipV="1">
            <a:off x="3810000" y="1600199"/>
            <a:ext cx="4572000" cy="3581397"/>
          </a:xfrm>
          <a:custGeom>
            <a:avLst/>
            <a:gdLst/>
            <a:ahLst/>
            <a:cxnLst>
              <a:cxn ang="0">
                <a:pos x="0" y="3599"/>
              </a:cxn>
              <a:cxn ang="0">
                <a:pos x="4185" y="751"/>
              </a:cxn>
              <a:cxn ang="0">
                <a:pos x="6883" y="308"/>
              </a:cxn>
              <a:cxn ang="0">
                <a:pos x="7390" y="47"/>
              </a:cxn>
              <a:cxn ang="0">
                <a:pos x="7437" y="23"/>
              </a:cxn>
            </a:cxnLst>
            <a:rect l="0" t="0" r="r" b="b"/>
            <a:pathLst>
              <a:path w="7482" h="3599">
                <a:moveTo>
                  <a:pt x="0" y="3599"/>
                </a:moveTo>
                <a:cubicBezTo>
                  <a:pt x="1519" y="2449"/>
                  <a:pt x="3038" y="1299"/>
                  <a:pt x="4185" y="751"/>
                </a:cubicBezTo>
                <a:cubicBezTo>
                  <a:pt x="5332" y="203"/>
                  <a:pt x="6349" y="425"/>
                  <a:pt x="6883" y="308"/>
                </a:cubicBezTo>
                <a:cubicBezTo>
                  <a:pt x="7417" y="191"/>
                  <a:pt x="7298" y="94"/>
                  <a:pt x="7390" y="47"/>
                </a:cubicBezTo>
                <a:cubicBezTo>
                  <a:pt x="7482" y="0"/>
                  <a:pt x="7431" y="30"/>
                  <a:pt x="7437" y="23"/>
                </a:cubicBezTo>
              </a:path>
            </a:pathLst>
          </a:custGeom>
          <a:noFill/>
          <a:ln w="9525">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 name="AutoShape 4"/>
          <p:cNvSpPr>
            <a:spLocks noChangeShapeType="1"/>
          </p:cNvSpPr>
          <p:nvPr/>
        </p:nvSpPr>
        <p:spPr bwMode="auto">
          <a:xfrm flipH="1" flipV="1">
            <a:off x="3657600" y="1219200"/>
            <a:ext cx="152400" cy="460851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3" name="AutoShape 1"/>
          <p:cNvSpPr>
            <a:spLocks noChangeShapeType="1"/>
          </p:cNvSpPr>
          <p:nvPr/>
        </p:nvSpPr>
        <p:spPr bwMode="auto">
          <a:xfrm>
            <a:off x="3657600" y="5791200"/>
            <a:ext cx="5181600" cy="457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5" name="AutoShape 3"/>
          <p:cNvSpPr>
            <a:spLocks noChangeShapeType="1"/>
          </p:cNvSpPr>
          <p:nvPr/>
        </p:nvSpPr>
        <p:spPr bwMode="auto">
          <a:xfrm>
            <a:off x="7239000" y="3581400"/>
            <a:ext cx="152400" cy="1066800"/>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7" name="Rectangle 5"/>
          <p:cNvSpPr>
            <a:spLocks noChangeArrowheads="1"/>
          </p:cNvSpPr>
          <p:nvPr/>
        </p:nvSpPr>
        <p:spPr bwMode="auto">
          <a:xfrm>
            <a:off x="381000" y="381000"/>
            <a:ext cx="8763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Sketch graph of temperature against time</a:t>
            </a:r>
            <a:endParaRPr kumimoji="0" lang="en-US" sz="28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8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457200" y="1066800"/>
            <a:ext cx="312420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02175"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lang="en-US" sz="1100" dirty="0" smtClean="0">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96</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o</a:t>
            </a:r>
            <a:r>
              <a:rPr kumimoji="0" lang="en-US"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t>
            </a: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lang="en-US" b="1"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lang="en-US" b="1"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lang="en-US" sz="11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lang="en-US" sz="1100" dirty="0" smtClean="0">
                <a:latin typeface="Times New Roman" pitchFamily="18" charset="0"/>
                <a:ea typeface="Calibri" pitchFamily="34" charset="0"/>
                <a:cs typeface="Times New Roman" pitchFamily="18" charset="0"/>
              </a:rPr>
              <a:t>	   	</a:t>
            </a:r>
          </a:p>
          <a:p>
            <a:pPr lvl="0" eaLnBrk="0" fontAlgn="base" hangingPunct="0">
              <a:spcBef>
                <a:spcPct val="0"/>
              </a:spcBef>
              <a:spcAft>
                <a:spcPct val="0"/>
              </a:spcAft>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Temperature(</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2743200" y="4724400"/>
            <a:ext cx="990600"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25</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o</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2175"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5867400" y="3200400"/>
            <a:ext cx="3733800" cy="523220"/>
          </a:xfrm>
          <a:prstGeom prst="rect">
            <a:avLst/>
          </a:prstGeom>
        </p:spPr>
        <p:txBody>
          <a:bodyPr wrap="square">
            <a:spAutoFit/>
          </a:bodyPr>
          <a:lstStyle/>
          <a:p>
            <a:r>
              <a:rPr lang="en-US" sz="2000" dirty="0" smtClean="0">
                <a:latin typeface="Times New Roman" pitchFamily="18" charset="0"/>
                <a:ea typeface="Calibri" pitchFamily="34" charset="0"/>
                <a:cs typeface="Times New Roman" pitchFamily="18" charset="0"/>
              </a:rPr>
              <a:t>       melting point(</a:t>
            </a:r>
            <a:r>
              <a:rPr lang="en-US" sz="2800" dirty="0" smtClean="0">
                <a:latin typeface="Times New Roman" pitchFamily="18" charset="0"/>
                <a:ea typeface="Calibri" pitchFamily="34" charset="0"/>
                <a:cs typeface="Times New Roman" pitchFamily="18" charset="0"/>
              </a:rPr>
              <a:t>69</a:t>
            </a:r>
            <a:r>
              <a:rPr lang="en-US" sz="2800" baseline="30000" dirty="0" smtClean="0">
                <a:latin typeface="Times New Roman" pitchFamily="18" charset="0"/>
                <a:ea typeface="Calibri" pitchFamily="34" charset="0"/>
                <a:cs typeface="Times New Roman" pitchFamily="18" charset="0"/>
              </a:rPr>
              <a:t>0</a:t>
            </a:r>
            <a:r>
              <a:rPr lang="en-US" sz="2800" dirty="0" smtClean="0">
                <a:latin typeface="Times New Roman" pitchFamily="18" charset="0"/>
                <a:ea typeface="Calibri" pitchFamily="34" charset="0"/>
                <a:cs typeface="Times New Roman" pitchFamily="18" charset="0"/>
              </a:rPr>
              <a:t>C</a:t>
            </a:r>
            <a:r>
              <a:rPr lang="en-US" sz="2000" dirty="0" smtClean="0">
                <a:latin typeface="Times New Roman" pitchFamily="18" charset="0"/>
                <a:ea typeface="Calibri" pitchFamily="34" charset="0"/>
                <a:cs typeface="Times New Roman" pitchFamily="18" charset="0"/>
              </a:rPr>
              <a:t>)</a:t>
            </a:r>
            <a:endParaRPr lang="en-US" sz="2000" dirty="0"/>
          </a:p>
        </p:txBody>
      </p:sp>
      <p:sp>
        <p:nvSpPr>
          <p:cNvPr id="13" name="Rectangle 12"/>
          <p:cNvSpPr/>
          <p:nvPr/>
        </p:nvSpPr>
        <p:spPr>
          <a:xfrm>
            <a:off x="5334000" y="5791200"/>
            <a:ext cx="3810000" cy="523220"/>
          </a:xfrm>
          <a:prstGeom prst="rect">
            <a:avLst/>
          </a:prstGeom>
        </p:spPr>
        <p:txBody>
          <a:bodyPr wrap="square">
            <a:spAutoFit/>
          </a:bodyPr>
          <a:lstStyle/>
          <a:p>
            <a:r>
              <a:rPr lang="en-US" sz="2800" dirty="0" smtClean="0">
                <a:latin typeface="Times New Roman" pitchFamily="18" charset="0"/>
                <a:ea typeface="Calibri" pitchFamily="34" charset="0"/>
                <a:cs typeface="Times New Roman" pitchFamily="18" charset="0"/>
              </a:rPr>
              <a:t>time(seconds)</a:t>
            </a:r>
            <a:endParaRPr lang="en-US" sz="28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079">
                                            <p:txEl>
                                              <p:pRg st="12" end="12"/>
                                            </p:txEl>
                                          </p:spTgt>
                                        </p:tgtEl>
                                        <p:attrNameLst>
                                          <p:attrName>style.visibility</p:attrName>
                                        </p:attrNameLst>
                                      </p:cBhvr>
                                      <p:to>
                                        <p:strVal val="visible"/>
                                      </p:to>
                                    </p:set>
                                    <p:anim calcmode="discrete" valueType="clr">
                                      <p:cBhvr override="childStyle">
                                        <p:cTn id="7" dur="500"/>
                                        <p:tgtEl>
                                          <p:spTgt spid="3079">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079">
                                            <p:txEl>
                                              <p:pRg st="12" end="12"/>
                                            </p:txEl>
                                          </p:spTgt>
                                        </p:tgtEl>
                                        <p:attrNameLst>
                                          <p:attrName>fillcolor</p:attrName>
                                        </p:attrNameLst>
                                      </p:cBhvr>
                                      <p:tavLst>
                                        <p:tav tm="0">
                                          <p:val>
                                            <p:clrVal>
                                              <a:schemeClr val="accent2"/>
                                            </p:clrVal>
                                          </p:val>
                                        </p:tav>
                                        <p:tav tm="50000">
                                          <p:val>
                                            <p:clrVal>
                                              <a:schemeClr val="hlink"/>
                                            </p:clrVal>
                                          </p:val>
                                        </p:tav>
                                      </p:tavLst>
                                    </p:anim>
                                    <p:set>
                                      <p:cBhvr>
                                        <p:cTn id="9" dur="500"/>
                                        <p:tgtEl>
                                          <p:spTgt spid="3079">
                                            <p:txEl>
                                              <p:pRg st="12" end="12"/>
                                            </p:txEl>
                                          </p:spTgt>
                                        </p:tgtEl>
                                        <p:attrNameLst>
                                          <p:attrName>fill.type</p:attrName>
                                        </p:attrNameLst>
                                      </p:cBhvr>
                                      <p:to>
                                        <p:strVal val="solid"/>
                                      </p:to>
                                    </p:set>
                                  </p:childTnLst>
                                </p:cTn>
                              </p:par>
                            </p:childTnLst>
                          </p:cTn>
                        </p:par>
                        <p:par>
                          <p:cTn id="10" fill="hold">
                            <p:stCondLst>
                              <p:cond delay="4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13">
                                            <p:txEl>
                                              <p:pRg st="0" end="0"/>
                                            </p:txEl>
                                          </p:spTgt>
                                        </p:tgtEl>
                                        <p:attrNameLst>
                                          <p:attrName>style.visibility</p:attrName>
                                        </p:attrNameLst>
                                      </p:cBhvr>
                                      <p:to>
                                        <p:strVal val="visible"/>
                                      </p:to>
                                    </p:set>
                                    <p:anim calcmode="discrete" valueType="clr">
                                      <p:cBhvr override="childStyle">
                                        <p:cTn id="13" dur="500"/>
                                        <p:tgtEl>
                                          <p:spTgt spid="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3">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13">
                                            <p:txEl>
                                              <p:pRg st="0" end="0"/>
                                            </p:txEl>
                                          </p:spTgt>
                                        </p:tgtEl>
                                        <p:attrNameLst>
                                          <p:attrName>fill.type</p:attrName>
                                        </p:attrNameLst>
                                      </p:cBhvr>
                                      <p:to>
                                        <p:strVal val="solid"/>
                                      </p:to>
                                    </p:set>
                                  </p:childTnLst>
                                </p:cTn>
                              </p:par>
                            </p:childTnLst>
                          </p:cTn>
                        </p:par>
                        <p:par>
                          <p:cTn id="16" fill="hold">
                            <p:stCondLst>
                              <p:cond delay="750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3080">
                                            <p:txEl>
                                              <p:pRg st="0" end="0"/>
                                            </p:txEl>
                                          </p:spTgt>
                                        </p:tgtEl>
                                        <p:attrNameLst>
                                          <p:attrName>style.visibility</p:attrName>
                                        </p:attrNameLst>
                                      </p:cBhvr>
                                      <p:to>
                                        <p:strVal val="visible"/>
                                      </p:to>
                                    </p:set>
                                    <p:anim calcmode="discrete" valueType="clr">
                                      <p:cBhvr override="childStyle">
                                        <p:cTn id="19" dur="500"/>
                                        <p:tgtEl>
                                          <p:spTgt spid="308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3080">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3080">
                                            <p:txEl>
                                              <p:pRg st="0" end="0"/>
                                            </p:txEl>
                                          </p:spTgt>
                                        </p:tgtEl>
                                        <p:attrNameLst>
                                          <p:attrName>fill.type</p:attrName>
                                        </p:attrNameLst>
                                      </p:cBhvr>
                                      <p:to>
                                        <p:strVal val="solid"/>
                                      </p:to>
                                    </p:set>
                                  </p:childTnLst>
                                </p:cTn>
                              </p:par>
                            </p:childTnLst>
                          </p:cTn>
                        </p:par>
                        <p:par>
                          <p:cTn id="22" fill="hold">
                            <p:stCondLst>
                              <p:cond delay="875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3079">
                                            <p:txEl>
                                              <p:pRg st="2" end="2"/>
                                            </p:txEl>
                                          </p:spTgt>
                                        </p:tgtEl>
                                        <p:attrNameLst>
                                          <p:attrName>style.visibility</p:attrName>
                                        </p:attrNameLst>
                                      </p:cBhvr>
                                      <p:to>
                                        <p:strVal val="visible"/>
                                      </p:to>
                                    </p:set>
                                    <p:anim calcmode="discrete" valueType="clr">
                                      <p:cBhvr override="childStyle">
                                        <p:cTn id="25" dur="500"/>
                                        <p:tgtEl>
                                          <p:spTgt spid="307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3079">
                                            <p:txEl>
                                              <p:pRg st="2" end="2"/>
                                            </p:txEl>
                                          </p:spTgt>
                                        </p:tgtEl>
                                        <p:attrNameLst>
                                          <p:attrName>fillcolor</p:attrName>
                                        </p:attrNameLst>
                                      </p:cBhvr>
                                      <p:tavLst>
                                        <p:tav tm="0">
                                          <p:val>
                                            <p:clrVal>
                                              <a:schemeClr val="accent2"/>
                                            </p:clrVal>
                                          </p:val>
                                        </p:tav>
                                        <p:tav tm="50000">
                                          <p:val>
                                            <p:clrVal>
                                              <a:schemeClr val="hlink"/>
                                            </p:clrVal>
                                          </p:val>
                                        </p:tav>
                                      </p:tavLst>
                                    </p:anim>
                                    <p:set>
                                      <p:cBhvr>
                                        <p:cTn id="27" dur="500"/>
                                        <p:tgtEl>
                                          <p:spTgt spid="3079">
                                            <p:txEl>
                                              <p:pRg st="2" end="2"/>
                                            </p:txEl>
                                          </p:spTgt>
                                        </p:tgtEl>
                                        <p:attrNameLst>
                                          <p:attrName>fill.type</p:attrName>
                                        </p:attrNameLst>
                                      </p:cBhvr>
                                      <p:to>
                                        <p:strVal val="solid"/>
                                      </p:to>
                                    </p:set>
                                  </p:childTnLst>
                                </p:cTn>
                              </p:par>
                            </p:childTnLst>
                          </p:cTn>
                        </p:par>
                        <p:par>
                          <p:cTn id="28" fill="hold">
                            <p:stCondLst>
                              <p:cond delay="1000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12">
                                            <p:txEl>
                                              <p:pRg st="0" end="0"/>
                                            </p:txEl>
                                          </p:spTgt>
                                        </p:tgtEl>
                                        <p:attrNameLst>
                                          <p:attrName>style.visibility</p:attrName>
                                        </p:attrNameLst>
                                      </p:cBhvr>
                                      <p:to>
                                        <p:strVal val="visible"/>
                                      </p:to>
                                    </p:set>
                                    <p:anim calcmode="discrete" valueType="clr">
                                      <p:cBhvr override="childStyle">
                                        <p:cTn id="31" dur="500"/>
                                        <p:tgtEl>
                                          <p:spTgt spid="1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12">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12">
                                            <p:txEl>
                                              <p:pRg st="0" end="0"/>
                                            </p:txEl>
                                          </p:spTgt>
                                        </p:tgtEl>
                                        <p:attrNameLst>
                                          <p:attrName>fill.type</p:attrName>
                                        </p:attrNameLst>
                                      </p:cBhvr>
                                      <p:to>
                                        <p:strVal val="solid"/>
                                      </p:to>
                                    </p:set>
                                  </p:childTnLst>
                                </p:cTn>
                              </p:par>
                            </p:childTnLst>
                          </p:cTn>
                        </p:par>
                        <p:par>
                          <p:cTn id="34" fill="hold">
                            <p:stCondLst>
                              <p:cond delay="1475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3077">
                                            <p:txEl>
                                              <p:pRg st="0" end="0"/>
                                            </p:txEl>
                                          </p:spTgt>
                                        </p:tgtEl>
                                        <p:attrNameLst>
                                          <p:attrName>style.visibility</p:attrName>
                                        </p:attrNameLst>
                                      </p:cBhvr>
                                      <p:to>
                                        <p:strVal val="visible"/>
                                      </p:to>
                                    </p:set>
                                    <p:anim calcmode="discrete" valueType="clr">
                                      <p:cBhvr override="childStyle">
                                        <p:cTn id="37" dur="500"/>
                                        <p:tgtEl>
                                          <p:spTgt spid="307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3077">
                                            <p:txEl>
                                              <p:pRg st="0" end="0"/>
                                            </p:txEl>
                                          </p:spTgt>
                                        </p:tgtEl>
                                        <p:attrNameLst>
                                          <p:attrName>fillcolor</p:attrName>
                                        </p:attrNameLst>
                                      </p:cBhvr>
                                      <p:tavLst>
                                        <p:tav tm="0">
                                          <p:val>
                                            <p:clrVal>
                                              <a:schemeClr val="accent2"/>
                                            </p:clrVal>
                                          </p:val>
                                        </p:tav>
                                        <p:tav tm="50000">
                                          <p:val>
                                            <p:clrVal>
                                              <a:schemeClr val="hlink"/>
                                            </p:clrVal>
                                          </p:val>
                                        </p:tav>
                                      </p:tavLst>
                                    </p:anim>
                                    <p:set>
                                      <p:cBhvr>
                                        <p:cTn id="39" dur="500"/>
                                        <p:tgtEl>
                                          <p:spTgt spid="3077">
                                            <p:txEl>
                                              <p:pRg st="0" end="0"/>
                                            </p:txEl>
                                          </p:spTgt>
                                        </p:tgtEl>
                                        <p:attrNameLst>
                                          <p:attrName>fill.type</p:attrName>
                                        </p:attrNameLst>
                                      </p:cBhvr>
                                      <p:to>
                                        <p:strVal val="solid"/>
                                      </p:to>
                                    </p:set>
                                  </p:childTnLst>
                                </p:cTn>
                              </p:par>
                            </p:childTnLst>
                          </p:cTn>
                        </p:par>
                        <p:par>
                          <p:cTn id="40" fill="hold">
                            <p:stCondLst>
                              <p:cond delay="23750"/>
                            </p:stCondLst>
                            <p:childTnLst>
                              <p:par>
                                <p:cTn id="41" presetID="27" presetClass="entr" presetSubtype="0" fill="hold" nodeType="afterEffect">
                                  <p:stCondLst>
                                    <p:cond delay="0"/>
                                  </p:stCondLst>
                                  <p:iterate type="lt">
                                    <p:tmPct val="50000"/>
                                  </p:iterate>
                                  <p:childTnLst>
                                    <p:set>
                                      <p:cBhvr>
                                        <p:cTn id="42" dur="1" fill="hold">
                                          <p:stCondLst>
                                            <p:cond delay="0"/>
                                          </p:stCondLst>
                                        </p:cTn>
                                        <p:tgtEl>
                                          <p:spTgt spid="3079">
                                            <p:txEl>
                                              <p:pRg st="2" end="2"/>
                                            </p:txEl>
                                          </p:spTgt>
                                        </p:tgtEl>
                                        <p:attrNameLst>
                                          <p:attrName>style.visibility</p:attrName>
                                        </p:attrNameLst>
                                      </p:cBhvr>
                                      <p:to>
                                        <p:strVal val="visible"/>
                                      </p:to>
                                    </p:set>
                                    <p:anim calcmode="discrete" valueType="clr">
                                      <p:cBhvr override="childStyle">
                                        <p:cTn id="43" dur="500"/>
                                        <p:tgtEl>
                                          <p:spTgt spid="307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500"/>
                                        <p:tgtEl>
                                          <p:spTgt spid="3079">
                                            <p:txEl>
                                              <p:pRg st="2" end="2"/>
                                            </p:txEl>
                                          </p:spTgt>
                                        </p:tgtEl>
                                        <p:attrNameLst>
                                          <p:attrName>fillcolor</p:attrName>
                                        </p:attrNameLst>
                                      </p:cBhvr>
                                      <p:tavLst>
                                        <p:tav tm="0">
                                          <p:val>
                                            <p:clrVal>
                                              <a:schemeClr val="accent2"/>
                                            </p:clrVal>
                                          </p:val>
                                        </p:tav>
                                        <p:tav tm="50000">
                                          <p:val>
                                            <p:clrVal>
                                              <a:schemeClr val="hlink"/>
                                            </p:clrVal>
                                          </p:val>
                                        </p:tav>
                                      </p:tavLst>
                                    </p:anim>
                                    <p:set>
                                      <p:cBhvr>
                                        <p:cTn id="45" dur="500"/>
                                        <p:tgtEl>
                                          <p:spTgt spid="3079">
                                            <p:txEl>
                                              <p:pRg st="2" end="2"/>
                                            </p:txEl>
                                          </p:spTgt>
                                        </p:tgtEl>
                                        <p:attrNameLst>
                                          <p:attrName>fill.type</p:attrName>
                                        </p:attrNameLst>
                                      </p:cBhvr>
                                      <p:to>
                                        <p:strVal val="solid"/>
                                      </p:to>
                                    </p:set>
                                  </p:childTnLst>
                                </p:cTn>
                              </p:par>
                            </p:childTnLst>
                          </p:cTn>
                        </p:par>
                        <p:par>
                          <p:cTn id="46" fill="hold">
                            <p:stCondLst>
                              <p:cond delay="25000"/>
                            </p:stCondLst>
                            <p:childTnLst>
                              <p:par>
                                <p:cTn id="47" presetID="27" presetClass="entr" presetSubtype="0" fill="hold" nodeType="afterEffect">
                                  <p:stCondLst>
                                    <p:cond delay="0"/>
                                  </p:stCondLst>
                                  <p:iterate type="lt">
                                    <p:tmPct val="50000"/>
                                  </p:iterate>
                                  <p:childTnLst>
                                    <p:set>
                                      <p:cBhvr>
                                        <p:cTn id="48" dur="1" fill="hold">
                                          <p:stCondLst>
                                            <p:cond delay="0"/>
                                          </p:stCondLst>
                                        </p:cTn>
                                        <p:tgtEl>
                                          <p:spTgt spid="3079">
                                            <p:txEl>
                                              <p:pRg st="8" end="8"/>
                                            </p:txEl>
                                          </p:spTgt>
                                        </p:tgtEl>
                                        <p:attrNameLst>
                                          <p:attrName>style.visibility</p:attrName>
                                        </p:attrNameLst>
                                      </p:cBhvr>
                                      <p:to>
                                        <p:strVal val="visible"/>
                                      </p:to>
                                    </p:set>
                                    <p:anim calcmode="discrete" valueType="clr">
                                      <p:cBhvr override="childStyle">
                                        <p:cTn id="49" dur="500"/>
                                        <p:tgtEl>
                                          <p:spTgt spid="3079">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3079">
                                            <p:txEl>
                                              <p:pRg st="8" end="8"/>
                                            </p:txEl>
                                          </p:spTgt>
                                        </p:tgtEl>
                                        <p:attrNameLst>
                                          <p:attrName>fillcolor</p:attrName>
                                        </p:attrNameLst>
                                      </p:cBhvr>
                                      <p:tavLst>
                                        <p:tav tm="0">
                                          <p:val>
                                            <p:clrVal>
                                              <a:schemeClr val="accent2"/>
                                            </p:clrVal>
                                          </p:val>
                                        </p:tav>
                                        <p:tav tm="50000">
                                          <p:val>
                                            <p:clrVal>
                                              <a:schemeClr val="hlink"/>
                                            </p:clrVal>
                                          </p:val>
                                        </p:tav>
                                      </p:tavLst>
                                    </p:anim>
                                    <p:set>
                                      <p:cBhvr>
                                        <p:cTn id="51" dur="500"/>
                                        <p:tgtEl>
                                          <p:spTgt spid="3079">
                                            <p:txEl>
                                              <p:pRg st="8" end="8"/>
                                            </p:txEl>
                                          </p:spTgt>
                                        </p:tgtEl>
                                        <p:attrNameLst>
                                          <p:attrName>fill.type</p:attrName>
                                        </p:attrNameLst>
                                      </p:cBhvr>
                                      <p:to>
                                        <p:strVal val="solid"/>
                                      </p:to>
                                    </p:set>
                                  </p:childTnLst>
                                </p:cTn>
                              </p:par>
                            </p:childTnLst>
                          </p:cTn>
                        </p:par>
                        <p:par>
                          <p:cTn id="52" fill="hold">
                            <p:stCondLst>
                              <p:cond delay="25250"/>
                            </p:stCondLst>
                            <p:childTnLst>
                              <p:par>
                                <p:cTn id="53" presetID="27" presetClass="entr" presetSubtype="0" fill="hold" nodeType="afterEffect">
                                  <p:stCondLst>
                                    <p:cond delay="0"/>
                                  </p:stCondLst>
                                  <p:iterate type="lt">
                                    <p:tmPct val="50000"/>
                                  </p:iterate>
                                  <p:childTnLst>
                                    <p:set>
                                      <p:cBhvr>
                                        <p:cTn id="54" dur="1" fill="hold">
                                          <p:stCondLst>
                                            <p:cond delay="0"/>
                                          </p:stCondLst>
                                        </p:cTn>
                                        <p:tgtEl>
                                          <p:spTgt spid="3079">
                                            <p:txEl>
                                              <p:pRg st="11" end="11"/>
                                            </p:txEl>
                                          </p:spTgt>
                                        </p:tgtEl>
                                        <p:attrNameLst>
                                          <p:attrName>style.visibility</p:attrName>
                                        </p:attrNameLst>
                                      </p:cBhvr>
                                      <p:to>
                                        <p:strVal val="visible"/>
                                      </p:to>
                                    </p:set>
                                    <p:anim calcmode="discrete" valueType="clr">
                                      <p:cBhvr override="childStyle">
                                        <p:cTn id="55" dur="500"/>
                                        <p:tgtEl>
                                          <p:spTgt spid="3079">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3079">
                                            <p:txEl>
                                              <p:pRg st="11" end="11"/>
                                            </p:txEl>
                                          </p:spTgt>
                                        </p:tgtEl>
                                        <p:attrNameLst>
                                          <p:attrName>fillcolor</p:attrName>
                                        </p:attrNameLst>
                                      </p:cBhvr>
                                      <p:tavLst>
                                        <p:tav tm="0">
                                          <p:val>
                                            <p:clrVal>
                                              <a:schemeClr val="accent2"/>
                                            </p:clrVal>
                                          </p:val>
                                        </p:tav>
                                        <p:tav tm="50000">
                                          <p:val>
                                            <p:clrVal>
                                              <a:schemeClr val="hlink"/>
                                            </p:clrVal>
                                          </p:val>
                                        </p:tav>
                                      </p:tavLst>
                                    </p:anim>
                                    <p:set>
                                      <p:cBhvr>
                                        <p:cTn id="57" dur="500"/>
                                        <p:tgtEl>
                                          <p:spTgt spid="3079">
                                            <p:txEl>
                                              <p:pRg st="11" end="11"/>
                                            </p:txEl>
                                          </p:spTgt>
                                        </p:tgtEl>
                                        <p:attrNameLst>
                                          <p:attrName>fill.type</p:attrName>
                                        </p:attrNameLst>
                                      </p:cBhvr>
                                      <p:to>
                                        <p:strVal val="solid"/>
                                      </p:to>
                                    </p:set>
                                  </p:childTnLst>
                                </p:cTn>
                              </p:par>
                            </p:childTnLst>
                          </p:cTn>
                        </p:par>
                        <p:par>
                          <p:cTn id="58" fill="hold">
                            <p:stCondLst>
                              <p:cond delay="25500"/>
                            </p:stCondLst>
                            <p:childTnLst>
                              <p:par>
                                <p:cTn id="59" presetID="27" presetClass="entr" presetSubtype="0" fill="hold" nodeType="afterEffect">
                                  <p:stCondLst>
                                    <p:cond delay="0"/>
                                  </p:stCondLst>
                                  <p:iterate type="lt">
                                    <p:tmPct val="50000"/>
                                  </p:iterate>
                                  <p:childTnLst>
                                    <p:set>
                                      <p:cBhvr>
                                        <p:cTn id="60" dur="1" fill="hold">
                                          <p:stCondLst>
                                            <p:cond delay="0"/>
                                          </p:stCondLst>
                                        </p:cTn>
                                        <p:tgtEl>
                                          <p:spTgt spid="12">
                                            <p:txEl>
                                              <p:pRg st="0" end="0"/>
                                            </p:txEl>
                                          </p:spTgt>
                                        </p:tgtEl>
                                        <p:attrNameLst>
                                          <p:attrName>style.visibility</p:attrName>
                                        </p:attrNameLst>
                                      </p:cBhvr>
                                      <p:to>
                                        <p:strVal val="visible"/>
                                      </p:to>
                                    </p:set>
                                    <p:anim calcmode="discrete" valueType="clr">
                                      <p:cBhvr override="childStyle">
                                        <p:cTn id="61" dur="500"/>
                                        <p:tgtEl>
                                          <p:spTgt spid="1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500"/>
                                        <p:tgtEl>
                                          <p:spTgt spid="12">
                                            <p:txEl>
                                              <p:pRg st="0" end="0"/>
                                            </p:txEl>
                                          </p:spTgt>
                                        </p:tgtEl>
                                        <p:attrNameLst>
                                          <p:attrName>fillcolor</p:attrName>
                                        </p:attrNameLst>
                                      </p:cBhvr>
                                      <p:tavLst>
                                        <p:tav tm="0">
                                          <p:val>
                                            <p:clrVal>
                                              <a:schemeClr val="accent2"/>
                                            </p:clrVal>
                                          </p:val>
                                        </p:tav>
                                        <p:tav tm="50000">
                                          <p:val>
                                            <p:clrVal>
                                              <a:schemeClr val="hlink"/>
                                            </p:clrVal>
                                          </p:val>
                                        </p:tav>
                                      </p:tavLst>
                                    </p:anim>
                                    <p:set>
                                      <p:cBhvr>
                                        <p:cTn id="63" dur="500"/>
                                        <p:tgtEl>
                                          <p:spTgt spid="12">
                                            <p:txEl>
                                              <p:pRg st="0" end="0"/>
                                            </p:txEl>
                                          </p:spTgt>
                                        </p:tgtEl>
                                        <p:attrNameLst>
                                          <p:attrName>fill.type</p:attrName>
                                        </p:attrNameLst>
                                      </p:cBhvr>
                                      <p:to>
                                        <p:strVal val="solid"/>
                                      </p:to>
                                    </p:set>
                                  </p:childTnLst>
                                </p:cTn>
                              </p:par>
                            </p:childTnLst>
                          </p:cTn>
                        </p:par>
                        <p:par>
                          <p:cTn id="64" fill="hold">
                            <p:stCondLst>
                              <p:cond delay="30250"/>
                            </p:stCondLst>
                            <p:childTnLst>
                              <p:par>
                                <p:cTn id="65" presetID="1" presetClass="entr" presetSubtype="0" fill="hold" grpId="0" nodeType="afterEffect">
                                  <p:stCondLst>
                                    <p:cond delay="1000"/>
                                  </p:stCondLst>
                                  <p:childTnLst>
                                    <p:set>
                                      <p:cBhvr>
                                        <p:cTn id="6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5755422"/>
          </a:xfrm>
          <a:prstGeom prst="rect">
            <a:avLst/>
          </a:prstGeom>
        </p:spPr>
        <p:txBody>
          <a:bodyPr wrap="square">
            <a:spAutoFit/>
          </a:bodyPr>
          <a:lstStyle/>
          <a:p>
            <a:r>
              <a:rPr lang="en-US" sz="3200" b="1" dirty="0" smtClean="0">
                <a:solidFill>
                  <a:srgbClr val="002060"/>
                </a:solidFill>
                <a:latin typeface="Times New Roman" pitchFamily="18" charset="0"/>
                <a:cs typeface="Times New Roman" pitchFamily="18" charset="0"/>
              </a:rPr>
              <a:t>	    </a:t>
            </a:r>
            <a:r>
              <a:rPr lang="en-US" sz="8000" b="1" dirty="0" smtClean="0">
                <a:solidFill>
                  <a:srgbClr val="FF0000"/>
                </a:solidFill>
                <a:latin typeface="Times New Roman" pitchFamily="18" charset="0"/>
                <a:cs typeface="Times New Roman" pitchFamily="18" charset="0"/>
              </a:rPr>
              <a:t>Legal caution!!!</a:t>
            </a:r>
          </a:p>
          <a:p>
            <a:r>
              <a:rPr lang="en-US" sz="3200" b="1" dirty="0" smtClean="0">
                <a:solidFill>
                  <a:srgbClr val="002060"/>
                </a:solidFill>
                <a:latin typeface="Times New Roman" pitchFamily="18" charset="0"/>
                <a:cs typeface="Times New Roman" pitchFamily="18" charset="0"/>
              </a:rPr>
              <a:t> </a:t>
            </a:r>
            <a:r>
              <a:rPr lang="en-US" sz="4800" b="1" dirty="0" smtClean="0">
                <a:solidFill>
                  <a:srgbClr val="002060"/>
                </a:solidFill>
                <a:latin typeface="Times New Roman" pitchFamily="18" charset="0"/>
                <a:cs typeface="Times New Roman" pitchFamily="18" charset="0"/>
              </a:rPr>
              <a:t>Do not encourage your institution to be a user consumer of  </a:t>
            </a:r>
            <a:r>
              <a:rPr lang="en-US" sz="4800" u="sng" dirty="0" smtClean="0">
                <a:solidFill>
                  <a:srgbClr val="00B0F0"/>
                </a:solidFill>
                <a:latin typeface="Times New Roman" pitchFamily="18" charset="0"/>
                <a:cs typeface="Times New Roman" pitchFamily="18" charset="0"/>
              </a:rPr>
              <a:t>pirated</a:t>
            </a:r>
            <a:r>
              <a:rPr lang="en-US" sz="4800" b="1" dirty="0" smtClean="0">
                <a:solidFill>
                  <a:srgbClr val="002060"/>
                </a:solidFill>
                <a:latin typeface="Times New Roman" pitchFamily="18" charset="0"/>
                <a:cs typeface="Times New Roman" pitchFamily="18" charset="0"/>
              </a:rPr>
              <a:t> soft wares. </a:t>
            </a:r>
          </a:p>
          <a:p>
            <a:r>
              <a:rPr lang="en-US" sz="4800" b="1" dirty="0" smtClean="0">
                <a:solidFill>
                  <a:srgbClr val="002060"/>
                </a:solidFill>
                <a:latin typeface="Times New Roman" pitchFamily="18" charset="0"/>
                <a:cs typeface="Times New Roman" pitchFamily="18" charset="0"/>
              </a:rPr>
              <a:t>Legal action can  easily be taken against both you and the institution at </a:t>
            </a:r>
            <a:r>
              <a:rPr lang="en-US" sz="4800" dirty="0" smtClean="0">
                <a:solidFill>
                  <a:srgbClr val="00B0F0"/>
                </a:solidFill>
                <a:latin typeface="Times New Roman" pitchFamily="18" charset="0"/>
                <a:cs typeface="Times New Roman" pitchFamily="18" charset="0"/>
              </a:rPr>
              <a:t>your</a:t>
            </a:r>
            <a:r>
              <a:rPr lang="en-US" sz="4800" b="1" dirty="0" smtClean="0">
                <a:solidFill>
                  <a:srgbClr val="002060"/>
                </a:solidFill>
                <a:latin typeface="Times New Roman" pitchFamily="18" charset="0"/>
                <a:cs typeface="Times New Roman" pitchFamily="18" charset="0"/>
              </a:rPr>
              <a:t> cost!!!</a:t>
            </a:r>
            <a:endParaRPr lang="en-US" sz="4800" b="1" dirty="0">
              <a:solidFill>
                <a:srgbClr val="002060"/>
              </a:solidFill>
              <a:latin typeface="Times New Roman" pitchFamily="18" charset="0"/>
              <a:cs typeface="Times New Roman" pitchFamily="18" charset="0"/>
            </a:endParaRPr>
          </a:p>
        </p:txBody>
      </p:sp>
    </p:spTree>
  </p:cSld>
  <p:clrMapOvr>
    <a:masterClrMapping/>
  </p:clrMapOvr>
  <p:transition spd="slow" advTm="3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iterate type="lt">
                                    <p:tmPct val="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out)">
                                      <p:cBhvr>
                                        <p:cTn id="7" dur="2000"/>
                                        <p:tgtEl>
                                          <p:spTgt spid="2">
                                            <p:txEl>
                                              <p:pRg st="0" end="0"/>
                                            </p:txEl>
                                          </p:spTgt>
                                        </p:tgtEl>
                                      </p:cBhvr>
                                    </p:animEffect>
                                  </p:childTnLst>
                                </p:cTn>
                              </p:par>
                            </p:childTnLst>
                          </p:cTn>
                        </p:par>
                        <p:par>
                          <p:cTn id="8" fill="hold">
                            <p:stCondLst>
                              <p:cond delay="20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11" dur="50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50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13" dur="500"/>
                                        <p:tgtEl>
                                          <p:spTgt spid="2">
                                            <p:txEl>
                                              <p:pRg st="0" end="0"/>
                                            </p:txEl>
                                          </p:spTgt>
                                        </p:tgtEl>
                                        <p:attrNameLst>
                                          <p:attrName>fill.type</p:attrName>
                                        </p:attrNameLst>
                                      </p:cBhvr>
                                      <p:to>
                                        <p:strVal val="solid"/>
                                      </p:to>
                                    </p:set>
                                  </p:childTnLst>
                                </p:cTn>
                              </p:par>
                            </p:childTnLst>
                          </p:cTn>
                        </p:par>
                        <p:par>
                          <p:cTn id="14" fill="hold">
                            <p:stCondLst>
                              <p:cond delay="6000"/>
                            </p:stCondLst>
                            <p:childTnLst>
                              <p:par>
                                <p:cTn id="15" presetID="31" presetClass="entr" presetSubtype="0" fill="hold" nodeType="afterEffect">
                                  <p:stCondLst>
                                    <p:cond delay="0"/>
                                  </p:stCondLst>
                                  <p:iterate type="lt">
                                    <p:tmPct val="5000"/>
                                  </p:iterate>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2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8"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20" dur="2000"/>
                                        <p:tgtEl>
                                          <p:spTgt spid="2">
                                            <p:txEl>
                                              <p:pRg st="0" end="0"/>
                                            </p:txEl>
                                          </p:spTgt>
                                        </p:tgtEl>
                                      </p:cBhvr>
                                    </p:animEffect>
                                  </p:childTnLst>
                                </p:cTn>
                              </p:par>
                            </p:childTnLst>
                          </p:cTn>
                        </p:par>
                        <p:par>
                          <p:cTn id="21" fill="hold">
                            <p:stCondLst>
                              <p:cond delay="940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24"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26" dur="80"/>
                                        <p:tgtEl>
                                          <p:spTgt spid="2">
                                            <p:txEl>
                                              <p:pRg st="1" end="1"/>
                                            </p:txEl>
                                          </p:spTgt>
                                        </p:tgtEl>
                                        <p:attrNameLst>
                                          <p:attrName>fill.type</p:attrName>
                                        </p:attrNameLst>
                                      </p:cBhvr>
                                      <p:to>
                                        <p:strVal val="solid"/>
                                      </p:to>
                                    </p:set>
                                  </p:childTnLst>
                                </p:cTn>
                              </p:par>
                            </p:childTnLst>
                          </p:cTn>
                        </p:par>
                        <p:par>
                          <p:cTn id="27" fill="hold">
                            <p:stCondLst>
                              <p:cond delay="12040"/>
                            </p:stCondLst>
                            <p:childTnLst>
                              <p:par>
                                <p:cTn id="28" presetID="27" presetClass="entr" presetSubtype="0" fill="hold" nodeType="afterEffect">
                                  <p:stCondLst>
                                    <p:cond delay="0"/>
                                  </p:stCondLst>
                                  <p:iterate type="lt">
                                    <p:tmPct val="50000"/>
                                  </p:iterate>
                                  <p:childTnLst>
                                    <p:set>
                                      <p:cBhvr>
                                        <p:cTn id="29"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30"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32" dur="80"/>
                                        <p:tgtEl>
                                          <p:spTgt spid="2">
                                            <p:txEl>
                                              <p:pRg st="2" end="2"/>
                                            </p:txEl>
                                          </p:spTgt>
                                        </p:tgtEl>
                                        <p:attrNameLst>
                                          <p:attrName>fill.type</p:attrName>
                                        </p:attrNameLst>
                                      </p:cBhvr>
                                      <p:to>
                                        <p:strVal val="solid"/>
                                      </p:to>
                                    </p:set>
                                  </p:childTnLst>
                                </p:cTn>
                              </p:par>
                            </p:childTnLst>
                          </p:cTn>
                        </p:par>
                        <p:par>
                          <p:cTn id="33" fill="hold">
                            <p:stCondLst>
                              <p:cond delay="14920"/>
                            </p:stCondLst>
                            <p:childTnLst>
                              <p:par>
                                <p:cTn id="34" presetID="27" presetClass="entr" presetSubtype="0" fill="hold" nodeType="afterEffect">
                                  <p:stCondLst>
                                    <p:cond delay="0"/>
                                  </p:stCondLst>
                                  <p:iterate type="lt">
                                    <p:tmPct val="50000"/>
                                  </p:iterate>
                                  <p:childTnLst>
                                    <p:set>
                                      <p:cBhvr>
                                        <p:cTn id="35"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36"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38" dur="80"/>
                                        <p:tgtEl>
                                          <p:spTgt spid="2">
                                            <p:txEl>
                                              <p:pRg st="1" end="1"/>
                                            </p:txEl>
                                          </p:spTgt>
                                        </p:tgtEl>
                                        <p:attrNameLst>
                                          <p:attrName>fill.type</p:attrName>
                                        </p:attrNameLst>
                                      </p:cBhvr>
                                      <p:to>
                                        <p:strVal val="solid"/>
                                      </p:to>
                                    </p:set>
                                  </p:childTnLst>
                                </p:cTn>
                              </p:par>
                            </p:childTnLst>
                          </p:cTn>
                        </p:par>
                        <p:par>
                          <p:cTn id="39" fill="hold">
                            <p:stCondLst>
                              <p:cond delay="17560"/>
                            </p:stCondLst>
                            <p:childTnLst>
                              <p:par>
                                <p:cTn id="40" presetID="27" presetClass="entr" presetSubtype="0" fill="hold" nodeType="afterEffect">
                                  <p:stCondLst>
                                    <p:cond delay="0"/>
                                  </p:stCondLst>
                                  <p:iterate type="lt">
                                    <p:tmPct val="50000"/>
                                  </p:iterate>
                                  <p:childTnLst>
                                    <p:set>
                                      <p:cBhvr>
                                        <p:cTn id="41"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42"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44" dur="80"/>
                                        <p:tgtEl>
                                          <p:spTgt spid="2">
                                            <p:txEl>
                                              <p:pRg st="2" end="2"/>
                                            </p:txEl>
                                          </p:spTgt>
                                        </p:tgtEl>
                                        <p:attrNameLst>
                                          <p:attrName>fill.type</p:attrName>
                                        </p:attrNameLst>
                                      </p:cBhvr>
                                      <p:to>
                                        <p:strVal val="solid"/>
                                      </p:to>
                                    </p:set>
                                  </p:childTnLst>
                                </p:cTn>
                              </p:par>
                            </p:childTnLst>
                          </p:cTn>
                        </p:par>
                        <p:par>
                          <p:cTn id="45" fill="hold">
                            <p:stCondLst>
                              <p:cond delay="20440"/>
                            </p:stCondLst>
                            <p:childTnLst>
                              <p:par>
                                <p:cTn id="46" presetID="27" presetClass="entr" presetSubtype="0" fill="hold" nodeType="afterEffect">
                                  <p:stCondLst>
                                    <p:cond delay="0"/>
                                  </p:stCondLst>
                                  <p:iterate type="lt">
                                    <p:tmPct val="50000"/>
                                  </p:iterate>
                                  <p:childTnLst>
                                    <p:set>
                                      <p:cBhvr>
                                        <p:cTn id="47"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48"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50" dur="80"/>
                                        <p:tgtEl>
                                          <p:spTgt spid="2">
                                            <p:txEl>
                                              <p:pRg st="1" end="1"/>
                                            </p:txEl>
                                          </p:spTgt>
                                        </p:tgtEl>
                                        <p:attrNameLst>
                                          <p:attrName>fill.type</p:attrName>
                                        </p:attrNameLst>
                                      </p:cBhvr>
                                      <p:to>
                                        <p:strVal val="solid"/>
                                      </p:to>
                                    </p:set>
                                  </p:childTnLst>
                                </p:cTn>
                              </p:par>
                            </p:childTnLst>
                          </p:cTn>
                        </p:par>
                        <p:par>
                          <p:cTn id="51" fill="hold">
                            <p:stCondLst>
                              <p:cond delay="23080"/>
                            </p:stCondLst>
                            <p:childTnLst>
                              <p:par>
                                <p:cTn id="52" presetID="27" presetClass="entr" presetSubtype="0" fill="hold" nodeType="afterEffect">
                                  <p:stCondLst>
                                    <p:cond delay="0"/>
                                  </p:stCondLst>
                                  <p:iterate type="lt">
                                    <p:tmPct val="50000"/>
                                  </p:iterate>
                                  <p:childTnLst>
                                    <p:set>
                                      <p:cBhvr>
                                        <p:cTn id="53"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54"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56" dur="80"/>
                                        <p:tgtEl>
                                          <p:spTgt spid="2">
                                            <p:txEl>
                                              <p:pRg st="2" end="2"/>
                                            </p:txEl>
                                          </p:spTgt>
                                        </p:tgtEl>
                                        <p:attrNameLst>
                                          <p:attrName>fill.type</p:attrName>
                                        </p:attrNameLst>
                                      </p:cBhvr>
                                      <p:to>
                                        <p:strVal val="solid"/>
                                      </p:to>
                                    </p:set>
                                  </p:childTnLst>
                                </p:cTn>
                              </p:par>
                            </p:childTnLst>
                          </p:cTn>
                        </p:par>
                        <p:par>
                          <p:cTn id="57" fill="hold">
                            <p:stCondLst>
                              <p:cond delay="25960"/>
                            </p:stCondLst>
                            <p:childTnLst>
                              <p:par>
                                <p:cTn id="58" presetID="8" presetClass="emph" presetSubtype="0" fill="hold" nodeType="afterEffect">
                                  <p:stCondLst>
                                    <p:cond delay="0"/>
                                  </p:stCondLst>
                                  <p:iterate type="lt">
                                    <p:tmPct val="0"/>
                                  </p:iterate>
                                  <p:childTnLst>
                                    <p:animRot by="43200000">
                                      <p:cBhvr>
                                        <p:cTn id="59" dur="2000" fill="hold"/>
                                        <p:tgtEl>
                                          <p:spTgt spid="2">
                                            <p:txEl>
                                              <p:pRg st="0" end="0"/>
                                            </p:txEl>
                                          </p:spTgt>
                                        </p:tgtEl>
                                        <p:attrNameLst>
                                          <p:attrName>r</p:attrName>
                                        </p:attrNameLst>
                                      </p:cBhvr>
                                    </p:animRot>
                                  </p:childTnLst>
                                </p:cTn>
                              </p:par>
                            </p:childTnLst>
                          </p:cTn>
                        </p:par>
                        <p:par>
                          <p:cTn id="60" fill="hold">
                            <p:stCondLst>
                              <p:cond delay="27960"/>
                            </p:stCondLst>
                            <p:childTnLst>
                              <p:par>
                                <p:cTn id="61" presetID="4" presetClass="emph" presetSubtype="2" fill="hold" nodeType="afterEffect">
                                  <p:stCondLst>
                                    <p:cond delay="0"/>
                                  </p:stCondLst>
                                  <p:iterate type="lt">
                                    <p:tmPct val="0"/>
                                  </p:iterate>
                                  <p:childTnLst>
                                    <p:anim to="0.5" calcmode="lin" valueType="num">
                                      <p:cBhvr override="childStyle">
                                        <p:cTn id="62" dur="2000" fill="hold"/>
                                        <p:tgtEl>
                                          <p:spTgt spid="2">
                                            <p:txEl>
                                              <p:pRg st="1" end="1"/>
                                            </p:txEl>
                                          </p:spTgt>
                                        </p:tgtEl>
                                        <p:attrNameLst>
                                          <p:attrName>style.fontSize</p:attrName>
                                        </p:attrNameLst>
                                      </p:cBhvr>
                                    </p:anim>
                                  </p:childTnLst>
                                </p:cTn>
                              </p:par>
                            </p:childTnLst>
                          </p:cTn>
                        </p:par>
                        <p:par>
                          <p:cTn id="63" fill="hold">
                            <p:stCondLst>
                              <p:cond delay="29960"/>
                            </p:stCondLst>
                            <p:childTnLst>
                              <p:par>
                                <p:cTn id="64" presetID="4" presetClass="emph" presetSubtype="2" fill="hold" nodeType="afterEffect">
                                  <p:stCondLst>
                                    <p:cond delay="0"/>
                                  </p:stCondLst>
                                  <p:iterate type="lt">
                                    <p:tmPct val="0"/>
                                  </p:iterate>
                                  <p:childTnLst>
                                    <p:anim to="0.5" calcmode="lin" valueType="num">
                                      <p:cBhvr override="childStyle">
                                        <p:cTn id="65" dur="2000" fill="hold"/>
                                        <p:tgtEl>
                                          <p:spTgt spid="2">
                                            <p:txEl>
                                              <p:pRg st="2" end="2"/>
                                            </p:txEl>
                                          </p:spTgt>
                                        </p:tgtEl>
                                        <p:attrNameLst>
                                          <p:attrName>style.fontSize</p:attrName>
                                        </p:attrNameLst>
                                      </p:cBhvr>
                                    </p:anim>
                                  </p:childTnLst>
                                </p:cTn>
                              </p:par>
                            </p:childTnLst>
                          </p:cTn>
                        </p:par>
                        <p:par>
                          <p:cTn id="66" fill="hold">
                            <p:stCondLst>
                              <p:cond delay="31960"/>
                            </p:stCondLst>
                            <p:childTnLst>
                              <p:par>
                                <p:cTn id="67" presetID="4" presetClass="emph" presetSubtype="2" fill="hold" nodeType="afterEffect">
                                  <p:stCondLst>
                                    <p:cond delay="0"/>
                                  </p:stCondLst>
                                  <p:iterate type="lt">
                                    <p:tmPct val="0"/>
                                  </p:iterate>
                                  <p:childTnLst>
                                    <p:anim to="1.5" calcmode="lin" valueType="num">
                                      <p:cBhvr override="childStyle">
                                        <p:cTn id="68" dur="2000" fill="hold"/>
                                        <p:tgtEl>
                                          <p:spTgt spid="2">
                                            <p:txEl>
                                              <p:pRg st="1" end="1"/>
                                            </p:txEl>
                                          </p:spTgt>
                                        </p:tgtEl>
                                        <p:attrNameLst>
                                          <p:attrName>style.fontSize</p:attrName>
                                        </p:attrNameLst>
                                      </p:cBhvr>
                                    </p:anim>
                                  </p:childTnLst>
                                </p:cTn>
                              </p:par>
                            </p:childTnLst>
                          </p:cTn>
                        </p:par>
                        <p:par>
                          <p:cTn id="69" fill="hold">
                            <p:stCondLst>
                              <p:cond delay="33960"/>
                            </p:stCondLst>
                            <p:childTnLst>
                              <p:par>
                                <p:cTn id="70" presetID="4" presetClass="emph" presetSubtype="2" fill="hold" nodeType="afterEffect">
                                  <p:stCondLst>
                                    <p:cond delay="0"/>
                                  </p:stCondLst>
                                  <p:iterate type="lt">
                                    <p:tmPct val="0"/>
                                  </p:iterate>
                                  <p:childTnLst>
                                    <p:anim to="1.5" calcmode="lin" valueType="num">
                                      <p:cBhvr override="childStyle">
                                        <p:cTn id="71" dur="2000" fill="hold"/>
                                        <p:tgtEl>
                                          <p:spTgt spid="2">
                                            <p:txEl>
                                              <p:pRg st="2" end="2"/>
                                            </p:txEl>
                                          </p:spTgt>
                                        </p:tgtEl>
                                        <p:attrNameLst>
                                          <p:attrName>style.fontSize</p:attrName>
                                        </p:attrNameLst>
                                      </p:cBhvr>
                                    </p:anim>
                                  </p:childTnLst>
                                </p:cTn>
                              </p:par>
                            </p:childTnLst>
                          </p:cTn>
                        </p:par>
                        <p:par>
                          <p:cTn id="72" fill="hold">
                            <p:stCondLst>
                              <p:cond delay="35960"/>
                            </p:stCondLst>
                            <p:childTnLst>
                              <p:par>
                                <p:cTn id="73" presetID="4" presetClass="entr" presetSubtype="32" fill="hold" nodeType="afterEffect">
                                  <p:stCondLst>
                                    <p:cond delay="0"/>
                                  </p:stCondLst>
                                  <p:iterate type="lt">
                                    <p:tmPct val="0"/>
                                  </p:iterate>
                                  <p:childTnLst>
                                    <p:set>
                                      <p:cBhvr>
                                        <p:cTn id="74" dur="1" fill="hold">
                                          <p:stCondLst>
                                            <p:cond delay="0"/>
                                          </p:stCondLst>
                                        </p:cTn>
                                        <p:tgtEl>
                                          <p:spTgt spid="2">
                                            <p:txEl>
                                              <p:pRg st="0" end="0"/>
                                            </p:txEl>
                                          </p:spTgt>
                                        </p:tgtEl>
                                        <p:attrNameLst>
                                          <p:attrName>style.visibility</p:attrName>
                                        </p:attrNameLst>
                                      </p:cBhvr>
                                      <p:to>
                                        <p:strVal val="visible"/>
                                      </p:to>
                                    </p:set>
                                    <p:animEffect transition="in" filter="box(out)">
                                      <p:cBhvr>
                                        <p:cTn id="75"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381000" y="304800"/>
            <a:ext cx="8382000" cy="62009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4.Energy changes in chemical processes</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Thermochemical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reactions measured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standard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conditions of 298K(25</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and 101300Pa/101300Nm</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atmospheres/760mmHg/76cmHg produce standard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enthalpies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denoted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∆Hᶿ.</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Thermochemical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reactions are named from the type of reaction producing the energy change.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Below are some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thermochemical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reactions: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a)Standard enthalpy/heat of reaction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b)Standard enthalpy/heat of combustion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2800" dirty="0" smtClean="0">
                <a:latin typeface="Times New Roman" pitchFamily="18" charset="0"/>
                <a:ea typeface="Times New Roman" pitchFamily="18" charset="0"/>
                <a:cs typeface="Times New Roman" pitchFamily="18" charset="0"/>
              </a:rPr>
              <a:t>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Standard enthalpy/heat of displacement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d)Standard enthalpy/heat of neutralization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c)Standard enthalpy/heat of solution/dissolution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2800" dirty="0" smtClean="0">
                <a:latin typeface="Times New Roman" pitchFamily="18" charset="0"/>
                <a:ea typeface="Times New Roman" pitchFamily="18" charset="0"/>
                <a:cs typeface="Times New Roman" pitchFamily="18" charset="0"/>
              </a:rPr>
              <a:t>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Standard enthalpy/heat of formation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381000" y="381000"/>
            <a:ext cx="8458200"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(a)Standard enthalpy/heat of reaction ∆</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r</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molar standard enthalpy/heat of reaction may be defined as the energy/heat change when one mole of products is formed at standard conditions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chemical reaction involves the reactants forming products.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the reaction to take place the bonds holding the reactants must be broken so that new bonds of the products are formed. i.e.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C-D -&gt;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Old Bonds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broken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A-B and C-D on reactants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New Bonds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formed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A-C and B-D on products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381000"/>
            <a:ext cx="8458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1.Introduction to Energy changes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 is the capacity to do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are many/various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energy like heat, electric, mechanical, and/ or chemical energy.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are two types of energy: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)Kinetic Energy(KE) ;the energy in motion.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(ii)Potential Energy(PE); the stored/internal energy.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 like matter , is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neither created nor destroyed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but can be transformed /changed from one form to the other/ is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interconvertible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This is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principle of conservation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energy. e.g. Electrical energy into heat through a filament in bulb.</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Chemical and physical processes take place with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absorption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evolution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/production of energy mainly in form of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457200" y="381000"/>
            <a:ext cx="8382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energy required to break one mole of a (covalent) bond is called </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bond dissociation energy</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SI unit of bond dissociation energy is </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kJmole</a:t>
            </a:r>
            <a:r>
              <a:rPr kumimoji="0" lang="en-US" sz="4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higher the bond dissociation energy the stronger the (covalent)bond</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380996"/>
          <a:ext cx="8305800" cy="5943609"/>
        </p:xfrm>
        <a:graphic>
          <a:graphicData uri="http://schemas.openxmlformats.org/drawingml/2006/table">
            <a:tbl>
              <a:tblPr/>
              <a:tblGrid>
                <a:gridCol w="994887"/>
                <a:gridCol w="3348513"/>
                <a:gridCol w="990600"/>
                <a:gridCol w="2971800"/>
              </a:tblGrid>
              <a:tr h="914398">
                <a:tc>
                  <a:txBody>
                    <a:bodyPr/>
                    <a:lstStyle/>
                    <a:p>
                      <a:pPr marL="0" marR="0">
                        <a:spcBef>
                          <a:spcPts val="0"/>
                        </a:spcBef>
                        <a:spcAft>
                          <a:spcPts val="0"/>
                        </a:spcAft>
                      </a:pPr>
                      <a:r>
                        <a:rPr lang="en-US" sz="2400" dirty="0">
                          <a:solidFill>
                            <a:srgbClr val="00B050"/>
                          </a:solidFill>
                          <a:latin typeface="Times New Roman"/>
                          <a:ea typeface="Times New Roman"/>
                          <a:cs typeface="Times New Roman"/>
                        </a:rPr>
                        <a:t>Bond</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00B050"/>
                          </a:solidFill>
                          <a:latin typeface="Times New Roman"/>
                          <a:ea typeface="Times New Roman"/>
                          <a:cs typeface="Times New Roman"/>
                        </a:rPr>
                        <a:t>Bond dissociation energy</a:t>
                      </a:r>
                    </a:p>
                    <a:p>
                      <a:pPr marL="0" marR="0">
                        <a:spcBef>
                          <a:spcPts val="0"/>
                        </a:spcBef>
                        <a:spcAft>
                          <a:spcPts val="0"/>
                        </a:spcAft>
                      </a:pPr>
                      <a:r>
                        <a:rPr lang="en-US" sz="2400" dirty="0">
                          <a:solidFill>
                            <a:srgbClr val="00B050"/>
                          </a:solidFill>
                          <a:latin typeface="Times New Roman"/>
                          <a:ea typeface="Times New Roman"/>
                          <a:cs typeface="Times New Roman"/>
                        </a:rPr>
                        <a:t>        (kJmole</a:t>
                      </a:r>
                      <a:r>
                        <a:rPr lang="en-US" sz="2400" baseline="30000" dirty="0">
                          <a:solidFill>
                            <a:srgbClr val="00B050"/>
                          </a:solidFill>
                          <a:latin typeface="Times New Roman"/>
                          <a:ea typeface="Times New Roman"/>
                          <a:cs typeface="Times New Roman"/>
                        </a:rPr>
                        <a:t>-1</a:t>
                      </a:r>
                      <a:r>
                        <a:rPr lang="en-US" sz="2400" dirty="0">
                          <a:solidFill>
                            <a:srgbClr val="00B050"/>
                          </a:solidFill>
                          <a:latin typeface="Times New Roman"/>
                          <a:ea typeface="Times New Roman"/>
                          <a:cs typeface="Times New Roman"/>
                        </a:rPr>
                        <a:t>)</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400" dirty="0">
                        <a:solidFill>
                          <a:srgbClr val="00B050"/>
                        </a:solidFill>
                        <a:latin typeface="Times New Roman"/>
                        <a:ea typeface="Times New Roman"/>
                        <a:cs typeface="Times New Roman"/>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00B050"/>
                          </a:solidFill>
                          <a:latin typeface="Times New Roman"/>
                          <a:ea typeface="Times New Roman"/>
                          <a:cs typeface="Times New Roman"/>
                        </a:rPr>
                        <a:t>Bond dissociation energy         (kJmole</a:t>
                      </a:r>
                      <a:r>
                        <a:rPr lang="en-US" sz="2400" baseline="30000" dirty="0">
                          <a:solidFill>
                            <a:srgbClr val="00B050"/>
                          </a:solidFill>
                          <a:latin typeface="Times New Roman"/>
                          <a:ea typeface="Times New Roman"/>
                          <a:cs typeface="Times New Roman"/>
                        </a:rPr>
                        <a:t>-1</a:t>
                      </a:r>
                      <a:r>
                        <a:rPr lang="en-US" sz="2400" dirty="0">
                          <a:solidFill>
                            <a:srgbClr val="00B050"/>
                          </a:solidFill>
                          <a:latin typeface="Times New Roman"/>
                          <a:ea typeface="Times New Roman"/>
                          <a:cs typeface="Times New Roman"/>
                        </a:rPr>
                        <a:t>)</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dirty="0">
                          <a:latin typeface="Times New Roman"/>
                          <a:ea typeface="Times New Roman"/>
                          <a:cs typeface="Times New Roman"/>
                        </a:rPr>
                        <a:t>H-H</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431</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I-I</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151</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a:latin typeface="Times New Roman"/>
                          <a:ea typeface="Times New Roman"/>
                          <a:cs typeface="Times New Roman"/>
                        </a:rPr>
                        <a:t>C-C</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436</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C-H</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413</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dirty="0" smtClean="0">
                          <a:latin typeface="Times New Roman"/>
                          <a:ea typeface="Times New Roman"/>
                          <a:cs typeface="Times New Roman"/>
                        </a:rPr>
                        <a:t>C=  C</a:t>
                      </a:r>
                      <a:endParaRPr lang="en-US" sz="2400" dirty="0">
                        <a:latin typeface="Times New Roman"/>
                        <a:ea typeface="Times New Roman"/>
                        <a:cs typeface="Times New Roman"/>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612</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O-H</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463</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dirty="0">
                          <a:latin typeface="Times New Roman"/>
                          <a:ea typeface="Times New Roman"/>
                          <a:cs typeface="Times New Roman"/>
                        </a:rPr>
                        <a:t>C </a:t>
                      </a:r>
                      <a:r>
                        <a:rPr lang="en-US" sz="2400" dirty="0" smtClean="0">
                          <a:latin typeface="Times New Roman"/>
                          <a:ea typeface="Times New Roman"/>
                          <a:cs typeface="Times New Roman"/>
                        </a:rPr>
                        <a:t>= </a:t>
                      </a:r>
                      <a:r>
                        <a:rPr lang="en-US" sz="2400" dirty="0">
                          <a:latin typeface="Times New Roman"/>
                          <a:ea typeface="Times New Roman"/>
                          <a:cs typeface="Times New Roman"/>
                        </a:rPr>
                        <a:t>C</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836</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C-O</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358</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a:latin typeface="Times New Roman"/>
                          <a:ea typeface="Times New Roman"/>
                          <a:cs typeface="Times New Roman"/>
                        </a:rPr>
                        <a:t>N = N</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945</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H-Cl</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428</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a:latin typeface="Times New Roman"/>
                          <a:ea typeface="Times New Roman"/>
                          <a:cs typeface="Times New Roman"/>
                        </a:rPr>
                        <a:t>N-H</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391</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H-Br</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366</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a:latin typeface="Times New Roman"/>
                          <a:ea typeface="Times New Roman"/>
                          <a:cs typeface="Times New Roman"/>
                        </a:rPr>
                        <a:t>F-F</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158</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C-Cl</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346</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a:latin typeface="Times New Roman"/>
                          <a:ea typeface="Times New Roman"/>
                          <a:cs typeface="Times New Roman"/>
                        </a:rPr>
                        <a:t>Cl-Cl</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239</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C-Br</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276</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a:latin typeface="Times New Roman"/>
                          <a:ea typeface="Times New Roman"/>
                          <a:cs typeface="Times New Roman"/>
                        </a:rPr>
                        <a:t>Br-Br</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193</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C-I</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338</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a:latin typeface="Times New Roman"/>
                          <a:ea typeface="Times New Roman"/>
                          <a:cs typeface="Times New Roman"/>
                        </a:rPr>
                        <a:t>H-I</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299</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O=O</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497</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1">
                <a:tc>
                  <a:txBody>
                    <a:bodyPr/>
                    <a:lstStyle/>
                    <a:p>
                      <a:pPr marL="0" marR="0">
                        <a:spcBef>
                          <a:spcPts val="0"/>
                        </a:spcBef>
                        <a:spcAft>
                          <a:spcPts val="0"/>
                        </a:spcAft>
                      </a:pPr>
                      <a:r>
                        <a:rPr lang="en-US" sz="2400">
                          <a:latin typeface="Times New Roman"/>
                          <a:ea typeface="Times New Roman"/>
                          <a:cs typeface="Times New Roman"/>
                        </a:rPr>
                        <a:t>Si-Si</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226</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C-F</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494</a:t>
                      </a: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3906" name="AutoShape 2"/>
          <p:cNvSpPr>
            <a:spLocks noChangeShapeType="1"/>
          </p:cNvSpPr>
          <p:nvPr/>
        </p:nvSpPr>
        <p:spPr bwMode="auto">
          <a:xfrm>
            <a:off x="146050" y="141288"/>
            <a:ext cx="857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905" name="AutoShape 1"/>
          <p:cNvSpPr>
            <a:spLocks noChangeShapeType="1"/>
          </p:cNvSpPr>
          <p:nvPr/>
        </p:nvSpPr>
        <p:spPr bwMode="auto">
          <a:xfrm>
            <a:off x="169863" y="136525"/>
            <a:ext cx="857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16" name="Straight Connector 15"/>
          <p:cNvCxnSpPr/>
          <p:nvPr/>
        </p:nvCxnSpPr>
        <p:spPr>
          <a:xfrm>
            <a:off x="838200" y="2971800"/>
            <a:ext cx="76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457200" y="304800"/>
            <a:ext cx="82296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molar enthalpy of reaction can be calculated from the bond dissociation energy by: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adding</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total bond dissociation energy of the </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reactants</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(endothermic process/</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total bond dissociation energy of the </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products</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(exothermic process/</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subtracting</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total bond dissociation energy of the </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reactants</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total bond dissociation energy of the </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products</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(exothermic process/</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less/minus</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endothermic process/</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457200" y="381000"/>
            <a:ext cx="8382000" cy="62247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Practice examples/Calculating ∆H</a:t>
            </a:r>
            <a:r>
              <a:rPr kumimoji="0" lang="en-US" sz="24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r</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1.Calculate ∆H</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r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 the following reaction: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Cl</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2HCl(g)</a:t>
            </a:r>
          </a:p>
          <a:p>
            <a:pPr marL="0" marR="0" lvl="0" indent="457200" algn="l" defTabSz="914400" rtl="0"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Old bonds broken (endothermic process/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(H-H +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(+431 + (+ 239))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+ 670kJ</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New bonds broken (exothermic process/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(2(H-</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=&gt;  (- 428 x 2))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-856kJ</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r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+ 670kJ  +  -856kJ)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186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kJ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-93kJ mole</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above reaction has negative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 and is therefore practically exothermic.</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thermochemical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reaction is thus:</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½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½ Cl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r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-93kJ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381000" y="304800"/>
            <a:ext cx="8763000" cy="57708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2.CH</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Cl</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CH</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  +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HCl</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p>
          <a:p>
            <a:pPr marL="0" marR="0" lvl="0" indent="457200" algn="l" defTabSz="914400" rtl="0" eaLnBrk="1" fontAlgn="base" latinLnBrk="0" hangingPunct="1">
              <a:lnSpc>
                <a:spcPct val="100000"/>
              </a:lnSpc>
              <a:spcBef>
                <a:spcPct val="0"/>
              </a:spcBef>
              <a:spcAft>
                <a:spcPct val="0"/>
              </a:spcAft>
              <a:buClrTx/>
              <a:buSzTx/>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Old bonds broken (endothermic process/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(4(C-H) +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((4 x +413) + (+ 239))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1891</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kJ</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New bonds broken (exothermic process/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(3(C-H  + H-</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C-</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(( 3 x - 413) + 428  + 346)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2013</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kJ</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r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+ 1891kJ +  -2013 kJ)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-122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kJ mole</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above reaction has negative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 and is therefore practically exothermic.</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thermochemical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reaction is thus:</a:t>
            </a:r>
            <a:endParaRPr lang="en-US" sz="24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lang="en-US" sz="2400" baseline="-30000" dirty="0" smtClean="0">
                <a:latin typeface="Times New Roman" pitchFamily="18" charset="0"/>
                <a:ea typeface="Times New Roman" pitchFamily="18" charset="0"/>
                <a:cs typeface="Times New Roman" pitchFamily="18" charset="0"/>
              </a:rPr>
              <a:t> </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Cl(g)   +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∆H  = -122 kJ</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381000" y="381000"/>
            <a:ext cx="876300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CH</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Cl</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CH</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a:t>
            </a:r>
            <a:r>
              <a:rPr kumimoji="0" lang="en-US" sz="24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t>
            </a:r>
          </a:p>
          <a:p>
            <a:pPr marL="0" marR="0" lvl="0" indent="457200" algn="l" defTabSz="914400" rtl="0" eaLnBrk="1" fontAlgn="base" latinLnBrk="0" hangingPunct="1">
              <a:lnSpc>
                <a:spcPct val="100000"/>
              </a:lnSpc>
              <a:spcBef>
                <a:spcPct val="0"/>
              </a:spcBef>
              <a:spcAft>
                <a:spcPct val="0"/>
              </a:spcAft>
              <a:buClrTx/>
              <a:buSzTx/>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Old bonds broken (endothermic process/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(4(C-H) +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C=C)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((4 x +413) + (+ 239) +(612))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2503</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kJ</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New bonds broken (exothermic process/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(4(C-H  + C-C + 2(C-</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x - 413)  +   -436  +2 x 346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2367</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kJ</a:t>
            </a:r>
          </a:p>
          <a:p>
            <a:pPr marL="0" marR="0" lvl="0" indent="45720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r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+ 2503kJ + -2367 kJ)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+136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kJ mole</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above reaction has negative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 and is therefore practically endothermic.</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thermochemical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reaction is thus: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lang="en-US" sz="2400" baseline="-300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CH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 ∆H    = +136 kJ</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381000" y="381000"/>
            <a:ext cx="8763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Note that: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4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reaction is </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exothermic</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if the bond dissociation energy of </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reactants</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more</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bond dissociation energy of products.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(ii)a reaction is </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endothermic</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if the bond dissociation energy of </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reactants</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less</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bond dissociation energy of products.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rot="5400000" flipH="1" flipV="1">
            <a:off x="38100" y="3238500"/>
            <a:ext cx="449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flipV="1">
            <a:off x="2286000" y="5257800"/>
            <a:ext cx="64770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4648200" y="4876800"/>
            <a:ext cx="2743200" cy="1588"/>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a:xfrm rot="16200000" flipH="1">
            <a:off x="4610100" y="3009900"/>
            <a:ext cx="3810000" cy="76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7" name="TextBox 26"/>
          <p:cNvSpPr txBox="1"/>
          <p:nvPr/>
        </p:nvSpPr>
        <p:spPr>
          <a:xfrm>
            <a:off x="2286000" y="2895600"/>
            <a:ext cx="1905000" cy="523220"/>
          </a:xfrm>
          <a:prstGeom prst="rect">
            <a:avLst/>
          </a:prstGeom>
          <a:noFill/>
        </p:spPr>
        <p:txBody>
          <a:bodyPr wrap="square" rtlCol="0">
            <a:spAutoFit/>
          </a:bodyPr>
          <a:lstStyle/>
          <a:p>
            <a:r>
              <a:rPr lang="en-US" sz="2800" dirty="0" smtClean="0">
                <a:solidFill>
                  <a:srgbClr val="00B0F0"/>
                </a:solidFill>
                <a:latin typeface="Times New Roman" pitchFamily="18" charset="0"/>
                <a:cs typeface="Times New Roman" pitchFamily="18" charset="0"/>
              </a:rPr>
              <a:t>Reactants</a:t>
            </a:r>
            <a:endParaRPr lang="en-US" sz="2800" dirty="0">
              <a:solidFill>
                <a:srgbClr val="00B050"/>
              </a:solidFill>
              <a:latin typeface="Times New Roman" pitchFamily="18" charset="0"/>
              <a:cs typeface="Times New Roman" pitchFamily="18" charset="0"/>
            </a:endParaRPr>
          </a:p>
        </p:txBody>
      </p:sp>
      <p:sp>
        <p:nvSpPr>
          <p:cNvPr id="28" name="TextBox 27"/>
          <p:cNvSpPr txBox="1"/>
          <p:nvPr/>
        </p:nvSpPr>
        <p:spPr>
          <a:xfrm>
            <a:off x="5257800" y="4114800"/>
            <a:ext cx="2590800" cy="1261884"/>
          </a:xfrm>
          <a:prstGeom prst="rect">
            <a:avLst/>
          </a:prstGeom>
          <a:noFill/>
        </p:spPr>
        <p:txBody>
          <a:bodyPr wrap="square" rtlCol="0">
            <a:spAutoFit/>
          </a:bodyPr>
          <a:lstStyle/>
          <a:p>
            <a:endParaRPr lang="en-US" sz="2400" dirty="0" smtClean="0">
              <a:solidFill>
                <a:srgbClr val="00B0F0"/>
              </a:solidFill>
              <a:latin typeface="Times New Roman" pitchFamily="18" charset="0"/>
              <a:cs typeface="Times New Roman" pitchFamily="18" charset="0"/>
            </a:endParaRPr>
          </a:p>
          <a:p>
            <a:r>
              <a:rPr lang="en-US" sz="2400" dirty="0" smtClean="0">
                <a:solidFill>
                  <a:srgbClr val="00B0F0"/>
                </a:solidFill>
                <a:latin typeface="Times New Roman" pitchFamily="18" charset="0"/>
                <a:cs typeface="Times New Roman" pitchFamily="18" charset="0"/>
              </a:rPr>
              <a:t>Products</a:t>
            </a:r>
            <a:endParaRPr lang="en-US" sz="2400" b="1" dirty="0" smtClean="0">
              <a:solidFill>
                <a:srgbClr val="00B050"/>
              </a:solidFill>
            </a:endParaRPr>
          </a:p>
          <a:p>
            <a:endParaRPr lang="en-US" sz="2800" dirty="0">
              <a:solidFill>
                <a:srgbClr val="00B0F0"/>
              </a:solidFill>
              <a:latin typeface="Times New Roman" pitchFamily="18" charset="0"/>
              <a:cs typeface="Times New Roman" pitchFamily="18" charset="0"/>
            </a:endParaRPr>
          </a:p>
        </p:txBody>
      </p:sp>
      <p:sp>
        <p:nvSpPr>
          <p:cNvPr id="29" name="TextBox 28"/>
          <p:cNvSpPr txBox="1"/>
          <p:nvPr/>
        </p:nvSpPr>
        <p:spPr>
          <a:xfrm>
            <a:off x="2667000" y="762000"/>
            <a:ext cx="5486400" cy="369332"/>
          </a:xfrm>
          <a:prstGeom prst="rect">
            <a:avLst/>
          </a:prstGeom>
          <a:noFill/>
        </p:spPr>
        <p:txBody>
          <a:bodyPr wrap="square" rtlCol="0">
            <a:spAutoFit/>
          </a:bodyPr>
          <a:lstStyle/>
          <a:p>
            <a:r>
              <a:rPr lang="en-US" dirty="0" smtClean="0"/>
              <a:t>Free atoms of reactants /activated complex</a:t>
            </a:r>
            <a:endParaRPr lang="en-US" sz="2000" b="1" dirty="0">
              <a:solidFill>
                <a:srgbClr val="00B050"/>
              </a:solidFill>
            </a:endParaRPr>
          </a:p>
        </p:txBody>
      </p:sp>
      <p:cxnSp>
        <p:nvCxnSpPr>
          <p:cNvPr id="31" name="Straight Connector 30"/>
          <p:cNvCxnSpPr/>
          <p:nvPr/>
        </p:nvCxnSpPr>
        <p:spPr>
          <a:xfrm>
            <a:off x="3276600" y="1143000"/>
            <a:ext cx="3886200" cy="158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962400" y="2514600"/>
            <a:ext cx="2590800" cy="923330"/>
          </a:xfrm>
          <a:prstGeom prst="rect">
            <a:avLst/>
          </a:prstGeom>
          <a:noFill/>
          <a:ln>
            <a:noFill/>
          </a:ln>
        </p:spPr>
        <p:txBody>
          <a:bodyPr wrap="square" rtlCol="0">
            <a:spAutoFit/>
          </a:bodyPr>
          <a:lstStyle/>
          <a:p>
            <a:r>
              <a:rPr lang="en-US" dirty="0" smtClean="0">
                <a:solidFill>
                  <a:srgbClr val="00B050"/>
                </a:solidFill>
              </a:rPr>
              <a:t>Bond breaking</a:t>
            </a:r>
          </a:p>
          <a:p>
            <a:r>
              <a:rPr lang="en-US" dirty="0" smtClean="0">
                <a:solidFill>
                  <a:srgbClr val="00B050"/>
                </a:solidFill>
              </a:rPr>
              <a:t>(endothermic(+∆H)</a:t>
            </a:r>
          </a:p>
          <a:p>
            <a:endParaRPr lang="en-US" dirty="0">
              <a:solidFill>
                <a:srgbClr val="FF0000"/>
              </a:solidFill>
            </a:endParaRPr>
          </a:p>
        </p:txBody>
      </p:sp>
      <p:sp>
        <p:nvSpPr>
          <p:cNvPr id="33" name="TextBox 32"/>
          <p:cNvSpPr txBox="1"/>
          <p:nvPr/>
        </p:nvSpPr>
        <p:spPr>
          <a:xfrm>
            <a:off x="6477000" y="1219200"/>
            <a:ext cx="2362200" cy="646331"/>
          </a:xfrm>
          <a:prstGeom prst="rect">
            <a:avLst/>
          </a:prstGeom>
          <a:noFill/>
        </p:spPr>
        <p:txBody>
          <a:bodyPr wrap="square" rtlCol="0">
            <a:spAutoFit/>
          </a:bodyPr>
          <a:lstStyle/>
          <a:p>
            <a:r>
              <a:rPr lang="en-US" dirty="0" smtClean="0">
                <a:solidFill>
                  <a:srgbClr val="00B050"/>
                </a:solidFill>
              </a:rPr>
              <a:t>Bond formation</a:t>
            </a:r>
          </a:p>
          <a:p>
            <a:r>
              <a:rPr lang="en-US" dirty="0" smtClean="0">
                <a:solidFill>
                  <a:srgbClr val="00B050"/>
                </a:solidFill>
              </a:rPr>
              <a:t>(exothermic(-∆H)</a:t>
            </a:r>
            <a:endParaRPr lang="en-US" dirty="0">
              <a:solidFill>
                <a:srgbClr val="00B050"/>
              </a:solidFill>
            </a:endParaRPr>
          </a:p>
        </p:txBody>
      </p:sp>
      <p:cxnSp>
        <p:nvCxnSpPr>
          <p:cNvPr id="35" name="Straight Arrow Connector 34"/>
          <p:cNvCxnSpPr/>
          <p:nvPr/>
        </p:nvCxnSpPr>
        <p:spPr>
          <a:xfrm rot="5400000">
            <a:off x="3961606" y="4114800"/>
            <a:ext cx="1372394" cy="794"/>
          </a:xfrm>
          <a:prstGeom prst="straightConnector1">
            <a:avLst/>
          </a:prstGeom>
          <a:ln>
            <a:solidFill>
              <a:schemeClr val="accent1"/>
            </a:solidFill>
            <a:tailEnd type="arrow"/>
          </a:ln>
        </p:spPr>
        <p:style>
          <a:lnRef idx="3">
            <a:schemeClr val="accent3"/>
          </a:lnRef>
          <a:fillRef idx="0">
            <a:schemeClr val="accent3"/>
          </a:fillRef>
          <a:effectRef idx="2">
            <a:schemeClr val="accent3"/>
          </a:effectRef>
          <a:fontRef idx="minor">
            <a:schemeClr val="tx1"/>
          </a:fontRef>
        </p:style>
      </p:cxnSp>
      <p:sp>
        <p:nvSpPr>
          <p:cNvPr id="36" name="TextBox 35"/>
          <p:cNvSpPr txBox="1"/>
          <p:nvPr/>
        </p:nvSpPr>
        <p:spPr>
          <a:xfrm>
            <a:off x="4724400" y="3581400"/>
            <a:ext cx="1066800" cy="461665"/>
          </a:xfrm>
          <a:prstGeom prst="rect">
            <a:avLst/>
          </a:prstGeom>
          <a:noFill/>
        </p:spPr>
        <p:txBody>
          <a:bodyPr wrap="square" rtlCol="0">
            <a:spAutoFit/>
          </a:bodyPr>
          <a:lstStyle/>
          <a:p>
            <a:r>
              <a:rPr lang="en-US" sz="2400" dirty="0" smtClean="0">
                <a:solidFill>
                  <a:srgbClr val="7030A0"/>
                </a:solidFill>
                <a:latin typeface="Times New Roman" pitchFamily="18" charset="0"/>
                <a:cs typeface="Times New Roman" pitchFamily="18" charset="0"/>
              </a:rPr>
              <a:t>- ∆H</a:t>
            </a:r>
            <a:r>
              <a:rPr lang="en-US" sz="2400" b="1" dirty="0" smtClean="0">
                <a:solidFill>
                  <a:srgbClr val="7030A0"/>
                </a:solidFill>
                <a:latin typeface="Times New Roman" pitchFamily="18" charset="0"/>
                <a:cs typeface="Times New Roman" pitchFamily="18" charset="0"/>
              </a:rPr>
              <a:t>r</a:t>
            </a:r>
            <a:endParaRPr lang="en-US" sz="2400" dirty="0">
              <a:solidFill>
                <a:srgbClr val="7030A0"/>
              </a:solidFill>
              <a:latin typeface="Times New Roman" pitchFamily="18" charset="0"/>
              <a:cs typeface="Times New Roman" pitchFamily="18" charset="0"/>
            </a:endParaRPr>
          </a:p>
        </p:txBody>
      </p:sp>
      <p:sp>
        <p:nvSpPr>
          <p:cNvPr id="37" name="TextBox 36"/>
          <p:cNvSpPr txBox="1"/>
          <p:nvPr/>
        </p:nvSpPr>
        <p:spPr>
          <a:xfrm>
            <a:off x="914400" y="2895600"/>
            <a:ext cx="1215333" cy="954107"/>
          </a:xfrm>
          <a:prstGeom prst="rect">
            <a:avLst/>
          </a:prstGeom>
          <a:noFill/>
        </p:spPr>
        <p:txBody>
          <a:bodyPr wrap="none" rtlCol="0">
            <a:spAutoFit/>
          </a:bodyPr>
          <a:lstStyle/>
          <a:p>
            <a:r>
              <a:rPr lang="en-US" sz="2800" dirty="0" smtClean="0">
                <a:latin typeface="Times New Roman" pitchFamily="18" charset="0"/>
                <a:cs typeface="Times New Roman" pitchFamily="18" charset="0"/>
              </a:rPr>
              <a:t>Energy</a:t>
            </a:r>
          </a:p>
          <a:p>
            <a:r>
              <a:rPr lang="en-US" sz="2800" dirty="0" smtClean="0">
                <a:latin typeface="Times New Roman" pitchFamily="18" charset="0"/>
                <a:cs typeface="Times New Roman" pitchFamily="18" charset="0"/>
              </a:rPr>
              <a:t>(kJ)</a:t>
            </a:r>
            <a:endParaRPr lang="en-US" sz="2800" dirty="0">
              <a:latin typeface="Times New Roman" pitchFamily="18" charset="0"/>
              <a:cs typeface="Times New Roman" pitchFamily="18" charset="0"/>
            </a:endParaRPr>
          </a:p>
        </p:txBody>
      </p:sp>
      <p:sp>
        <p:nvSpPr>
          <p:cNvPr id="38" name="TextBox 37"/>
          <p:cNvSpPr txBox="1"/>
          <p:nvPr/>
        </p:nvSpPr>
        <p:spPr>
          <a:xfrm>
            <a:off x="3200400" y="5334000"/>
            <a:ext cx="5410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Reaction progress/coordinate/path</a:t>
            </a:r>
            <a:endParaRPr lang="en-US" sz="2800" dirty="0">
              <a:latin typeface="Times New Roman" pitchFamily="18" charset="0"/>
              <a:cs typeface="Times New Roman" pitchFamily="18" charset="0"/>
            </a:endParaRPr>
          </a:p>
        </p:txBody>
      </p:sp>
      <p:cxnSp>
        <p:nvCxnSpPr>
          <p:cNvPr id="46" name="Straight Arrow Connector 45"/>
          <p:cNvCxnSpPr/>
          <p:nvPr/>
        </p:nvCxnSpPr>
        <p:spPr>
          <a:xfrm rot="5400000" flipH="1" flipV="1">
            <a:off x="2667794" y="2285206"/>
            <a:ext cx="22860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8" name="Straight Connector 47"/>
          <p:cNvCxnSpPr/>
          <p:nvPr/>
        </p:nvCxnSpPr>
        <p:spPr>
          <a:xfrm>
            <a:off x="2209800" y="3429000"/>
            <a:ext cx="2895600" cy="1588"/>
          </a:xfrm>
          <a:prstGeom prst="line">
            <a:avLst/>
          </a:prstGeom>
          <a:ln/>
        </p:spPr>
        <p:style>
          <a:lnRef idx="2">
            <a:schemeClr val="accent4"/>
          </a:lnRef>
          <a:fillRef idx="0">
            <a:schemeClr val="accent4"/>
          </a:fillRef>
          <a:effectRef idx="1">
            <a:schemeClr val="accent4"/>
          </a:effectRef>
          <a:fontRef idx="minor">
            <a:schemeClr val="tx1"/>
          </a:fontRef>
        </p:style>
      </p:cxnSp>
      <p:sp>
        <p:nvSpPr>
          <p:cNvPr id="20" name="TextBox 19"/>
          <p:cNvSpPr txBox="1"/>
          <p:nvPr/>
        </p:nvSpPr>
        <p:spPr>
          <a:xfrm>
            <a:off x="381000" y="381000"/>
            <a:ext cx="8382000" cy="923330"/>
          </a:xfrm>
          <a:prstGeom prst="rect">
            <a:avLst/>
          </a:prstGeom>
          <a:noFill/>
        </p:spPr>
        <p:txBody>
          <a:bodyPr wrap="square" rtlCol="0">
            <a:spAutoFit/>
          </a:bodyPr>
          <a:lstStyle/>
          <a:p>
            <a:r>
              <a:rPr lang="en-US" u="sng" dirty="0" smtClean="0">
                <a:solidFill>
                  <a:srgbClr val="0070C0"/>
                </a:solidFill>
                <a:latin typeface="Times New Roman" pitchFamily="18" charset="0"/>
                <a:cs typeface="Times New Roman" pitchFamily="18" charset="0"/>
              </a:rPr>
              <a:t>Sketch energy level diagrams for exothermic  process</a:t>
            </a:r>
            <a:endParaRPr lang="en-US" dirty="0" smtClean="0">
              <a:solidFill>
                <a:srgbClr val="0070C0"/>
              </a:solidFill>
              <a:latin typeface="Times New Roman" pitchFamily="18" charset="0"/>
              <a:cs typeface="Times New Roman" pitchFamily="18" charset="0"/>
            </a:endParaRPr>
          </a:p>
          <a:p>
            <a:endParaRPr lang="en-US" dirty="0" smtClean="0"/>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8">
                                            <p:txEl>
                                              <p:pRg st="0" end="0"/>
                                            </p:txEl>
                                          </p:spTgt>
                                        </p:tgtEl>
                                        <p:attrNameLst>
                                          <p:attrName>style.visibility</p:attrName>
                                        </p:attrNameLst>
                                      </p:cBhvr>
                                      <p:to>
                                        <p:strVal val="visible"/>
                                      </p:to>
                                    </p:set>
                                    <p:anim calcmode="discrete" valueType="clr">
                                      <p:cBhvr override="childStyle">
                                        <p:cTn id="7" dur="500"/>
                                        <p:tgtEl>
                                          <p:spTgt spid="3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8">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8">
                                            <p:txEl>
                                              <p:pRg st="0" end="0"/>
                                            </p:txEl>
                                          </p:spTgt>
                                        </p:tgtEl>
                                        <p:attrNameLst>
                                          <p:attrName>fill.type</p:attrName>
                                        </p:attrNameLst>
                                      </p:cBhvr>
                                      <p:to>
                                        <p:strVal val="solid"/>
                                      </p:to>
                                    </p:set>
                                  </p:childTnLst>
                                </p:cTn>
                              </p:par>
                            </p:childTnLst>
                          </p:cTn>
                        </p:par>
                        <p:par>
                          <p:cTn id="10" fill="hold">
                            <p:stCondLst>
                              <p:cond delay="825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37">
                                            <p:txEl>
                                              <p:pRg st="0" end="0"/>
                                            </p:txEl>
                                          </p:spTgt>
                                        </p:tgtEl>
                                        <p:attrNameLst>
                                          <p:attrName>style.visibility</p:attrName>
                                        </p:attrNameLst>
                                      </p:cBhvr>
                                      <p:to>
                                        <p:strVal val="visible"/>
                                      </p:to>
                                    </p:set>
                                    <p:anim calcmode="discrete" valueType="clr">
                                      <p:cBhvr override="childStyle">
                                        <p:cTn id="13" dur="500"/>
                                        <p:tgtEl>
                                          <p:spTgt spid="3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37">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37">
                                            <p:txEl>
                                              <p:pRg st="0" end="0"/>
                                            </p:txEl>
                                          </p:spTgt>
                                        </p:tgtEl>
                                        <p:attrNameLst>
                                          <p:attrName>fill.type</p:attrName>
                                        </p:attrNameLst>
                                      </p:cBhvr>
                                      <p:to>
                                        <p:strVal val="solid"/>
                                      </p:to>
                                    </p:set>
                                  </p:childTnLst>
                                </p:cTn>
                              </p:par>
                            </p:childTnLst>
                          </p:cTn>
                        </p:par>
                        <p:par>
                          <p:cTn id="16" fill="hold">
                            <p:stCondLst>
                              <p:cond delay="1000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37">
                                            <p:txEl>
                                              <p:pRg st="1" end="1"/>
                                            </p:txEl>
                                          </p:spTgt>
                                        </p:tgtEl>
                                        <p:attrNameLst>
                                          <p:attrName>style.visibility</p:attrName>
                                        </p:attrNameLst>
                                      </p:cBhvr>
                                      <p:to>
                                        <p:strVal val="visible"/>
                                      </p:to>
                                    </p:set>
                                    <p:anim calcmode="discrete" valueType="clr">
                                      <p:cBhvr override="childStyle">
                                        <p:cTn id="19" dur="500"/>
                                        <p:tgtEl>
                                          <p:spTgt spid="3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37">
                                            <p:txEl>
                                              <p:pRg st="1" end="1"/>
                                            </p:txEl>
                                          </p:spTgt>
                                        </p:tgtEl>
                                        <p:attrNameLst>
                                          <p:attrName>fillcolor</p:attrName>
                                        </p:attrNameLst>
                                      </p:cBhvr>
                                      <p:tavLst>
                                        <p:tav tm="0">
                                          <p:val>
                                            <p:clrVal>
                                              <a:schemeClr val="accent2"/>
                                            </p:clrVal>
                                          </p:val>
                                        </p:tav>
                                        <p:tav tm="50000">
                                          <p:val>
                                            <p:clrVal>
                                              <a:schemeClr val="hlink"/>
                                            </p:clrVal>
                                          </p:val>
                                        </p:tav>
                                      </p:tavLst>
                                    </p:anim>
                                    <p:set>
                                      <p:cBhvr>
                                        <p:cTn id="21" dur="500"/>
                                        <p:tgtEl>
                                          <p:spTgt spid="37">
                                            <p:txEl>
                                              <p:pRg st="1" end="1"/>
                                            </p:txEl>
                                          </p:spTgt>
                                        </p:tgtEl>
                                        <p:attrNameLst>
                                          <p:attrName>fill.type</p:attrName>
                                        </p:attrNameLst>
                                      </p:cBhvr>
                                      <p:to>
                                        <p:strVal val="solid"/>
                                      </p:to>
                                    </p:set>
                                  </p:childTnLst>
                                </p:cTn>
                              </p:par>
                            </p:childTnLst>
                          </p:cTn>
                        </p:par>
                        <p:par>
                          <p:cTn id="22" fill="hold">
                            <p:stCondLst>
                              <p:cond delay="1125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27">
                                            <p:txEl>
                                              <p:pRg st="0" end="0"/>
                                            </p:txEl>
                                          </p:spTgt>
                                        </p:tgtEl>
                                        <p:attrNameLst>
                                          <p:attrName>style.visibility</p:attrName>
                                        </p:attrNameLst>
                                      </p:cBhvr>
                                      <p:to>
                                        <p:strVal val="visible"/>
                                      </p:to>
                                    </p:set>
                                    <p:anim calcmode="discrete" valueType="clr">
                                      <p:cBhvr override="childStyle">
                                        <p:cTn id="25" dur="500"/>
                                        <p:tgtEl>
                                          <p:spTgt spid="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27">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27">
                                            <p:txEl>
                                              <p:pRg st="0" end="0"/>
                                            </p:txEl>
                                          </p:spTgt>
                                        </p:tgtEl>
                                        <p:attrNameLst>
                                          <p:attrName>fill.type</p:attrName>
                                        </p:attrNameLst>
                                      </p:cBhvr>
                                      <p:to>
                                        <p:strVal val="solid"/>
                                      </p:to>
                                    </p:set>
                                  </p:childTnLst>
                                </p:cTn>
                              </p:par>
                            </p:childTnLst>
                          </p:cTn>
                        </p:par>
                        <p:par>
                          <p:cTn id="28" fill="hold">
                            <p:stCondLst>
                              <p:cond delay="1375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29">
                                            <p:txEl>
                                              <p:pRg st="0" end="0"/>
                                            </p:txEl>
                                          </p:spTgt>
                                        </p:tgtEl>
                                        <p:attrNameLst>
                                          <p:attrName>style.visibility</p:attrName>
                                        </p:attrNameLst>
                                      </p:cBhvr>
                                      <p:to>
                                        <p:strVal val="visible"/>
                                      </p:to>
                                    </p:set>
                                    <p:anim calcmode="discrete" valueType="clr">
                                      <p:cBhvr override="childStyle">
                                        <p:cTn id="31" dur="500"/>
                                        <p:tgtEl>
                                          <p:spTgt spid="2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29">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29">
                                            <p:txEl>
                                              <p:pRg st="0" end="0"/>
                                            </p:txEl>
                                          </p:spTgt>
                                        </p:tgtEl>
                                        <p:attrNameLst>
                                          <p:attrName>fill.type</p:attrName>
                                        </p:attrNameLst>
                                      </p:cBhvr>
                                      <p:to>
                                        <p:strVal val="solid"/>
                                      </p:to>
                                    </p:set>
                                  </p:childTnLst>
                                </p:cTn>
                              </p:par>
                            </p:childTnLst>
                          </p:cTn>
                        </p:par>
                        <p:par>
                          <p:cTn id="34" fill="hold">
                            <p:stCondLst>
                              <p:cond delay="2325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36">
                                            <p:txEl>
                                              <p:pRg st="0" end="0"/>
                                            </p:txEl>
                                          </p:spTgt>
                                        </p:tgtEl>
                                        <p:attrNameLst>
                                          <p:attrName>style.visibility</p:attrName>
                                        </p:attrNameLst>
                                      </p:cBhvr>
                                      <p:to>
                                        <p:strVal val="visible"/>
                                      </p:to>
                                    </p:set>
                                    <p:anim calcmode="discrete" valueType="clr">
                                      <p:cBhvr override="childStyle">
                                        <p:cTn id="37" dur="1000"/>
                                        <p:tgtEl>
                                          <p:spTgt spid="3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1000"/>
                                        <p:tgtEl>
                                          <p:spTgt spid="36">
                                            <p:txEl>
                                              <p:pRg st="0" end="0"/>
                                            </p:txEl>
                                          </p:spTgt>
                                        </p:tgtEl>
                                        <p:attrNameLst>
                                          <p:attrName>fillcolor</p:attrName>
                                        </p:attrNameLst>
                                      </p:cBhvr>
                                      <p:tavLst>
                                        <p:tav tm="0">
                                          <p:val>
                                            <p:clrVal>
                                              <a:schemeClr val="accent2"/>
                                            </p:clrVal>
                                          </p:val>
                                        </p:tav>
                                        <p:tav tm="50000">
                                          <p:val>
                                            <p:clrVal>
                                              <a:schemeClr val="hlink"/>
                                            </p:clrVal>
                                          </p:val>
                                        </p:tav>
                                      </p:tavLst>
                                    </p:anim>
                                    <p:set>
                                      <p:cBhvr>
                                        <p:cTn id="39" dur="1000"/>
                                        <p:tgtEl>
                                          <p:spTgt spid="36">
                                            <p:txEl>
                                              <p:pRg st="0" end="0"/>
                                            </p:txEl>
                                          </p:spTgt>
                                        </p:tgtEl>
                                        <p:attrNameLst>
                                          <p:attrName>fill.type</p:attrName>
                                        </p:attrNameLst>
                                      </p:cBhvr>
                                      <p:to>
                                        <p:strVal val="solid"/>
                                      </p:to>
                                    </p:set>
                                  </p:childTnLst>
                                </p:cTn>
                              </p:par>
                            </p:childTnLst>
                          </p:cTn>
                        </p:par>
                        <p:par>
                          <p:cTn id="40" fill="hold">
                            <p:stCondLst>
                              <p:cond delay="25750"/>
                            </p:stCondLst>
                            <p:childTnLst>
                              <p:par>
                                <p:cTn id="41" presetID="24" presetClass="emph" presetSubtype="0" fill="hold" nodeType="afterEffect">
                                  <p:stCondLst>
                                    <p:cond delay="0"/>
                                  </p:stCondLst>
                                  <p:iterate type="lt">
                                    <p:tmPct val="0"/>
                                  </p:iterate>
                                  <p:childTnLst>
                                    <p:animClr clrSpc="hsl" dir="cw">
                                      <p:cBhvr override="childStyle">
                                        <p:cTn id="42" dur="3000" fill="hold"/>
                                        <p:tgtEl>
                                          <p:spTgt spid="36">
                                            <p:txEl>
                                              <p:pRg st="0" end="0"/>
                                            </p:txEl>
                                          </p:spTgt>
                                        </p:tgtEl>
                                        <p:attrNameLst>
                                          <p:attrName>style.color</p:attrName>
                                        </p:attrNameLst>
                                      </p:cBhvr>
                                      <p:by>
                                        <p:hsl h="0" s="-12549" l="-25098"/>
                                      </p:by>
                                    </p:animClr>
                                    <p:animClr clrSpc="hsl" dir="cw">
                                      <p:cBhvr>
                                        <p:cTn id="43" dur="3000" fill="hold"/>
                                        <p:tgtEl>
                                          <p:spTgt spid="36">
                                            <p:txEl>
                                              <p:pRg st="0" end="0"/>
                                            </p:txEl>
                                          </p:spTgt>
                                        </p:tgtEl>
                                        <p:attrNameLst>
                                          <p:attrName>fillcolor</p:attrName>
                                        </p:attrNameLst>
                                      </p:cBhvr>
                                      <p:by>
                                        <p:hsl h="0" s="-12549" l="-25098"/>
                                      </p:by>
                                    </p:animClr>
                                    <p:animClr clrSpc="hsl" dir="cw">
                                      <p:cBhvr>
                                        <p:cTn id="44" dur="3000" fill="hold"/>
                                        <p:tgtEl>
                                          <p:spTgt spid="36">
                                            <p:txEl>
                                              <p:pRg st="0" end="0"/>
                                            </p:txEl>
                                          </p:spTgt>
                                        </p:tgtEl>
                                        <p:attrNameLst>
                                          <p:attrName>stroke.color</p:attrName>
                                        </p:attrNameLst>
                                      </p:cBhvr>
                                      <p:by>
                                        <p:hsl h="0" s="-12549" l="-25098"/>
                                      </p:by>
                                    </p:animClr>
                                    <p:set>
                                      <p:cBhvr>
                                        <p:cTn id="45" dur="3000" fill="hold"/>
                                        <p:tgtEl>
                                          <p:spTgt spid="36">
                                            <p:txEl>
                                              <p:pRg st="0" end="0"/>
                                            </p:txEl>
                                          </p:spTgt>
                                        </p:tgtEl>
                                        <p:attrNameLst>
                                          <p:attrName>fill.type</p:attrName>
                                        </p:attrNameLst>
                                      </p:cBhvr>
                                      <p:to>
                                        <p:strVal val="solid"/>
                                      </p:to>
                                    </p:set>
                                  </p:childTnLst>
                                </p:cTn>
                              </p:par>
                            </p:childTnLst>
                          </p:cTn>
                        </p:par>
                        <p:par>
                          <p:cTn id="46" fill="hold">
                            <p:stCondLst>
                              <p:cond delay="28750"/>
                            </p:stCondLst>
                            <p:childTnLst>
                              <p:par>
                                <p:cTn id="47" presetID="1" presetClass="entr" presetSubtype="0"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childTnLst>
                          </p:cTn>
                        </p:par>
                        <p:par>
                          <p:cTn id="49" fill="hold">
                            <p:stCondLst>
                              <p:cond delay="28750"/>
                            </p:stCondLst>
                            <p:childTnLst>
                              <p:par>
                                <p:cTn id="50" presetID="1" presetClass="entr" presetSubtype="0" fill="hold" nodeType="afterEffect">
                                  <p:stCondLst>
                                    <p:cond delay="1000"/>
                                  </p:stCondLst>
                                  <p:childTnLst>
                                    <p:set>
                                      <p:cBhvr>
                                        <p:cTn id="51" dur="1" fill="hold">
                                          <p:stCondLst>
                                            <p:cond delay="0"/>
                                          </p:stCondLst>
                                        </p:cTn>
                                        <p:tgtEl>
                                          <p:spTgt spid="22"/>
                                        </p:tgtEl>
                                        <p:attrNameLst>
                                          <p:attrName>style.visibility</p:attrName>
                                        </p:attrNameLst>
                                      </p:cBhvr>
                                      <p:to>
                                        <p:strVal val="visible"/>
                                      </p:to>
                                    </p:set>
                                  </p:childTnLst>
                                </p:cTn>
                              </p:par>
                            </p:childTnLst>
                          </p:cTn>
                        </p:par>
                        <p:par>
                          <p:cTn id="52" fill="hold">
                            <p:stCondLst>
                              <p:cond delay="29750"/>
                            </p:stCondLst>
                            <p:childTnLst>
                              <p:par>
                                <p:cTn id="53" presetID="1" presetClass="entr" presetSubtype="0" fill="hold" nodeType="afterEffect">
                                  <p:stCondLst>
                                    <p:cond delay="1000"/>
                                  </p:stCondLst>
                                  <p:childTnLst>
                                    <p:set>
                                      <p:cBhvr>
                                        <p:cTn id="54" dur="1" fill="hold">
                                          <p:stCondLst>
                                            <p:cond delay="0"/>
                                          </p:stCondLst>
                                        </p:cTn>
                                        <p:tgtEl>
                                          <p:spTgt spid="35"/>
                                        </p:tgtEl>
                                        <p:attrNameLst>
                                          <p:attrName>style.visibility</p:attrName>
                                        </p:attrNameLst>
                                      </p:cBhvr>
                                      <p:to>
                                        <p:strVal val="visible"/>
                                      </p:to>
                                    </p:set>
                                  </p:childTnLst>
                                </p:cTn>
                              </p:par>
                            </p:childTnLst>
                          </p:cTn>
                        </p:par>
                        <p:par>
                          <p:cTn id="55" fill="hold">
                            <p:stCondLst>
                              <p:cond delay="30750"/>
                            </p:stCondLst>
                            <p:childTnLst>
                              <p:par>
                                <p:cTn id="56" presetID="27" presetClass="entr" presetSubtype="0" fill="hold" grpId="0" nodeType="afterEffect">
                                  <p:stCondLst>
                                    <p:cond delay="1000"/>
                                  </p:stCondLst>
                                  <p:iterate type="lt">
                                    <p:tmPct val="50000"/>
                                  </p:iterate>
                                  <p:childTnLst>
                                    <p:set>
                                      <p:cBhvr>
                                        <p:cTn id="57" dur="1" fill="hold">
                                          <p:stCondLst>
                                            <p:cond delay="0"/>
                                          </p:stCondLst>
                                        </p:cTn>
                                        <p:tgtEl>
                                          <p:spTgt spid="32"/>
                                        </p:tgtEl>
                                        <p:attrNameLst>
                                          <p:attrName>style.visibility</p:attrName>
                                        </p:attrNameLst>
                                      </p:cBhvr>
                                      <p:to>
                                        <p:strVal val="visible"/>
                                      </p:to>
                                    </p:set>
                                    <p:anim calcmode="discrete" valueType="clr">
                                      <p:cBhvr override="childStyle">
                                        <p:cTn id="58" dur="500"/>
                                        <p:tgtEl>
                                          <p:spTgt spid="32"/>
                                        </p:tgtEl>
                                        <p:attrNameLst>
                                          <p:attrName>style.color</p:attrName>
                                        </p:attrNameLst>
                                      </p:cBhvr>
                                      <p:tavLst>
                                        <p:tav tm="0">
                                          <p:val>
                                            <p:clrVal>
                                              <a:schemeClr val="accent2"/>
                                            </p:clrVal>
                                          </p:val>
                                        </p:tav>
                                        <p:tav tm="50000">
                                          <p:val>
                                            <p:clrVal>
                                              <a:schemeClr val="hlink"/>
                                            </p:clrVal>
                                          </p:val>
                                        </p:tav>
                                      </p:tavLst>
                                    </p:anim>
                                    <p:anim calcmode="discrete" valueType="clr">
                                      <p:cBhvr>
                                        <p:cTn id="59" dur="500"/>
                                        <p:tgtEl>
                                          <p:spTgt spid="32"/>
                                        </p:tgtEl>
                                        <p:attrNameLst>
                                          <p:attrName>fillcolor</p:attrName>
                                        </p:attrNameLst>
                                      </p:cBhvr>
                                      <p:tavLst>
                                        <p:tav tm="0">
                                          <p:val>
                                            <p:clrVal>
                                              <a:schemeClr val="accent2"/>
                                            </p:clrVal>
                                          </p:val>
                                        </p:tav>
                                        <p:tav tm="50000">
                                          <p:val>
                                            <p:clrVal>
                                              <a:schemeClr val="hlink"/>
                                            </p:clrVal>
                                          </p:val>
                                        </p:tav>
                                      </p:tavLst>
                                    </p:anim>
                                    <p:set>
                                      <p:cBhvr>
                                        <p:cTn id="60" dur="500"/>
                                        <p:tgtEl>
                                          <p:spTgt spid="32"/>
                                        </p:tgtEl>
                                        <p:attrNameLst>
                                          <p:attrName>fill.type</p:attrName>
                                        </p:attrNameLst>
                                      </p:cBhvr>
                                      <p:to>
                                        <p:strVal val="solid"/>
                                      </p:to>
                                    </p:set>
                                  </p:childTnLst>
                                </p:cTn>
                              </p:par>
                            </p:childTnLst>
                          </p:cTn>
                        </p:par>
                        <p:par>
                          <p:cTn id="61" fill="hold">
                            <p:stCondLst>
                              <p:cond delay="39250"/>
                            </p:stCondLst>
                            <p:childTnLst>
                              <p:par>
                                <p:cTn id="62" presetID="27" presetClass="entr" presetSubtype="0" fill="hold" nodeType="afterEffect">
                                  <p:stCondLst>
                                    <p:cond delay="1000"/>
                                  </p:stCondLst>
                                  <p:iterate type="lt">
                                    <p:tmPct val="50000"/>
                                  </p:iterate>
                                  <p:childTnLst>
                                    <p:set>
                                      <p:cBhvr>
                                        <p:cTn id="63" dur="1" fill="hold">
                                          <p:stCondLst>
                                            <p:cond delay="0"/>
                                          </p:stCondLst>
                                        </p:cTn>
                                        <p:tgtEl>
                                          <p:spTgt spid="33">
                                            <p:txEl>
                                              <p:pRg st="0" end="0"/>
                                            </p:txEl>
                                          </p:spTgt>
                                        </p:tgtEl>
                                        <p:attrNameLst>
                                          <p:attrName>style.visibility</p:attrName>
                                        </p:attrNameLst>
                                      </p:cBhvr>
                                      <p:to>
                                        <p:strVal val="visible"/>
                                      </p:to>
                                    </p:set>
                                    <p:anim calcmode="discrete" valueType="clr">
                                      <p:cBhvr override="childStyle">
                                        <p:cTn id="64" dur="500"/>
                                        <p:tgtEl>
                                          <p:spTgt spid="3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33">
                                            <p:txEl>
                                              <p:pRg st="0" end="0"/>
                                            </p:txEl>
                                          </p:spTgt>
                                        </p:tgtEl>
                                        <p:attrNameLst>
                                          <p:attrName>fillcolor</p:attrName>
                                        </p:attrNameLst>
                                      </p:cBhvr>
                                      <p:tavLst>
                                        <p:tav tm="0">
                                          <p:val>
                                            <p:clrVal>
                                              <a:schemeClr val="accent2"/>
                                            </p:clrVal>
                                          </p:val>
                                        </p:tav>
                                        <p:tav tm="50000">
                                          <p:val>
                                            <p:clrVal>
                                              <a:schemeClr val="hlink"/>
                                            </p:clrVal>
                                          </p:val>
                                        </p:tav>
                                      </p:tavLst>
                                    </p:anim>
                                    <p:set>
                                      <p:cBhvr>
                                        <p:cTn id="66" dur="500"/>
                                        <p:tgtEl>
                                          <p:spTgt spid="33">
                                            <p:txEl>
                                              <p:pRg st="0" end="0"/>
                                            </p:txEl>
                                          </p:spTgt>
                                        </p:tgtEl>
                                        <p:attrNameLst>
                                          <p:attrName>fill.type</p:attrName>
                                        </p:attrNameLst>
                                      </p:cBhvr>
                                      <p:to>
                                        <p:strVal val="solid"/>
                                      </p:to>
                                    </p:set>
                                  </p:childTnLst>
                                </p:cTn>
                              </p:par>
                            </p:childTnLst>
                          </p:cTn>
                        </p:par>
                        <p:par>
                          <p:cTn id="67" fill="hold">
                            <p:stCondLst>
                              <p:cond delay="43750"/>
                            </p:stCondLst>
                            <p:childTnLst>
                              <p:par>
                                <p:cTn id="68" presetID="27" presetClass="entr" presetSubtype="0" fill="hold" nodeType="afterEffect">
                                  <p:stCondLst>
                                    <p:cond delay="0"/>
                                  </p:stCondLst>
                                  <p:iterate type="lt">
                                    <p:tmPct val="50000"/>
                                  </p:iterate>
                                  <p:childTnLst>
                                    <p:set>
                                      <p:cBhvr>
                                        <p:cTn id="69" dur="1" fill="hold">
                                          <p:stCondLst>
                                            <p:cond delay="0"/>
                                          </p:stCondLst>
                                        </p:cTn>
                                        <p:tgtEl>
                                          <p:spTgt spid="33">
                                            <p:txEl>
                                              <p:pRg st="1" end="1"/>
                                            </p:txEl>
                                          </p:spTgt>
                                        </p:tgtEl>
                                        <p:attrNameLst>
                                          <p:attrName>style.visibility</p:attrName>
                                        </p:attrNameLst>
                                      </p:cBhvr>
                                      <p:to>
                                        <p:strVal val="visible"/>
                                      </p:to>
                                    </p:set>
                                    <p:anim calcmode="discrete" valueType="clr">
                                      <p:cBhvr override="childStyle">
                                        <p:cTn id="70" dur="500"/>
                                        <p:tgtEl>
                                          <p:spTgt spid="3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500"/>
                                        <p:tgtEl>
                                          <p:spTgt spid="33">
                                            <p:txEl>
                                              <p:pRg st="1" end="1"/>
                                            </p:txEl>
                                          </p:spTgt>
                                        </p:tgtEl>
                                        <p:attrNameLst>
                                          <p:attrName>fillcolor</p:attrName>
                                        </p:attrNameLst>
                                      </p:cBhvr>
                                      <p:tavLst>
                                        <p:tav tm="0">
                                          <p:val>
                                            <p:clrVal>
                                              <a:schemeClr val="accent2"/>
                                            </p:clrVal>
                                          </p:val>
                                        </p:tav>
                                        <p:tav tm="50000">
                                          <p:val>
                                            <p:clrVal>
                                              <a:schemeClr val="hlink"/>
                                            </p:clrVal>
                                          </p:val>
                                        </p:tav>
                                      </p:tavLst>
                                    </p:anim>
                                    <p:set>
                                      <p:cBhvr>
                                        <p:cTn id="72" dur="500"/>
                                        <p:tgtEl>
                                          <p:spTgt spid="33">
                                            <p:txEl>
                                              <p:pRg st="1" end="1"/>
                                            </p:txEl>
                                          </p:spTgt>
                                        </p:tgtEl>
                                        <p:attrNameLst>
                                          <p:attrName>fill.type</p:attrName>
                                        </p:attrNameLst>
                                      </p:cBhvr>
                                      <p:to>
                                        <p:strVal val="solid"/>
                                      </p:to>
                                    </p:set>
                                  </p:childTnLst>
                                </p:cTn>
                              </p:par>
                            </p:childTnLst>
                          </p:cTn>
                        </p:par>
                        <p:par>
                          <p:cTn id="73" fill="hold">
                            <p:stCondLst>
                              <p:cond delay="48000"/>
                            </p:stCondLst>
                            <p:childTnLst>
                              <p:par>
                                <p:cTn id="74" presetID="1" presetClass="entr" presetSubtype="0" fill="hold" nodeType="afterEffect">
                                  <p:stCondLst>
                                    <p:cond delay="1000"/>
                                  </p:stCondLst>
                                  <p:childTnLst>
                                    <p:set>
                                      <p:cBhvr>
                                        <p:cTn id="75" dur="1" fill="hold">
                                          <p:stCondLst>
                                            <p:cond delay="0"/>
                                          </p:stCondLst>
                                        </p:cTn>
                                        <p:tgtEl>
                                          <p:spTgt spid="6"/>
                                        </p:tgtEl>
                                        <p:attrNameLst>
                                          <p:attrName>style.visibility</p:attrName>
                                        </p:attrNameLst>
                                      </p:cBhvr>
                                      <p:to>
                                        <p:strVal val="visible"/>
                                      </p:to>
                                    </p:set>
                                  </p:childTnLst>
                                </p:cTn>
                              </p:par>
                            </p:childTnLst>
                          </p:cTn>
                        </p:par>
                        <p:par>
                          <p:cTn id="76" fill="hold">
                            <p:stCondLst>
                              <p:cond delay="49000"/>
                            </p:stCondLst>
                            <p:childTnLst>
                              <p:par>
                                <p:cTn id="77" presetID="1" presetClass="entr" presetSubtype="0" fill="hold" nodeType="afterEffect">
                                  <p:stCondLst>
                                    <p:cond delay="1000"/>
                                  </p:stCondLst>
                                  <p:childTnLst>
                                    <p:set>
                                      <p:cBhvr>
                                        <p:cTn id="78" dur="1" fill="hold">
                                          <p:stCondLst>
                                            <p:cond delay="0"/>
                                          </p:stCondLst>
                                        </p:cTn>
                                        <p:tgtEl>
                                          <p:spTgt spid="10"/>
                                        </p:tgtEl>
                                        <p:attrNameLst>
                                          <p:attrName>style.visibility</p:attrName>
                                        </p:attrNameLst>
                                      </p:cBhvr>
                                      <p:to>
                                        <p:strVal val="visible"/>
                                      </p:to>
                                    </p:set>
                                  </p:childTnLst>
                                </p:cTn>
                              </p:par>
                            </p:childTnLst>
                          </p:cTn>
                        </p:par>
                        <p:par>
                          <p:cTn id="79" fill="hold">
                            <p:stCondLst>
                              <p:cond delay="50000"/>
                            </p:stCondLst>
                            <p:childTnLst>
                              <p:par>
                                <p:cTn id="80" presetID="1" presetClass="entr" presetSubtype="0" fill="hold" nodeType="afterEffect">
                                  <p:stCondLst>
                                    <p:cond delay="1000"/>
                                  </p:stCondLst>
                                  <p:childTnLst>
                                    <p:set>
                                      <p:cBhvr>
                                        <p:cTn id="81" dur="1" fill="hold">
                                          <p:stCondLst>
                                            <p:cond delay="0"/>
                                          </p:stCondLst>
                                        </p:cTn>
                                        <p:tgtEl>
                                          <p:spTgt spid="48"/>
                                        </p:tgtEl>
                                        <p:attrNameLst>
                                          <p:attrName>style.visibility</p:attrName>
                                        </p:attrNameLst>
                                      </p:cBhvr>
                                      <p:to>
                                        <p:strVal val="visible"/>
                                      </p:to>
                                    </p:set>
                                  </p:childTnLst>
                                </p:cTn>
                              </p:par>
                            </p:childTnLst>
                          </p:cTn>
                        </p:par>
                        <p:par>
                          <p:cTn id="82" fill="hold">
                            <p:stCondLst>
                              <p:cond delay="51000"/>
                            </p:stCondLst>
                            <p:childTnLst>
                              <p:par>
                                <p:cTn id="83" presetID="1" presetClass="entr" presetSubtype="0" fill="hold" nodeType="afterEffect">
                                  <p:stCondLst>
                                    <p:cond delay="1000"/>
                                  </p:stCondLst>
                                  <p:childTnLst>
                                    <p:set>
                                      <p:cBhvr>
                                        <p:cTn id="84" dur="1" fill="hold">
                                          <p:stCondLst>
                                            <p:cond delay="0"/>
                                          </p:stCondLst>
                                        </p:cTn>
                                        <p:tgtEl>
                                          <p:spTgt spid="31"/>
                                        </p:tgtEl>
                                        <p:attrNameLst>
                                          <p:attrName>style.visibility</p:attrName>
                                        </p:attrNameLst>
                                      </p:cBhvr>
                                      <p:to>
                                        <p:strVal val="visible"/>
                                      </p:to>
                                    </p:set>
                                  </p:childTnLst>
                                </p:cTn>
                              </p:par>
                            </p:childTnLst>
                          </p:cTn>
                        </p:par>
                        <p:par>
                          <p:cTn id="85" fill="hold">
                            <p:stCondLst>
                              <p:cond delay="52000"/>
                            </p:stCondLst>
                            <p:childTnLst>
                              <p:par>
                                <p:cTn id="86" presetID="1" presetClass="entr" presetSubtype="0" fill="hold" nodeType="afterEffect">
                                  <p:stCondLst>
                                    <p:cond delay="1000"/>
                                  </p:stCondLst>
                                  <p:childTnLst>
                                    <p:set>
                                      <p:cBhvr>
                                        <p:cTn id="87" dur="1" fill="hold">
                                          <p:stCondLst>
                                            <p:cond delay="0"/>
                                          </p:stCondLst>
                                        </p:cTn>
                                        <p:tgtEl>
                                          <p:spTgt spid="16"/>
                                        </p:tgtEl>
                                        <p:attrNameLst>
                                          <p:attrName>style.visibility</p:attrName>
                                        </p:attrNameLst>
                                      </p:cBhvr>
                                      <p:to>
                                        <p:strVal val="visible"/>
                                      </p:to>
                                    </p:set>
                                  </p:childTnLst>
                                </p:cTn>
                              </p:par>
                            </p:childTnLst>
                          </p:cTn>
                        </p:par>
                        <p:par>
                          <p:cTn id="88" fill="hold">
                            <p:stCondLst>
                              <p:cond delay="53000"/>
                            </p:stCondLst>
                            <p:childTnLst>
                              <p:par>
                                <p:cTn id="89" presetID="27" presetClass="entr" presetSubtype="0" fill="hold" grpId="0" nodeType="afterEffect">
                                  <p:stCondLst>
                                    <p:cond delay="0"/>
                                  </p:stCondLst>
                                  <p:iterate type="lt">
                                    <p:tmPct val="50000"/>
                                  </p:iterate>
                                  <p:childTnLst>
                                    <p:set>
                                      <p:cBhvr>
                                        <p:cTn id="90" dur="1" fill="hold">
                                          <p:stCondLst>
                                            <p:cond delay="0"/>
                                          </p:stCondLst>
                                        </p:cTn>
                                        <p:tgtEl>
                                          <p:spTgt spid="28"/>
                                        </p:tgtEl>
                                        <p:attrNameLst>
                                          <p:attrName>style.visibility</p:attrName>
                                        </p:attrNameLst>
                                      </p:cBhvr>
                                      <p:to>
                                        <p:strVal val="visible"/>
                                      </p:to>
                                    </p:set>
                                    <p:anim calcmode="discrete" valueType="clr">
                                      <p:cBhvr override="childStyle">
                                        <p:cTn id="91" dur="500"/>
                                        <p:tgtEl>
                                          <p:spTgt spid="28"/>
                                        </p:tgtEl>
                                        <p:attrNameLst>
                                          <p:attrName>style.color</p:attrName>
                                        </p:attrNameLst>
                                      </p:cBhvr>
                                      <p:tavLst>
                                        <p:tav tm="0">
                                          <p:val>
                                            <p:clrVal>
                                              <a:schemeClr val="accent2"/>
                                            </p:clrVal>
                                          </p:val>
                                        </p:tav>
                                        <p:tav tm="50000">
                                          <p:val>
                                            <p:clrVal>
                                              <a:schemeClr val="hlink"/>
                                            </p:clrVal>
                                          </p:val>
                                        </p:tav>
                                      </p:tavLst>
                                    </p:anim>
                                    <p:anim calcmode="discrete" valueType="clr">
                                      <p:cBhvr>
                                        <p:cTn id="92" dur="500"/>
                                        <p:tgtEl>
                                          <p:spTgt spid="28"/>
                                        </p:tgtEl>
                                        <p:attrNameLst>
                                          <p:attrName>fillcolor</p:attrName>
                                        </p:attrNameLst>
                                      </p:cBhvr>
                                      <p:tavLst>
                                        <p:tav tm="0">
                                          <p:val>
                                            <p:clrVal>
                                              <a:schemeClr val="accent2"/>
                                            </p:clrVal>
                                          </p:val>
                                        </p:tav>
                                        <p:tav tm="50000">
                                          <p:val>
                                            <p:clrVal>
                                              <a:schemeClr val="hlink"/>
                                            </p:clrVal>
                                          </p:val>
                                        </p:tav>
                                      </p:tavLst>
                                    </p:anim>
                                    <p:set>
                                      <p:cBhvr>
                                        <p:cTn id="93" dur="500"/>
                                        <p:tgtEl>
                                          <p:spTgt spid="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rot="16200000" flipV="1">
            <a:off x="-152400" y="3124200"/>
            <a:ext cx="4800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flipV="1">
            <a:off x="2286000" y="5257800"/>
            <a:ext cx="64770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2286000" y="4876800"/>
            <a:ext cx="5029200" cy="1588"/>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a:xfrm rot="16200000" flipV="1">
            <a:off x="2057400" y="2971800"/>
            <a:ext cx="3733800" cy="76200"/>
          </a:xfrm>
          <a:prstGeom prst="straightConnector1">
            <a:avLst/>
          </a:prstGeom>
          <a:ln>
            <a:solidFill>
              <a:srgbClr val="7030A0"/>
            </a:solidFill>
            <a:tailEnd type="arrow"/>
          </a:ln>
        </p:spPr>
        <p:style>
          <a:lnRef idx="2">
            <a:schemeClr val="accent2"/>
          </a:lnRef>
          <a:fillRef idx="0">
            <a:schemeClr val="accent2"/>
          </a:fillRef>
          <a:effectRef idx="1">
            <a:schemeClr val="accent2"/>
          </a:effectRef>
          <a:fontRef idx="minor">
            <a:schemeClr val="tx1"/>
          </a:fontRef>
        </p:style>
      </p:cxnSp>
      <p:sp>
        <p:nvSpPr>
          <p:cNvPr id="27" name="TextBox 26"/>
          <p:cNvSpPr txBox="1"/>
          <p:nvPr/>
        </p:nvSpPr>
        <p:spPr>
          <a:xfrm>
            <a:off x="2286000" y="4343400"/>
            <a:ext cx="1905000" cy="523220"/>
          </a:xfrm>
          <a:prstGeom prst="rect">
            <a:avLst/>
          </a:prstGeom>
          <a:noFill/>
          <a:ln>
            <a:noFill/>
          </a:ln>
        </p:spPr>
        <p:txBody>
          <a:bodyPr wrap="square" rtlCol="0">
            <a:spAutoFit/>
          </a:bodyPr>
          <a:lstStyle/>
          <a:p>
            <a:r>
              <a:rPr lang="en-US" sz="2800" dirty="0" smtClean="0">
                <a:solidFill>
                  <a:srgbClr val="FF0000"/>
                </a:solidFill>
                <a:latin typeface="Times New Roman" pitchFamily="18" charset="0"/>
                <a:cs typeface="Times New Roman" pitchFamily="18" charset="0"/>
              </a:rPr>
              <a:t>Reactants</a:t>
            </a:r>
            <a:endParaRPr lang="en-US" sz="2800" dirty="0">
              <a:solidFill>
                <a:srgbClr val="FF0000"/>
              </a:solidFill>
              <a:latin typeface="Times New Roman" pitchFamily="18" charset="0"/>
              <a:cs typeface="Times New Roman" pitchFamily="18" charset="0"/>
            </a:endParaRPr>
          </a:p>
        </p:txBody>
      </p:sp>
      <p:sp>
        <p:nvSpPr>
          <p:cNvPr id="28" name="TextBox 27"/>
          <p:cNvSpPr txBox="1"/>
          <p:nvPr/>
        </p:nvSpPr>
        <p:spPr>
          <a:xfrm>
            <a:off x="6553200" y="2667000"/>
            <a:ext cx="2286000" cy="1261884"/>
          </a:xfrm>
          <a:prstGeom prst="rect">
            <a:avLst/>
          </a:prstGeom>
          <a:noFill/>
        </p:spPr>
        <p:txBody>
          <a:bodyPr wrap="square" rtlCol="0">
            <a:spAutoFit/>
          </a:bodyPr>
          <a:lstStyle/>
          <a:p>
            <a:endParaRPr lang="en-US" sz="2400" dirty="0" smtClean="0">
              <a:solidFill>
                <a:srgbClr val="00B0F0"/>
              </a:solidFill>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Products</a:t>
            </a:r>
            <a:endParaRPr lang="en-US" sz="2400" b="1" dirty="0" smtClean="0">
              <a:solidFill>
                <a:srgbClr val="FF0000"/>
              </a:solidFill>
            </a:endParaRPr>
          </a:p>
          <a:p>
            <a:endParaRPr lang="en-US" sz="2800" dirty="0">
              <a:solidFill>
                <a:srgbClr val="00B0F0"/>
              </a:solidFill>
              <a:latin typeface="Times New Roman" pitchFamily="18" charset="0"/>
              <a:cs typeface="Times New Roman" pitchFamily="18" charset="0"/>
            </a:endParaRPr>
          </a:p>
        </p:txBody>
      </p:sp>
      <p:sp>
        <p:nvSpPr>
          <p:cNvPr id="29" name="TextBox 28"/>
          <p:cNvSpPr txBox="1"/>
          <p:nvPr/>
        </p:nvSpPr>
        <p:spPr>
          <a:xfrm>
            <a:off x="2667000" y="762000"/>
            <a:ext cx="5486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Free atoms of reactants /activated complex</a:t>
            </a:r>
            <a:endParaRPr lang="en-US" sz="2400" b="1" dirty="0">
              <a:solidFill>
                <a:srgbClr val="00B050"/>
              </a:solidFill>
              <a:latin typeface="Times New Roman" pitchFamily="18" charset="0"/>
              <a:cs typeface="Times New Roman" pitchFamily="18" charset="0"/>
            </a:endParaRPr>
          </a:p>
        </p:txBody>
      </p:sp>
      <p:cxnSp>
        <p:nvCxnSpPr>
          <p:cNvPr id="31" name="Straight Connector 30"/>
          <p:cNvCxnSpPr/>
          <p:nvPr/>
        </p:nvCxnSpPr>
        <p:spPr>
          <a:xfrm>
            <a:off x="3276600" y="1143000"/>
            <a:ext cx="3886200" cy="1588"/>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962400" y="2514600"/>
            <a:ext cx="2590800" cy="923330"/>
          </a:xfrm>
          <a:prstGeom prst="rect">
            <a:avLst/>
          </a:prstGeom>
          <a:noFill/>
          <a:ln>
            <a:noFill/>
          </a:ln>
        </p:spPr>
        <p:txBody>
          <a:bodyPr wrap="square" rtlCol="0">
            <a:spAutoFit/>
          </a:bodyPr>
          <a:lstStyle/>
          <a:p>
            <a:r>
              <a:rPr lang="en-US" dirty="0" smtClean="0">
                <a:solidFill>
                  <a:srgbClr val="00B050"/>
                </a:solidFill>
                <a:latin typeface="Times New Roman" pitchFamily="18" charset="0"/>
                <a:cs typeface="Times New Roman" pitchFamily="18" charset="0"/>
              </a:rPr>
              <a:t>Bond breaking</a:t>
            </a:r>
          </a:p>
          <a:p>
            <a:r>
              <a:rPr lang="en-US" dirty="0" smtClean="0">
                <a:solidFill>
                  <a:srgbClr val="00B050"/>
                </a:solidFill>
                <a:latin typeface="Times New Roman" pitchFamily="18" charset="0"/>
                <a:cs typeface="Times New Roman" pitchFamily="18" charset="0"/>
              </a:rPr>
              <a:t>(endothermic- +∆H)</a:t>
            </a:r>
          </a:p>
          <a:p>
            <a:endParaRPr lang="en-US" dirty="0">
              <a:solidFill>
                <a:srgbClr val="FF0000"/>
              </a:solidFill>
            </a:endParaRPr>
          </a:p>
        </p:txBody>
      </p:sp>
      <p:sp>
        <p:nvSpPr>
          <p:cNvPr id="33" name="TextBox 32"/>
          <p:cNvSpPr txBox="1"/>
          <p:nvPr/>
        </p:nvSpPr>
        <p:spPr>
          <a:xfrm>
            <a:off x="6477000" y="1219200"/>
            <a:ext cx="2362200" cy="646331"/>
          </a:xfrm>
          <a:prstGeom prst="rect">
            <a:avLst/>
          </a:prstGeom>
          <a:noFill/>
        </p:spPr>
        <p:txBody>
          <a:bodyPr wrap="square" rtlCol="0">
            <a:spAutoFit/>
          </a:bodyPr>
          <a:lstStyle/>
          <a:p>
            <a:r>
              <a:rPr lang="en-US" dirty="0" smtClean="0">
                <a:solidFill>
                  <a:srgbClr val="00B050"/>
                </a:solidFill>
                <a:latin typeface="Times New Roman" pitchFamily="18" charset="0"/>
                <a:cs typeface="Times New Roman" pitchFamily="18" charset="0"/>
              </a:rPr>
              <a:t>Bond formation</a:t>
            </a:r>
          </a:p>
          <a:p>
            <a:r>
              <a:rPr lang="en-US" dirty="0" smtClean="0">
                <a:solidFill>
                  <a:srgbClr val="00B050"/>
                </a:solidFill>
                <a:latin typeface="Times New Roman" pitchFamily="18" charset="0"/>
                <a:cs typeface="Times New Roman" pitchFamily="18" charset="0"/>
              </a:rPr>
              <a:t>(exothermic- -∆H)</a:t>
            </a:r>
            <a:endParaRPr lang="en-US" dirty="0">
              <a:solidFill>
                <a:srgbClr val="00B050"/>
              </a:solidFill>
              <a:latin typeface="Times New Roman" pitchFamily="18" charset="0"/>
              <a:cs typeface="Times New Roman" pitchFamily="18" charset="0"/>
            </a:endParaRPr>
          </a:p>
        </p:txBody>
      </p:sp>
      <p:cxnSp>
        <p:nvCxnSpPr>
          <p:cNvPr id="35" name="Straight Arrow Connector 34"/>
          <p:cNvCxnSpPr/>
          <p:nvPr/>
        </p:nvCxnSpPr>
        <p:spPr>
          <a:xfrm rot="16200000" flipV="1">
            <a:off x="5905500" y="4152900"/>
            <a:ext cx="1371600" cy="76200"/>
          </a:xfrm>
          <a:prstGeom prst="straightConnector1">
            <a:avLst/>
          </a:prstGeom>
          <a:ln>
            <a:solidFill>
              <a:schemeClr val="accent1"/>
            </a:solidFill>
            <a:tailEnd type="arrow"/>
          </a:ln>
        </p:spPr>
        <p:style>
          <a:lnRef idx="3">
            <a:schemeClr val="accent3"/>
          </a:lnRef>
          <a:fillRef idx="0">
            <a:schemeClr val="accent3"/>
          </a:fillRef>
          <a:effectRef idx="2">
            <a:schemeClr val="accent3"/>
          </a:effectRef>
          <a:fontRef idx="minor">
            <a:schemeClr val="tx1"/>
          </a:fontRef>
        </p:style>
      </p:cxnSp>
      <p:sp>
        <p:nvSpPr>
          <p:cNvPr id="36" name="TextBox 35"/>
          <p:cNvSpPr txBox="1"/>
          <p:nvPr/>
        </p:nvSpPr>
        <p:spPr>
          <a:xfrm>
            <a:off x="6629400" y="3886200"/>
            <a:ext cx="1066800" cy="461665"/>
          </a:xfrm>
          <a:prstGeom prst="rect">
            <a:avLst/>
          </a:prstGeom>
          <a:noFill/>
        </p:spPr>
        <p:txBody>
          <a:bodyPr wrap="square" rtlCol="0">
            <a:spAutoFit/>
          </a:bodyPr>
          <a:lstStyle/>
          <a:p>
            <a:r>
              <a:rPr lang="en-US" sz="2400" b="1" dirty="0" smtClean="0">
                <a:solidFill>
                  <a:srgbClr val="7030A0"/>
                </a:solidFill>
                <a:latin typeface="Times New Roman" pitchFamily="18" charset="0"/>
                <a:cs typeface="Times New Roman" pitchFamily="18" charset="0"/>
              </a:rPr>
              <a:t>+</a:t>
            </a:r>
            <a:r>
              <a:rPr lang="en-US" sz="2400" dirty="0" smtClean="0">
                <a:solidFill>
                  <a:srgbClr val="7030A0"/>
                </a:solidFill>
                <a:latin typeface="Times New Roman" pitchFamily="18" charset="0"/>
                <a:cs typeface="Times New Roman" pitchFamily="18" charset="0"/>
              </a:rPr>
              <a:t>∆H</a:t>
            </a:r>
            <a:r>
              <a:rPr lang="en-US" sz="2400" b="1" dirty="0" smtClean="0">
                <a:solidFill>
                  <a:srgbClr val="7030A0"/>
                </a:solidFill>
                <a:latin typeface="Times New Roman" pitchFamily="18" charset="0"/>
                <a:cs typeface="Times New Roman" pitchFamily="18" charset="0"/>
              </a:rPr>
              <a:t>r</a:t>
            </a:r>
            <a:endParaRPr lang="en-US" sz="2400" dirty="0">
              <a:solidFill>
                <a:srgbClr val="7030A0"/>
              </a:solidFill>
              <a:latin typeface="Times New Roman" pitchFamily="18" charset="0"/>
              <a:cs typeface="Times New Roman" pitchFamily="18" charset="0"/>
            </a:endParaRPr>
          </a:p>
        </p:txBody>
      </p:sp>
      <p:sp>
        <p:nvSpPr>
          <p:cNvPr id="37" name="TextBox 36"/>
          <p:cNvSpPr txBox="1"/>
          <p:nvPr/>
        </p:nvSpPr>
        <p:spPr>
          <a:xfrm>
            <a:off x="914400" y="2895600"/>
            <a:ext cx="1215333" cy="954107"/>
          </a:xfrm>
          <a:prstGeom prst="rect">
            <a:avLst/>
          </a:prstGeom>
          <a:noFill/>
        </p:spPr>
        <p:txBody>
          <a:bodyPr wrap="none" rtlCol="0">
            <a:spAutoFit/>
          </a:bodyPr>
          <a:lstStyle/>
          <a:p>
            <a:r>
              <a:rPr lang="en-US" sz="2800" dirty="0" smtClean="0">
                <a:latin typeface="Times New Roman" pitchFamily="18" charset="0"/>
                <a:cs typeface="Times New Roman" pitchFamily="18" charset="0"/>
              </a:rPr>
              <a:t>Energy</a:t>
            </a:r>
          </a:p>
          <a:p>
            <a:r>
              <a:rPr lang="en-US" sz="2800" dirty="0" smtClean="0">
                <a:latin typeface="Times New Roman" pitchFamily="18" charset="0"/>
                <a:cs typeface="Times New Roman" pitchFamily="18" charset="0"/>
              </a:rPr>
              <a:t>(kJ)</a:t>
            </a:r>
            <a:endParaRPr lang="en-US" sz="2800" dirty="0">
              <a:latin typeface="Times New Roman" pitchFamily="18" charset="0"/>
              <a:cs typeface="Times New Roman" pitchFamily="18" charset="0"/>
            </a:endParaRPr>
          </a:p>
        </p:txBody>
      </p:sp>
      <p:sp>
        <p:nvSpPr>
          <p:cNvPr id="38" name="TextBox 37"/>
          <p:cNvSpPr txBox="1"/>
          <p:nvPr/>
        </p:nvSpPr>
        <p:spPr>
          <a:xfrm>
            <a:off x="3200400" y="5334000"/>
            <a:ext cx="5410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Reaction progress/coordinate/path</a:t>
            </a:r>
            <a:endParaRPr lang="en-US" sz="2800" dirty="0">
              <a:latin typeface="Times New Roman" pitchFamily="18" charset="0"/>
              <a:cs typeface="Times New Roman" pitchFamily="18" charset="0"/>
            </a:endParaRPr>
          </a:p>
        </p:txBody>
      </p:sp>
      <p:cxnSp>
        <p:nvCxnSpPr>
          <p:cNvPr id="46" name="Straight Arrow Connector 45"/>
          <p:cNvCxnSpPr/>
          <p:nvPr/>
        </p:nvCxnSpPr>
        <p:spPr>
          <a:xfrm rot="16200000" flipH="1">
            <a:off x="5334000" y="2286000"/>
            <a:ext cx="2362200" cy="76200"/>
          </a:xfrm>
          <a:prstGeom prst="straightConnector1">
            <a:avLst/>
          </a:prstGeom>
          <a:ln>
            <a:solidFill>
              <a:srgbClr val="7030A0"/>
            </a:solidFill>
            <a:tailEnd type="arrow"/>
          </a:ln>
        </p:spPr>
        <p:style>
          <a:lnRef idx="2">
            <a:schemeClr val="accent2"/>
          </a:lnRef>
          <a:fillRef idx="0">
            <a:schemeClr val="accent2"/>
          </a:fillRef>
          <a:effectRef idx="1">
            <a:schemeClr val="accent2"/>
          </a:effectRef>
          <a:fontRef idx="minor">
            <a:schemeClr val="tx1"/>
          </a:fontRef>
        </p:style>
      </p:cxnSp>
      <p:cxnSp>
        <p:nvCxnSpPr>
          <p:cNvPr id="48" name="Straight Connector 47"/>
          <p:cNvCxnSpPr/>
          <p:nvPr/>
        </p:nvCxnSpPr>
        <p:spPr>
          <a:xfrm>
            <a:off x="5943600" y="3429000"/>
            <a:ext cx="2895600" cy="1588"/>
          </a:xfrm>
          <a:prstGeom prst="line">
            <a:avLst/>
          </a:prstGeom>
          <a:ln/>
        </p:spPr>
        <p:style>
          <a:lnRef idx="2">
            <a:schemeClr val="accent4"/>
          </a:lnRef>
          <a:fillRef idx="0">
            <a:schemeClr val="accent4"/>
          </a:fillRef>
          <a:effectRef idx="1">
            <a:schemeClr val="accent4"/>
          </a:effectRef>
          <a:fontRef idx="minor">
            <a:schemeClr val="tx1"/>
          </a:fontRef>
        </p:style>
      </p:cxnSp>
      <p:sp>
        <p:nvSpPr>
          <p:cNvPr id="21" name="TextBox 20"/>
          <p:cNvSpPr txBox="1"/>
          <p:nvPr/>
        </p:nvSpPr>
        <p:spPr>
          <a:xfrm>
            <a:off x="533400" y="381000"/>
            <a:ext cx="7533588" cy="923330"/>
          </a:xfrm>
          <a:prstGeom prst="rect">
            <a:avLst/>
          </a:prstGeom>
          <a:noFill/>
        </p:spPr>
        <p:txBody>
          <a:bodyPr wrap="square" rtlCol="0">
            <a:spAutoFit/>
          </a:bodyPr>
          <a:lstStyle/>
          <a:p>
            <a:r>
              <a:rPr lang="en-US" u="sng" dirty="0" smtClean="0">
                <a:solidFill>
                  <a:srgbClr val="0070C0"/>
                </a:solidFill>
                <a:latin typeface="Times New Roman" pitchFamily="18" charset="0"/>
                <a:cs typeface="Times New Roman" pitchFamily="18" charset="0"/>
              </a:rPr>
              <a:t>Sketch energy level diagrams for endothermic  process</a:t>
            </a:r>
            <a:endParaRPr lang="en-US" dirty="0" smtClean="0">
              <a:solidFill>
                <a:srgbClr val="0070C0"/>
              </a:solidFill>
              <a:latin typeface="Times New Roman" pitchFamily="18" charset="0"/>
              <a:cs typeface="Times New Roman" pitchFamily="18" charset="0"/>
            </a:endParaRPr>
          </a:p>
          <a:p>
            <a:endParaRPr lang="en-US" dirty="0" smtClean="0"/>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8">
                                            <p:txEl>
                                              <p:pRg st="0" end="0"/>
                                            </p:txEl>
                                          </p:spTgt>
                                        </p:tgtEl>
                                        <p:attrNameLst>
                                          <p:attrName>style.visibility</p:attrName>
                                        </p:attrNameLst>
                                      </p:cBhvr>
                                      <p:to>
                                        <p:strVal val="visible"/>
                                      </p:to>
                                    </p:set>
                                    <p:anim calcmode="discrete" valueType="clr">
                                      <p:cBhvr override="childStyle">
                                        <p:cTn id="7" dur="500"/>
                                        <p:tgtEl>
                                          <p:spTgt spid="3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8">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8">
                                            <p:txEl>
                                              <p:pRg st="0" end="0"/>
                                            </p:txEl>
                                          </p:spTgt>
                                        </p:tgtEl>
                                        <p:attrNameLst>
                                          <p:attrName>fill.type</p:attrName>
                                        </p:attrNameLst>
                                      </p:cBhvr>
                                      <p:to>
                                        <p:strVal val="solid"/>
                                      </p:to>
                                    </p:set>
                                  </p:childTnLst>
                                </p:cTn>
                              </p:par>
                            </p:childTnLst>
                          </p:cTn>
                        </p:par>
                        <p:par>
                          <p:cTn id="10" fill="hold">
                            <p:stCondLst>
                              <p:cond delay="825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37">
                                            <p:txEl>
                                              <p:pRg st="0" end="0"/>
                                            </p:txEl>
                                          </p:spTgt>
                                        </p:tgtEl>
                                        <p:attrNameLst>
                                          <p:attrName>style.visibility</p:attrName>
                                        </p:attrNameLst>
                                      </p:cBhvr>
                                      <p:to>
                                        <p:strVal val="visible"/>
                                      </p:to>
                                    </p:set>
                                    <p:anim calcmode="discrete" valueType="clr">
                                      <p:cBhvr override="childStyle">
                                        <p:cTn id="13" dur="500"/>
                                        <p:tgtEl>
                                          <p:spTgt spid="3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37">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37">
                                            <p:txEl>
                                              <p:pRg st="0" end="0"/>
                                            </p:txEl>
                                          </p:spTgt>
                                        </p:tgtEl>
                                        <p:attrNameLst>
                                          <p:attrName>fill.type</p:attrName>
                                        </p:attrNameLst>
                                      </p:cBhvr>
                                      <p:to>
                                        <p:strVal val="solid"/>
                                      </p:to>
                                    </p:set>
                                  </p:childTnLst>
                                </p:cTn>
                              </p:par>
                            </p:childTnLst>
                          </p:cTn>
                        </p:par>
                        <p:par>
                          <p:cTn id="16" fill="hold">
                            <p:stCondLst>
                              <p:cond delay="1000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37">
                                            <p:txEl>
                                              <p:pRg st="1" end="1"/>
                                            </p:txEl>
                                          </p:spTgt>
                                        </p:tgtEl>
                                        <p:attrNameLst>
                                          <p:attrName>style.visibility</p:attrName>
                                        </p:attrNameLst>
                                      </p:cBhvr>
                                      <p:to>
                                        <p:strVal val="visible"/>
                                      </p:to>
                                    </p:set>
                                    <p:anim calcmode="discrete" valueType="clr">
                                      <p:cBhvr override="childStyle">
                                        <p:cTn id="19" dur="500"/>
                                        <p:tgtEl>
                                          <p:spTgt spid="3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37">
                                            <p:txEl>
                                              <p:pRg st="1" end="1"/>
                                            </p:txEl>
                                          </p:spTgt>
                                        </p:tgtEl>
                                        <p:attrNameLst>
                                          <p:attrName>fillcolor</p:attrName>
                                        </p:attrNameLst>
                                      </p:cBhvr>
                                      <p:tavLst>
                                        <p:tav tm="0">
                                          <p:val>
                                            <p:clrVal>
                                              <a:schemeClr val="accent2"/>
                                            </p:clrVal>
                                          </p:val>
                                        </p:tav>
                                        <p:tav tm="50000">
                                          <p:val>
                                            <p:clrVal>
                                              <a:schemeClr val="hlink"/>
                                            </p:clrVal>
                                          </p:val>
                                        </p:tav>
                                      </p:tavLst>
                                    </p:anim>
                                    <p:set>
                                      <p:cBhvr>
                                        <p:cTn id="21" dur="500"/>
                                        <p:tgtEl>
                                          <p:spTgt spid="37">
                                            <p:txEl>
                                              <p:pRg st="1" end="1"/>
                                            </p:txEl>
                                          </p:spTgt>
                                        </p:tgtEl>
                                        <p:attrNameLst>
                                          <p:attrName>fill.type</p:attrName>
                                        </p:attrNameLst>
                                      </p:cBhvr>
                                      <p:to>
                                        <p:strVal val="solid"/>
                                      </p:to>
                                    </p:set>
                                  </p:childTnLst>
                                </p:cTn>
                              </p:par>
                            </p:childTnLst>
                          </p:cTn>
                        </p:par>
                        <p:par>
                          <p:cTn id="22" fill="hold">
                            <p:stCondLst>
                              <p:cond delay="1125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27">
                                            <p:txEl>
                                              <p:pRg st="0" end="0"/>
                                            </p:txEl>
                                          </p:spTgt>
                                        </p:tgtEl>
                                        <p:attrNameLst>
                                          <p:attrName>style.visibility</p:attrName>
                                        </p:attrNameLst>
                                      </p:cBhvr>
                                      <p:to>
                                        <p:strVal val="visible"/>
                                      </p:to>
                                    </p:set>
                                    <p:anim calcmode="discrete" valueType="clr">
                                      <p:cBhvr override="childStyle">
                                        <p:cTn id="25" dur="500"/>
                                        <p:tgtEl>
                                          <p:spTgt spid="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27">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27">
                                            <p:txEl>
                                              <p:pRg st="0" end="0"/>
                                            </p:txEl>
                                          </p:spTgt>
                                        </p:tgtEl>
                                        <p:attrNameLst>
                                          <p:attrName>fill.type</p:attrName>
                                        </p:attrNameLst>
                                      </p:cBhvr>
                                      <p:to>
                                        <p:strVal val="solid"/>
                                      </p:to>
                                    </p:set>
                                  </p:childTnLst>
                                </p:cTn>
                              </p:par>
                            </p:childTnLst>
                          </p:cTn>
                        </p:par>
                        <p:par>
                          <p:cTn id="28" fill="hold">
                            <p:stCondLst>
                              <p:cond delay="1375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29">
                                            <p:txEl>
                                              <p:pRg st="0" end="0"/>
                                            </p:txEl>
                                          </p:spTgt>
                                        </p:tgtEl>
                                        <p:attrNameLst>
                                          <p:attrName>style.visibility</p:attrName>
                                        </p:attrNameLst>
                                      </p:cBhvr>
                                      <p:to>
                                        <p:strVal val="visible"/>
                                      </p:to>
                                    </p:set>
                                    <p:anim calcmode="discrete" valueType="clr">
                                      <p:cBhvr override="childStyle">
                                        <p:cTn id="31" dur="500"/>
                                        <p:tgtEl>
                                          <p:spTgt spid="2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29">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29">
                                            <p:txEl>
                                              <p:pRg st="0" end="0"/>
                                            </p:txEl>
                                          </p:spTgt>
                                        </p:tgtEl>
                                        <p:attrNameLst>
                                          <p:attrName>fill.type</p:attrName>
                                        </p:attrNameLst>
                                      </p:cBhvr>
                                      <p:to>
                                        <p:strVal val="solid"/>
                                      </p:to>
                                    </p:set>
                                  </p:childTnLst>
                                </p:cTn>
                              </p:par>
                            </p:childTnLst>
                          </p:cTn>
                        </p:par>
                        <p:par>
                          <p:cTn id="34" fill="hold">
                            <p:stCondLst>
                              <p:cond delay="2325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36">
                                            <p:txEl>
                                              <p:pRg st="0" end="0"/>
                                            </p:txEl>
                                          </p:spTgt>
                                        </p:tgtEl>
                                        <p:attrNameLst>
                                          <p:attrName>style.visibility</p:attrName>
                                        </p:attrNameLst>
                                      </p:cBhvr>
                                      <p:to>
                                        <p:strVal val="visible"/>
                                      </p:to>
                                    </p:set>
                                    <p:anim calcmode="discrete" valueType="clr">
                                      <p:cBhvr override="childStyle">
                                        <p:cTn id="37" dur="1000"/>
                                        <p:tgtEl>
                                          <p:spTgt spid="3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1000"/>
                                        <p:tgtEl>
                                          <p:spTgt spid="36">
                                            <p:txEl>
                                              <p:pRg st="0" end="0"/>
                                            </p:txEl>
                                          </p:spTgt>
                                        </p:tgtEl>
                                        <p:attrNameLst>
                                          <p:attrName>fillcolor</p:attrName>
                                        </p:attrNameLst>
                                      </p:cBhvr>
                                      <p:tavLst>
                                        <p:tav tm="0">
                                          <p:val>
                                            <p:clrVal>
                                              <a:schemeClr val="accent2"/>
                                            </p:clrVal>
                                          </p:val>
                                        </p:tav>
                                        <p:tav tm="50000">
                                          <p:val>
                                            <p:clrVal>
                                              <a:schemeClr val="hlink"/>
                                            </p:clrVal>
                                          </p:val>
                                        </p:tav>
                                      </p:tavLst>
                                    </p:anim>
                                    <p:set>
                                      <p:cBhvr>
                                        <p:cTn id="39" dur="1000"/>
                                        <p:tgtEl>
                                          <p:spTgt spid="36">
                                            <p:txEl>
                                              <p:pRg st="0" end="0"/>
                                            </p:txEl>
                                          </p:spTgt>
                                        </p:tgtEl>
                                        <p:attrNameLst>
                                          <p:attrName>fill.type</p:attrName>
                                        </p:attrNameLst>
                                      </p:cBhvr>
                                      <p:to>
                                        <p:strVal val="solid"/>
                                      </p:to>
                                    </p:set>
                                  </p:childTnLst>
                                </p:cTn>
                              </p:par>
                            </p:childTnLst>
                          </p:cTn>
                        </p:par>
                        <p:par>
                          <p:cTn id="40" fill="hold">
                            <p:stCondLst>
                              <p:cond delay="25750"/>
                            </p:stCondLst>
                            <p:childTnLst>
                              <p:par>
                                <p:cTn id="41" presetID="24" presetClass="emph" presetSubtype="0" fill="hold" nodeType="afterEffect">
                                  <p:stCondLst>
                                    <p:cond delay="0"/>
                                  </p:stCondLst>
                                  <p:iterate type="lt">
                                    <p:tmPct val="0"/>
                                  </p:iterate>
                                  <p:childTnLst>
                                    <p:animClr clrSpc="hsl" dir="cw">
                                      <p:cBhvr override="childStyle">
                                        <p:cTn id="42" dur="3000" fill="hold"/>
                                        <p:tgtEl>
                                          <p:spTgt spid="36">
                                            <p:txEl>
                                              <p:pRg st="0" end="0"/>
                                            </p:txEl>
                                          </p:spTgt>
                                        </p:tgtEl>
                                        <p:attrNameLst>
                                          <p:attrName>style.color</p:attrName>
                                        </p:attrNameLst>
                                      </p:cBhvr>
                                      <p:by>
                                        <p:hsl h="0" s="-12549" l="-25098"/>
                                      </p:by>
                                    </p:animClr>
                                    <p:animClr clrSpc="hsl" dir="cw">
                                      <p:cBhvr>
                                        <p:cTn id="43" dur="3000" fill="hold"/>
                                        <p:tgtEl>
                                          <p:spTgt spid="36">
                                            <p:txEl>
                                              <p:pRg st="0" end="0"/>
                                            </p:txEl>
                                          </p:spTgt>
                                        </p:tgtEl>
                                        <p:attrNameLst>
                                          <p:attrName>fillcolor</p:attrName>
                                        </p:attrNameLst>
                                      </p:cBhvr>
                                      <p:by>
                                        <p:hsl h="0" s="-12549" l="-25098"/>
                                      </p:by>
                                    </p:animClr>
                                    <p:animClr clrSpc="hsl" dir="cw">
                                      <p:cBhvr>
                                        <p:cTn id="44" dur="3000" fill="hold"/>
                                        <p:tgtEl>
                                          <p:spTgt spid="36">
                                            <p:txEl>
                                              <p:pRg st="0" end="0"/>
                                            </p:txEl>
                                          </p:spTgt>
                                        </p:tgtEl>
                                        <p:attrNameLst>
                                          <p:attrName>stroke.color</p:attrName>
                                        </p:attrNameLst>
                                      </p:cBhvr>
                                      <p:by>
                                        <p:hsl h="0" s="-12549" l="-25098"/>
                                      </p:by>
                                    </p:animClr>
                                    <p:set>
                                      <p:cBhvr>
                                        <p:cTn id="45" dur="3000" fill="hold"/>
                                        <p:tgtEl>
                                          <p:spTgt spid="36">
                                            <p:txEl>
                                              <p:pRg st="0" end="0"/>
                                            </p:txEl>
                                          </p:spTgt>
                                        </p:tgtEl>
                                        <p:attrNameLst>
                                          <p:attrName>fill.type</p:attrName>
                                        </p:attrNameLst>
                                      </p:cBhvr>
                                      <p:to>
                                        <p:strVal val="solid"/>
                                      </p:to>
                                    </p:set>
                                  </p:childTnLst>
                                </p:cTn>
                              </p:par>
                            </p:childTnLst>
                          </p:cTn>
                        </p:par>
                        <p:par>
                          <p:cTn id="46" fill="hold">
                            <p:stCondLst>
                              <p:cond delay="28750"/>
                            </p:stCondLst>
                            <p:childTnLst>
                              <p:par>
                                <p:cTn id="47" presetID="1" presetClass="entr" presetSubtype="0"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childTnLst>
                          </p:cTn>
                        </p:par>
                        <p:par>
                          <p:cTn id="49" fill="hold">
                            <p:stCondLst>
                              <p:cond delay="28750"/>
                            </p:stCondLst>
                            <p:childTnLst>
                              <p:par>
                                <p:cTn id="50" presetID="1" presetClass="entr" presetSubtype="0" fill="hold" nodeType="afterEffect">
                                  <p:stCondLst>
                                    <p:cond delay="1000"/>
                                  </p:stCondLst>
                                  <p:childTnLst>
                                    <p:set>
                                      <p:cBhvr>
                                        <p:cTn id="51" dur="1" fill="hold">
                                          <p:stCondLst>
                                            <p:cond delay="0"/>
                                          </p:stCondLst>
                                        </p:cTn>
                                        <p:tgtEl>
                                          <p:spTgt spid="22"/>
                                        </p:tgtEl>
                                        <p:attrNameLst>
                                          <p:attrName>style.visibility</p:attrName>
                                        </p:attrNameLst>
                                      </p:cBhvr>
                                      <p:to>
                                        <p:strVal val="visible"/>
                                      </p:to>
                                    </p:set>
                                  </p:childTnLst>
                                </p:cTn>
                              </p:par>
                            </p:childTnLst>
                          </p:cTn>
                        </p:par>
                        <p:par>
                          <p:cTn id="52" fill="hold">
                            <p:stCondLst>
                              <p:cond delay="29750"/>
                            </p:stCondLst>
                            <p:childTnLst>
                              <p:par>
                                <p:cTn id="53" presetID="1" presetClass="entr" presetSubtype="0" fill="hold" nodeType="afterEffect">
                                  <p:stCondLst>
                                    <p:cond delay="1000"/>
                                  </p:stCondLst>
                                  <p:childTnLst>
                                    <p:set>
                                      <p:cBhvr>
                                        <p:cTn id="54" dur="1" fill="hold">
                                          <p:stCondLst>
                                            <p:cond delay="0"/>
                                          </p:stCondLst>
                                        </p:cTn>
                                        <p:tgtEl>
                                          <p:spTgt spid="35"/>
                                        </p:tgtEl>
                                        <p:attrNameLst>
                                          <p:attrName>style.visibility</p:attrName>
                                        </p:attrNameLst>
                                      </p:cBhvr>
                                      <p:to>
                                        <p:strVal val="visible"/>
                                      </p:to>
                                    </p:set>
                                  </p:childTnLst>
                                </p:cTn>
                              </p:par>
                            </p:childTnLst>
                          </p:cTn>
                        </p:par>
                        <p:par>
                          <p:cTn id="55" fill="hold">
                            <p:stCondLst>
                              <p:cond delay="30750"/>
                            </p:stCondLst>
                            <p:childTnLst>
                              <p:par>
                                <p:cTn id="56" presetID="27" presetClass="entr" presetSubtype="0" fill="hold" grpId="0" nodeType="afterEffect">
                                  <p:stCondLst>
                                    <p:cond delay="1000"/>
                                  </p:stCondLst>
                                  <p:iterate type="lt">
                                    <p:tmPct val="50000"/>
                                  </p:iterate>
                                  <p:childTnLst>
                                    <p:set>
                                      <p:cBhvr>
                                        <p:cTn id="57" dur="1" fill="hold">
                                          <p:stCondLst>
                                            <p:cond delay="0"/>
                                          </p:stCondLst>
                                        </p:cTn>
                                        <p:tgtEl>
                                          <p:spTgt spid="32"/>
                                        </p:tgtEl>
                                        <p:attrNameLst>
                                          <p:attrName>style.visibility</p:attrName>
                                        </p:attrNameLst>
                                      </p:cBhvr>
                                      <p:to>
                                        <p:strVal val="visible"/>
                                      </p:to>
                                    </p:set>
                                    <p:anim calcmode="discrete" valueType="clr">
                                      <p:cBhvr override="childStyle">
                                        <p:cTn id="58" dur="500"/>
                                        <p:tgtEl>
                                          <p:spTgt spid="32"/>
                                        </p:tgtEl>
                                        <p:attrNameLst>
                                          <p:attrName>style.color</p:attrName>
                                        </p:attrNameLst>
                                      </p:cBhvr>
                                      <p:tavLst>
                                        <p:tav tm="0">
                                          <p:val>
                                            <p:clrVal>
                                              <a:schemeClr val="accent2"/>
                                            </p:clrVal>
                                          </p:val>
                                        </p:tav>
                                        <p:tav tm="50000">
                                          <p:val>
                                            <p:clrVal>
                                              <a:schemeClr val="hlink"/>
                                            </p:clrVal>
                                          </p:val>
                                        </p:tav>
                                      </p:tavLst>
                                    </p:anim>
                                    <p:anim calcmode="discrete" valueType="clr">
                                      <p:cBhvr>
                                        <p:cTn id="59" dur="500"/>
                                        <p:tgtEl>
                                          <p:spTgt spid="32"/>
                                        </p:tgtEl>
                                        <p:attrNameLst>
                                          <p:attrName>fillcolor</p:attrName>
                                        </p:attrNameLst>
                                      </p:cBhvr>
                                      <p:tavLst>
                                        <p:tav tm="0">
                                          <p:val>
                                            <p:clrVal>
                                              <a:schemeClr val="accent2"/>
                                            </p:clrVal>
                                          </p:val>
                                        </p:tav>
                                        <p:tav tm="50000">
                                          <p:val>
                                            <p:clrVal>
                                              <a:schemeClr val="hlink"/>
                                            </p:clrVal>
                                          </p:val>
                                        </p:tav>
                                      </p:tavLst>
                                    </p:anim>
                                    <p:set>
                                      <p:cBhvr>
                                        <p:cTn id="60" dur="500"/>
                                        <p:tgtEl>
                                          <p:spTgt spid="32"/>
                                        </p:tgtEl>
                                        <p:attrNameLst>
                                          <p:attrName>fill.type</p:attrName>
                                        </p:attrNameLst>
                                      </p:cBhvr>
                                      <p:to>
                                        <p:strVal val="solid"/>
                                      </p:to>
                                    </p:set>
                                  </p:childTnLst>
                                </p:cTn>
                              </p:par>
                            </p:childTnLst>
                          </p:cTn>
                        </p:par>
                        <p:par>
                          <p:cTn id="61" fill="hold">
                            <p:stCondLst>
                              <p:cond delay="39250"/>
                            </p:stCondLst>
                            <p:childTnLst>
                              <p:par>
                                <p:cTn id="62" presetID="27" presetClass="entr" presetSubtype="0" fill="hold" nodeType="afterEffect">
                                  <p:stCondLst>
                                    <p:cond delay="1000"/>
                                  </p:stCondLst>
                                  <p:iterate type="lt">
                                    <p:tmPct val="50000"/>
                                  </p:iterate>
                                  <p:childTnLst>
                                    <p:set>
                                      <p:cBhvr>
                                        <p:cTn id="63" dur="1" fill="hold">
                                          <p:stCondLst>
                                            <p:cond delay="0"/>
                                          </p:stCondLst>
                                        </p:cTn>
                                        <p:tgtEl>
                                          <p:spTgt spid="33">
                                            <p:txEl>
                                              <p:pRg st="0" end="0"/>
                                            </p:txEl>
                                          </p:spTgt>
                                        </p:tgtEl>
                                        <p:attrNameLst>
                                          <p:attrName>style.visibility</p:attrName>
                                        </p:attrNameLst>
                                      </p:cBhvr>
                                      <p:to>
                                        <p:strVal val="visible"/>
                                      </p:to>
                                    </p:set>
                                    <p:anim calcmode="discrete" valueType="clr">
                                      <p:cBhvr override="childStyle">
                                        <p:cTn id="64" dur="500"/>
                                        <p:tgtEl>
                                          <p:spTgt spid="3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33">
                                            <p:txEl>
                                              <p:pRg st="0" end="0"/>
                                            </p:txEl>
                                          </p:spTgt>
                                        </p:tgtEl>
                                        <p:attrNameLst>
                                          <p:attrName>fillcolor</p:attrName>
                                        </p:attrNameLst>
                                      </p:cBhvr>
                                      <p:tavLst>
                                        <p:tav tm="0">
                                          <p:val>
                                            <p:clrVal>
                                              <a:schemeClr val="accent2"/>
                                            </p:clrVal>
                                          </p:val>
                                        </p:tav>
                                        <p:tav tm="50000">
                                          <p:val>
                                            <p:clrVal>
                                              <a:schemeClr val="hlink"/>
                                            </p:clrVal>
                                          </p:val>
                                        </p:tav>
                                      </p:tavLst>
                                    </p:anim>
                                    <p:set>
                                      <p:cBhvr>
                                        <p:cTn id="66" dur="500"/>
                                        <p:tgtEl>
                                          <p:spTgt spid="33">
                                            <p:txEl>
                                              <p:pRg st="0" end="0"/>
                                            </p:txEl>
                                          </p:spTgt>
                                        </p:tgtEl>
                                        <p:attrNameLst>
                                          <p:attrName>fill.type</p:attrName>
                                        </p:attrNameLst>
                                      </p:cBhvr>
                                      <p:to>
                                        <p:strVal val="solid"/>
                                      </p:to>
                                    </p:set>
                                  </p:childTnLst>
                                </p:cTn>
                              </p:par>
                            </p:childTnLst>
                          </p:cTn>
                        </p:par>
                        <p:par>
                          <p:cTn id="67" fill="hold">
                            <p:stCondLst>
                              <p:cond delay="43750"/>
                            </p:stCondLst>
                            <p:childTnLst>
                              <p:par>
                                <p:cTn id="68" presetID="27" presetClass="entr" presetSubtype="0" fill="hold" nodeType="afterEffect">
                                  <p:stCondLst>
                                    <p:cond delay="0"/>
                                  </p:stCondLst>
                                  <p:iterate type="lt">
                                    <p:tmPct val="50000"/>
                                  </p:iterate>
                                  <p:childTnLst>
                                    <p:set>
                                      <p:cBhvr>
                                        <p:cTn id="69" dur="1" fill="hold">
                                          <p:stCondLst>
                                            <p:cond delay="0"/>
                                          </p:stCondLst>
                                        </p:cTn>
                                        <p:tgtEl>
                                          <p:spTgt spid="33">
                                            <p:txEl>
                                              <p:pRg st="1" end="1"/>
                                            </p:txEl>
                                          </p:spTgt>
                                        </p:tgtEl>
                                        <p:attrNameLst>
                                          <p:attrName>style.visibility</p:attrName>
                                        </p:attrNameLst>
                                      </p:cBhvr>
                                      <p:to>
                                        <p:strVal val="visible"/>
                                      </p:to>
                                    </p:set>
                                    <p:anim calcmode="discrete" valueType="clr">
                                      <p:cBhvr override="childStyle">
                                        <p:cTn id="70" dur="500"/>
                                        <p:tgtEl>
                                          <p:spTgt spid="3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500"/>
                                        <p:tgtEl>
                                          <p:spTgt spid="33">
                                            <p:txEl>
                                              <p:pRg st="1" end="1"/>
                                            </p:txEl>
                                          </p:spTgt>
                                        </p:tgtEl>
                                        <p:attrNameLst>
                                          <p:attrName>fillcolor</p:attrName>
                                        </p:attrNameLst>
                                      </p:cBhvr>
                                      <p:tavLst>
                                        <p:tav tm="0">
                                          <p:val>
                                            <p:clrVal>
                                              <a:schemeClr val="accent2"/>
                                            </p:clrVal>
                                          </p:val>
                                        </p:tav>
                                        <p:tav tm="50000">
                                          <p:val>
                                            <p:clrVal>
                                              <a:schemeClr val="hlink"/>
                                            </p:clrVal>
                                          </p:val>
                                        </p:tav>
                                      </p:tavLst>
                                    </p:anim>
                                    <p:set>
                                      <p:cBhvr>
                                        <p:cTn id="72" dur="500"/>
                                        <p:tgtEl>
                                          <p:spTgt spid="33">
                                            <p:txEl>
                                              <p:pRg st="1" end="1"/>
                                            </p:txEl>
                                          </p:spTgt>
                                        </p:tgtEl>
                                        <p:attrNameLst>
                                          <p:attrName>fill.type</p:attrName>
                                        </p:attrNameLst>
                                      </p:cBhvr>
                                      <p:to>
                                        <p:strVal val="solid"/>
                                      </p:to>
                                    </p:set>
                                  </p:childTnLst>
                                </p:cTn>
                              </p:par>
                            </p:childTnLst>
                          </p:cTn>
                        </p:par>
                        <p:par>
                          <p:cTn id="73" fill="hold">
                            <p:stCondLst>
                              <p:cond delay="48000"/>
                            </p:stCondLst>
                            <p:childTnLst>
                              <p:par>
                                <p:cTn id="74" presetID="1" presetClass="entr" presetSubtype="0" fill="hold" nodeType="afterEffect">
                                  <p:stCondLst>
                                    <p:cond delay="1000"/>
                                  </p:stCondLst>
                                  <p:childTnLst>
                                    <p:set>
                                      <p:cBhvr>
                                        <p:cTn id="75" dur="1" fill="hold">
                                          <p:stCondLst>
                                            <p:cond delay="0"/>
                                          </p:stCondLst>
                                        </p:cTn>
                                        <p:tgtEl>
                                          <p:spTgt spid="6"/>
                                        </p:tgtEl>
                                        <p:attrNameLst>
                                          <p:attrName>style.visibility</p:attrName>
                                        </p:attrNameLst>
                                      </p:cBhvr>
                                      <p:to>
                                        <p:strVal val="visible"/>
                                      </p:to>
                                    </p:set>
                                  </p:childTnLst>
                                </p:cTn>
                              </p:par>
                            </p:childTnLst>
                          </p:cTn>
                        </p:par>
                        <p:par>
                          <p:cTn id="76" fill="hold">
                            <p:stCondLst>
                              <p:cond delay="49000"/>
                            </p:stCondLst>
                            <p:childTnLst>
                              <p:par>
                                <p:cTn id="77" presetID="1" presetClass="entr" presetSubtype="0" fill="hold" nodeType="afterEffect">
                                  <p:stCondLst>
                                    <p:cond delay="1000"/>
                                  </p:stCondLst>
                                  <p:childTnLst>
                                    <p:set>
                                      <p:cBhvr>
                                        <p:cTn id="78" dur="1" fill="hold">
                                          <p:stCondLst>
                                            <p:cond delay="0"/>
                                          </p:stCondLst>
                                        </p:cTn>
                                        <p:tgtEl>
                                          <p:spTgt spid="10"/>
                                        </p:tgtEl>
                                        <p:attrNameLst>
                                          <p:attrName>style.visibility</p:attrName>
                                        </p:attrNameLst>
                                      </p:cBhvr>
                                      <p:to>
                                        <p:strVal val="visible"/>
                                      </p:to>
                                    </p:set>
                                  </p:childTnLst>
                                </p:cTn>
                              </p:par>
                            </p:childTnLst>
                          </p:cTn>
                        </p:par>
                        <p:par>
                          <p:cTn id="79" fill="hold">
                            <p:stCondLst>
                              <p:cond delay="50000"/>
                            </p:stCondLst>
                            <p:childTnLst>
                              <p:par>
                                <p:cTn id="80" presetID="1" presetClass="entr" presetSubtype="0" fill="hold" nodeType="afterEffect">
                                  <p:stCondLst>
                                    <p:cond delay="1000"/>
                                  </p:stCondLst>
                                  <p:childTnLst>
                                    <p:set>
                                      <p:cBhvr>
                                        <p:cTn id="81" dur="1" fill="hold">
                                          <p:stCondLst>
                                            <p:cond delay="0"/>
                                          </p:stCondLst>
                                        </p:cTn>
                                        <p:tgtEl>
                                          <p:spTgt spid="48"/>
                                        </p:tgtEl>
                                        <p:attrNameLst>
                                          <p:attrName>style.visibility</p:attrName>
                                        </p:attrNameLst>
                                      </p:cBhvr>
                                      <p:to>
                                        <p:strVal val="visible"/>
                                      </p:to>
                                    </p:set>
                                  </p:childTnLst>
                                </p:cTn>
                              </p:par>
                            </p:childTnLst>
                          </p:cTn>
                        </p:par>
                        <p:par>
                          <p:cTn id="82" fill="hold">
                            <p:stCondLst>
                              <p:cond delay="51000"/>
                            </p:stCondLst>
                            <p:childTnLst>
                              <p:par>
                                <p:cTn id="83" presetID="1" presetClass="entr" presetSubtype="0" fill="hold" nodeType="afterEffect">
                                  <p:stCondLst>
                                    <p:cond delay="1000"/>
                                  </p:stCondLst>
                                  <p:childTnLst>
                                    <p:set>
                                      <p:cBhvr>
                                        <p:cTn id="84" dur="1" fill="hold">
                                          <p:stCondLst>
                                            <p:cond delay="0"/>
                                          </p:stCondLst>
                                        </p:cTn>
                                        <p:tgtEl>
                                          <p:spTgt spid="31"/>
                                        </p:tgtEl>
                                        <p:attrNameLst>
                                          <p:attrName>style.visibility</p:attrName>
                                        </p:attrNameLst>
                                      </p:cBhvr>
                                      <p:to>
                                        <p:strVal val="visible"/>
                                      </p:to>
                                    </p:set>
                                  </p:childTnLst>
                                </p:cTn>
                              </p:par>
                            </p:childTnLst>
                          </p:cTn>
                        </p:par>
                        <p:par>
                          <p:cTn id="85" fill="hold">
                            <p:stCondLst>
                              <p:cond delay="52000"/>
                            </p:stCondLst>
                            <p:childTnLst>
                              <p:par>
                                <p:cTn id="86" presetID="1" presetClass="entr" presetSubtype="0" fill="hold" nodeType="afterEffect">
                                  <p:stCondLst>
                                    <p:cond delay="1000"/>
                                  </p:stCondLst>
                                  <p:childTnLst>
                                    <p:set>
                                      <p:cBhvr>
                                        <p:cTn id="87" dur="1" fill="hold">
                                          <p:stCondLst>
                                            <p:cond delay="0"/>
                                          </p:stCondLst>
                                        </p:cTn>
                                        <p:tgtEl>
                                          <p:spTgt spid="16"/>
                                        </p:tgtEl>
                                        <p:attrNameLst>
                                          <p:attrName>style.visibility</p:attrName>
                                        </p:attrNameLst>
                                      </p:cBhvr>
                                      <p:to>
                                        <p:strVal val="visible"/>
                                      </p:to>
                                    </p:set>
                                  </p:childTnLst>
                                </p:cTn>
                              </p:par>
                            </p:childTnLst>
                          </p:cTn>
                        </p:par>
                        <p:par>
                          <p:cTn id="88" fill="hold">
                            <p:stCondLst>
                              <p:cond delay="53000"/>
                            </p:stCondLst>
                            <p:childTnLst>
                              <p:par>
                                <p:cTn id="89" presetID="27" presetClass="entr" presetSubtype="0" fill="hold" grpId="0" nodeType="afterEffect">
                                  <p:stCondLst>
                                    <p:cond delay="0"/>
                                  </p:stCondLst>
                                  <p:iterate type="lt">
                                    <p:tmPct val="50000"/>
                                  </p:iterate>
                                  <p:childTnLst>
                                    <p:set>
                                      <p:cBhvr>
                                        <p:cTn id="90" dur="1" fill="hold">
                                          <p:stCondLst>
                                            <p:cond delay="0"/>
                                          </p:stCondLst>
                                        </p:cTn>
                                        <p:tgtEl>
                                          <p:spTgt spid="28"/>
                                        </p:tgtEl>
                                        <p:attrNameLst>
                                          <p:attrName>style.visibility</p:attrName>
                                        </p:attrNameLst>
                                      </p:cBhvr>
                                      <p:to>
                                        <p:strVal val="visible"/>
                                      </p:to>
                                    </p:set>
                                    <p:anim calcmode="discrete" valueType="clr">
                                      <p:cBhvr override="childStyle">
                                        <p:cTn id="91" dur="500"/>
                                        <p:tgtEl>
                                          <p:spTgt spid="28"/>
                                        </p:tgtEl>
                                        <p:attrNameLst>
                                          <p:attrName>style.color</p:attrName>
                                        </p:attrNameLst>
                                      </p:cBhvr>
                                      <p:tavLst>
                                        <p:tav tm="0">
                                          <p:val>
                                            <p:clrVal>
                                              <a:schemeClr val="accent2"/>
                                            </p:clrVal>
                                          </p:val>
                                        </p:tav>
                                        <p:tav tm="50000">
                                          <p:val>
                                            <p:clrVal>
                                              <a:schemeClr val="hlink"/>
                                            </p:clrVal>
                                          </p:val>
                                        </p:tav>
                                      </p:tavLst>
                                    </p:anim>
                                    <p:anim calcmode="discrete" valueType="clr">
                                      <p:cBhvr>
                                        <p:cTn id="92" dur="500"/>
                                        <p:tgtEl>
                                          <p:spTgt spid="28"/>
                                        </p:tgtEl>
                                        <p:attrNameLst>
                                          <p:attrName>fillcolor</p:attrName>
                                        </p:attrNameLst>
                                      </p:cBhvr>
                                      <p:tavLst>
                                        <p:tav tm="0">
                                          <p:val>
                                            <p:clrVal>
                                              <a:schemeClr val="accent2"/>
                                            </p:clrVal>
                                          </p:val>
                                        </p:tav>
                                        <p:tav tm="50000">
                                          <p:val>
                                            <p:clrVal>
                                              <a:schemeClr val="hlink"/>
                                            </p:clrVal>
                                          </p:val>
                                        </p:tav>
                                      </p:tavLst>
                                    </p:anim>
                                    <p:set>
                                      <p:cBhvr>
                                        <p:cTn id="93" dur="500"/>
                                        <p:tgtEl>
                                          <p:spTgt spid="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457200"/>
            <a:ext cx="8382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(b)Standard enthalpy/heat of combustion ∆</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c</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molar standard enthalpy/heat of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combustion(∆</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4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defined as the energy/heat change when one mole of a substance is burnt in oxygen/excess air at standard conditions.</a:t>
            </a:r>
            <a:endParaRPr kumimoji="0" lang="en-US" sz="24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Burning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the reaction of a substance with oxygen/air.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It is an exothermic process producing a lot of energy in form of heat.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substance that undergoes burning is called a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fuel</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fuel is defined as the combustible substance which burns in air to give heat energy for domestic or industrial use.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fuel may be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solid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coal, wood, charcoal)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liquid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petrol, paraffin, ethanol,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kerosine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gas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liquefied petroleum gas/LPG, Water gas-CO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biogas-methane, Natural gas-mixture of hydrocarbons)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381000" y="381000"/>
            <a:ext cx="8458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study of energy changes that accompany physical/chemical reaction/changes is called </a:t>
            </a:r>
            <a:r>
              <a:rPr lang="en-US" sz="2400" b="1" dirty="0" err="1" smtClean="0">
                <a:latin typeface="Times New Roman" pitchFamily="18" charset="0"/>
                <a:ea typeface="Times New Roman" pitchFamily="18" charset="0"/>
                <a:cs typeface="Times New Roman" pitchFamily="18" charset="0"/>
              </a:rPr>
              <a:t>t</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hermochemistry</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Physical/chemical reaction/changes that involve energy changes are called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thermochemical</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reactions.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SI unit of energy is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Joule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).Kilo Joules(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kJ</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megaJoules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MJ</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also used.</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Joule(J) is defined as the: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quantity of energy transferred when a force of one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newton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acts through a distance of one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metre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quantity of energy transferred when one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coulomb</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electric charge is passed through a potential difference of one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All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thermochemical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reactions  should be carried out  at standard conditions of:</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298K /25</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temperature</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101300Pa/101300N/m</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/760mmHg/1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atmosphere pressure.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381000" y="304800"/>
            <a:ext cx="84582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To determine the molar standard enthalpy/heat of </a:t>
            </a:r>
            <a:r>
              <a:rPr kumimoji="0" lang="en-US" sz="2800" b="1" i="0" u="sng"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combustion(∆</a:t>
            </a:r>
            <a:r>
              <a:rPr kumimoji="0" lang="en-US" sz="2800" b="1" i="0" u="sng"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Hᶿ</a:t>
            </a:r>
            <a:r>
              <a:rPr kumimoji="0" lang="en-US" sz="2800" b="1" i="0" u="sng" strike="noStrike" cap="none" normalizeH="0" baseline="-30000" dirty="0" err="1" smtClean="0">
                <a:ln>
                  <a:noFill/>
                </a:ln>
                <a:solidFill>
                  <a:srgbClr val="00B0F0"/>
                </a:solidFill>
                <a:effectLst/>
                <a:latin typeface="Times New Roman" pitchFamily="18" charset="0"/>
                <a:ea typeface="Times New Roman" pitchFamily="18" charset="0"/>
                <a:cs typeface="Times New Roman" pitchFamily="18" charset="0"/>
              </a:rPr>
              <a:t>c</a:t>
            </a:r>
            <a:r>
              <a:rPr kumimoji="0" lang="en-US" sz="2800" b="0" i="0" u="sng"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of ethanol</a:t>
            </a:r>
            <a:endParaRPr kumimoji="0" lang="en-US" sz="28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20cm3 of distilled water into a 50cm3 beaker.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Clamp the beaker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Determine the temperature of the water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Weigh an empty burner(empty tin with wick).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Record its mass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some ethanol into the burner.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Weigh again the burner with the ethanol and record its mass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Ignite the burner and place it below the clamped 50cm3 beaker. Heat the water in the beaker for about one minute.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Put off the burner.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Record the highest temperature rise of the water,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Weigh the burner again and record its mass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rgbClr val="FF0000"/>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1066800"/>
          <a:ext cx="8458200" cy="2286000"/>
        </p:xfrm>
        <a:graphic>
          <a:graphicData uri="http://schemas.openxmlformats.org/drawingml/2006/table">
            <a:tbl>
              <a:tblPr/>
              <a:tblGrid>
                <a:gridCol w="7031515"/>
                <a:gridCol w="1426685"/>
              </a:tblGrid>
              <a:tr h="381000">
                <a:tc>
                  <a:txBody>
                    <a:bodyPr/>
                    <a:lstStyle/>
                    <a:p>
                      <a:pPr marL="0" marR="0">
                        <a:spcBef>
                          <a:spcPts val="0"/>
                        </a:spcBef>
                        <a:spcAft>
                          <a:spcPts val="0"/>
                        </a:spcAft>
                      </a:pPr>
                      <a:r>
                        <a:rPr lang="en-US" sz="2400" dirty="0">
                          <a:latin typeface="Times New Roman"/>
                          <a:ea typeface="Times New Roman"/>
                          <a:cs typeface="Times New Roman"/>
                        </a:rPr>
                        <a:t>Volume of water 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20cm3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dirty="0">
                          <a:latin typeface="Times New Roman"/>
                          <a:ea typeface="Times New Roman"/>
                          <a:cs typeface="Times New Roman"/>
                        </a:rPr>
                        <a:t>Temperature of the water before heating T</a:t>
                      </a:r>
                      <a:r>
                        <a:rPr lang="en-US" sz="2400" baseline="-25000" dirty="0">
                          <a:latin typeface="Times New Roman"/>
                          <a:ea typeface="Times New Roman"/>
                          <a:cs typeface="Times New Roman"/>
                        </a:rPr>
                        <a:t>1</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25.0</a:t>
                      </a:r>
                      <a:r>
                        <a:rPr lang="en-US" sz="2400" baseline="30000">
                          <a:latin typeface="Times New Roman"/>
                          <a:ea typeface="Times New Roman"/>
                          <a:cs typeface="Times New Roman"/>
                        </a:rPr>
                        <a:t>o</a:t>
                      </a:r>
                      <a:r>
                        <a:rPr lang="en-US" sz="2400">
                          <a:latin typeface="Times New Roman"/>
                          <a:ea typeface="Times New Roman"/>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dirty="0">
                          <a:latin typeface="Times New Roman"/>
                          <a:ea typeface="Times New Roman"/>
                          <a:cs typeface="Times New Roman"/>
                        </a:rPr>
                        <a:t>Temperature of the water after heating T</a:t>
                      </a:r>
                      <a:r>
                        <a:rPr lang="en-US" sz="2400" baseline="-25000" dirty="0">
                          <a:latin typeface="Times New Roman"/>
                          <a:ea typeface="Times New Roman"/>
                          <a:cs typeface="Times New Roman"/>
                        </a:rPr>
                        <a:t>2</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35.0</a:t>
                      </a:r>
                      <a:r>
                        <a:rPr lang="en-US" sz="2400" baseline="30000">
                          <a:latin typeface="Times New Roman"/>
                          <a:ea typeface="Times New Roman"/>
                          <a:cs typeface="Times New Roman"/>
                        </a:rPr>
                        <a:t>o</a:t>
                      </a:r>
                      <a:r>
                        <a:rPr lang="en-US" sz="2400">
                          <a:latin typeface="Times New Roman"/>
                          <a:ea typeface="Times New Roman"/>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dirty="0">
                          <a:latin typeface="Times New Roman"/>
                          <a:ea typeface="Times New Roman"/>
                          <a:cs typeface="Times New Roman"/>
                        </a:rPr>
                        <a:t>Mass of empty burner M</a:t>
                      </a:r>
                      <a:r>
                        <a:rPr lang="en-US" sz="2400" baseline="-25000" dirty="0">
                          <a:latin typeface="Times New Roman"/>
                          <a:ea typeface="Times New Roman"/>
                          <a:cs typeface="Times New Roman"/>
                        </a:rPr>
                        <a:t>1</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28.3g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dirty="0">
                          <a:latin typeface="Times New Roman"/>
                          <a:ea typeface="Times New Roman"/>
                          <a:cs typeface="Times New Roman"/>
                        </a:rPr>
                        <a:t>Mass of empty burner + ethanol before igniting M</a:t>
                      </a:r>
                      <a:r>
                        <a:rPr lang="en-US" sz="2400" baseline="-25000" dirty="0">
                          <a:latin typeface="Times New Roman"/>
                          <a:ea typeface="Times New Roman"/>
                          <a:cs typeface="Times New Roman"/>
                        </a:rPr>
                        <a:t>2</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29.1g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dirty="0">
                          <a:latin typeface="Times New Roman"/>
                          <a:ea typeface="Times New Roman"/>
                          <a:cs typeface="Times New Roman"/>
                        </a:rPr>
                        <a:t>Mass of empty burner + ethanol after igniting M</a:t>
                      </a:r>
                      <a:r>
                        <a:rPr lang="en-US" sz="2400" baseline="-25000" dirty="0">
                          <a:latin typeface="Times New Roman"/>
                          <a:ea typeface="Times New Roman"/>
                          <a:cs typeface="Times New Roman"/>
                        </a:rPr>
                        <a:t>3</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   28.7g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1073" name="Rectangle 1"/>
          <p:cNvSpPr>
            <a:spLocks noChangeArrowheads="1"/>
          </p:cNvSpPr>
          <p:nvPr/>
        </p:nvSpPr>
        <p:spPr bwMode="auto">
          <a:xfrm>
            <a:off x="304800" y="2895600"/>
            <a:ext cx="8534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calculations: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1.Calculate: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∆T the change in temperature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 =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(35.0</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 25.0</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 </a:t>
            </a:r>
            <a:r>
              <a:rPr kumimoji="0" lang="en-US" sz="24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10.0</a:t>
            </a:r>
            <a:r>
              <a:rPr kumimoji="0" lang="en-US" sz="2400" b="1" i="0" u="none" strike="noStrike" cap="none" normalizeH="0" baseline="30000" dirty="0" smtClean="0">
                <a:ln>
                  <a:noFill/>
                </a:ln>
                <a:solidFill>
                  <a:srgbClr val="00B050"/>
                </a:solidFill>
                <a:effectLst/>
                <a:latin typeface="Times New Roman" pitchFamily="18" charset="0"/>
                <a:ea typeface="Times New Roman" pitchFamily="18" charset="0"/>
                <a:cs typeface="Times New Roman" pitchFamily="18" charset="0"/>
              </a:rPr>
              <a:t>o</a:t>
            </a:r>
            <a:r>
              <a:rPr kumimoji="0" lang="en-US" sz="24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C</a:t>
            </a:r>
            <a:endParaRPr kumimoji="0" lang="en-US" sz="2400" b="0" i="0" u="none" strike="noStrike" cap="none" normalizeH="0" baseline="0" dirty="0" smtClean="0">
              <a:ln>
                <a:noFill/>
              </a:ln>
              <a:solidFill>
                <a:srgbClr val="00B05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the mass of ethanol used in burning</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ethanol used = M</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M</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29.1g – 28.7g  =  </a:t>
            </a:r>
            <a:r>
              <a:rPr kumimoji="0" lang="en-US" sz="24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0.4g</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6" name="TextBox 5"/>
          <p:cNvSpPr txBox="1"/>
          <p:nvPr/>
        </p:nvSpPr>
        <p:spPr>
          <a:xfrm>
            <a:off x="457200" y="381000"/>
            <a:ext cx="4953000" cy="646331"/>
          </a:xfrm>
          <a:prstGeom prst="rect">
            <a:avLst/>
          </a:prstGeom>
          <a:noFill/>
        </p:spPr>
        <p:txBody>
          <a:bodyPr wrap="square" rtlCol="0">
            <a:spAutoFit/>
          </a:bodyPr>
          <a:lstStyle/>
          <a:p>
            <a:r>
              <a:rPr lang="en-US" sz="3600" dirty="0" smtClean="0">
                <a:latin typeface="Times New Roman" pitchFamily="18" charset="0"/>
                <a:ea typeface="Times New Roman" pitchFamily="18" charset="0"/>
                <a:cs typeface="Times New Roman" pitchFamily="18" charset="0"/>
              </a:rPr>
              <a:t>Sample results:</a:t>
            </a:r>
            <a:endParaRPr lang="en-US" sz="3600" dirty="0"/>
          </a:p>
        </p:txBody>
      </p:sp>
    </p:spTree>
  </p:cSld>
  <p:clrMapOvr>
    <a:masterClrMapping/>
  </p:clrMapOvr>
  <p:transition spd="slow">
    <p:diamon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457200" y="381000"/>
            <a:ext cx="8305800" cy="58939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the number of moles of ethanol used in burning</a:t>
            </a:r>
            <a:endParaRPr lang="en-US" sz="2400" dirty="0" smtClean="0">
              <a:latin typeface="Arial" pitchFamily="34" charset="0"/>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 ethanol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used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0.4</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0.0087 /8.7 x 10</a:t>
            </a:r>
            <a:r>
              <a:rPr kumimoji="0" lang="en-US" sz="2400" b="1"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of ethanol       46</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Given that the specific heat capacity of water is 4.2 kJ</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kg</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,determine the heat produced during the burning.</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mass of water(</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specific heat capacity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20 x 4.2 x 10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840 J</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oules =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0.84 kJ</a:t>
            </a:r>
            <a:endParaRPr kumimoji="0" lang="en-US" sz="2400" b="0" i="0" u="none" strike="noStrike" cap="none" normalizeH="0" baseline="0" dirty="0" smtClean="0">
              <a:ln>
                <a:noFill/>
              </a:ln>
              <a:solidFill>
                <a:srgbClr val="00B0F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3.Calculate the molar heat of combustion of ethanol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heat of combustion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Number of moles of fuel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0.84 kJ</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96.5517 kJmole</a:t>
            </a:r>
            <a:r>
              <a:rPr kumimoji="0" lang="en-US" sz="2400" b="1"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rgbClr val="00B0F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0.0087 /8.7 x 10</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381000" y="457200"/>
            <a:ext cx="8382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4.List two sources of error in the above experiment.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loss to the surrounding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lowers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practical value of the molar heat of combustion of ethanol. A draught shield tries to minimize the loss by protecting wind from wobbling the flame.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 Heat gain by reaction vessels/beaker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lowers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 and hence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endPar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5.Calculate the heating value of  the fuel.</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Heating value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heat of combustion</a:t>
            </a:r>
          </a:p>
          <a:p>
            <a:pPr lvl="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Molar mass of fuel        	</a:t>
            </a:r>
            <a:endParaRPr lang="en-US" sz="2800" u="sng"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96.5517</a:t>
            </a:r>
            <a:r>
              <a:rPr lang="en-US" sz="2800" dirty="0" smtClean="0">
                <a:latin typeface="Times New Roman" pitchFamily="18" charset="0"/>
                <a:ea typeface="Times New Roman" pitchFamily="18" charset="0"/>
                <a:cs typeface="Times New Roman" pitchFamily="18" charset="0"/>
              </a:rPr>
              <a:t> kJmole</a:t>
            </a:r>
            <a:r>
              <a:rPr lang="en-US" sz="2800" baseline="30000" dirty="0" smtClean="0">
                <a:latin typeface="Times New Roman" pitchFamily="18" charset="0"/>
                <a:ea typeface="Times New Roman" pitchFamily="18" charset="0"/>
                <a:cs typeface="Times New Roman" pitchFamily="18" charset="0"/>
              </a:rPr>
              <a:t>-1</a:t>
            </a:r>
            <a:endPar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lang="en-US" sz="2800" baseline="-30000" dirty="0" smtClean="0">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46 g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 </a:t>
            </a:r>
            <a:r>
              <a:rPr lang="en-US" sz="2800" b="1" dirty="0" smtClean="0">
                <a:solidFill>
                  <a:srgbClr val="00B0F0"/>
                </a:solidFill>
                <a:latin typeface="Times New Roman" pitchFamily="18" charset="0"/>
                <a:ea typeface="Times New Roman" pitchFamily="18" charset="0"/>
                <a:cs typeface="Times New Roman" pitchFamily="18" charset="0"/>
              </a:rPr>
              <a:t>2.0989 kJmole</a:t>
            </a:r>
            <a:r>
              <a:rPr lang="en-US" sz="2800" b="1" baseline="30000" dirty="0" smtClean="0">
                <a:solidFill>
                  <a:srgbClr val="00B0F0"/>
                </a:solidFill>
                <a:latin typeface="Times New Roman" pitchFamily="18" charset="0"/>
                <a:ea typeface="Times New Roman" pitchFamily="18" charset="0"/>
                <a:cs typeface="Times New Roman" pitchFamily="18" charset="0"/>
              </a:rPr>
              <a:t>-1</a:t>
            </a:r>
            <a:r>
              <a:rPr lang="en-US" sz="2800" b="1" dirty="0" smtClean="0">
                <a:solidFill>
                  <a:srgbClr val="00B0F0"/>
                </a:solidFill>
                <a:latin typeface="Times New Roman" pitchFamily="18" charset="0"/>
                <a:ea typeface="Times New Roman" pitchFamily="18" charset="0"/>
                <a:cs typeface="Times New Roman" pitchFamily="18" charset="0"/>
              </a:rPr>
              <a:t>g</a:t>
            </a:r>
            <a:r>
              <a:rPr lang="en-US" sz="2800" b="1" baseline="30000" dirty="0" smtClean="0">
                <a:solidFill>
                  <a:srgbClr val="00B0F0"/>
                </a:solidFill>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1"/>
          <p:cNvSpPr>
            <a:spLocks noChangeArrowheads="1"/>
          </p:cNvSpPr>
          <p:nvPr/>
        </p:nvSpPr>
        <p:spPr bwMode="auto">
          <a:xfrm>
            <a:off x="381000" y="381000"/>
            <a:ext cx="8382000" cy="57092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6.Explain other factors used to determine the choice of fuel for domestic and industrial use.</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availability and affordability</a:t>
            </a:r>
            <a:r>
              <a:rPr kumimoji="0" lang="en-US" sz="20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lang="en-US" sz="2000" dirty="0" smtClean="0">
                <a:solidFill>
                  <a:srgbClr val="7030A0"/>
                </a:solidFill>
                <a:latin typeface="Times New Roman" pitchFamily="18" charset="0"/>
                <a:ea typeface="Times New Roman" pitchFamily="18" charset="0"/>
                <a:cs typeface="Times New Roman" pitchFamily="18" charset="0"/>
              </a:rPr>
              <a:t> 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ome fuels are more available cheaply in rural than in urban areas at a lower cost.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cost of storage and transmission/transportation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fuel should be easy to transport and store safely.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e.g</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LPG is very convenient to store and use. Charcoal and wood are bulky.</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(iii)</a:t>
            </a:r>
            <a:r>
              <a:rPr kumimoji="0" lang="en-US" sz="20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environmental effects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Most fuels after burning produce carbon(IV) oxide gas as a byproduct. Carbon(IV) oxide gas is green house gas that causes global warming. Some other fuel produce acidic gases like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sulphur</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(IV) oxide ,and nitrogen(IV) oxide. These gases cause acid rain. Internal combustion engines exhaust produce lead vapour from leaded petrol and diesel. Lead is carcinogenic.</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(iv</a:t>
            </a:r>
            <a:r>
              <a:rPr kumimoji="0" lang="en-US" sz="20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ignition point</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temperature at which a fuel must be heated before it burns in air is the ignition point. Fuels like petrol have very low ignition point, making it highly flammable. Charcoal and wood have very high ignition point.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1"/>
            <a:ext cx="8382000" cy="4832092"/>
          </a:xfrm>
          <a:prstGeom prst="rect">
            <a:avLst/>
          </a:prstGeom>
        </p:spPr>
        <p:txBody>
          <a:bodyPr wrap="square">
            <a:spAutoFit/>
          </a:bodyPr>
          <a:lstStyle/>
          <a:p>
            <a:pPr lvl="0" indent="45720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7.Explain the methods used to reduce pollution from common fuels.</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a:t>
            </a:r>
            <a:r>
              <a:rPr lang="en-US" sz="2800" b="1" dirty="0" err="1" smtClean="0">
                <a:latin typeface="Times New Roman" pitchFamily="18" charset="0"/>
                <a:ea typeface="Times New Roman" pitchFamily="18" charset="0"/>
                <a:cs typeface="Times New Roman" pitchFamily="18" charset="0"/>
              </a:rPr>
              <a:t>i</a:t>
            </a:r>
            <a:r>
              <a:rPr lang="en-US" sz="2800" b="1" dirty="0" smtClean="0">
                <a:latin typeface="Times New Roman" pitchFamily="18" charset="0"/>
                <a:ea typeface="Times New Roman" pitchFamily="18" charset="0"/>
                <a:cs typeface="Times New Roman" pitchFamily="18" charset="0"/>
              </a:rPr>
              <a:t>)</a:t>
            </a:r>
            <a:r>
              <a:rPr lang="en-US" sz="2800" b="1" dirty="0" smtClean="0">
                <a:solidFill>
                  <a:srgbClr val="0070C0"/>
                </a:solidFill>
                <a:latin typeface="Times New Roman" pitchFamily="18" charset="0"/>
                <a:ea typeface="Times New Roman" pitchFamily="18" charset="0"/>
                <a:cs typeface="Times New Roman" pitchFamily="18" charset="0"/>
              </a:rPr>
              <a:t>Planting trees</a:t>
            </a:r>
            <a:r>
              <a:rPr lang="en-US" sz="2800" b="1" dirty="0" smtClean="0">
                <a:latin typeface="Times New Roman" pitchFamily="18" charset="0"/>
                <a:ea typeface="Times New Roman" pitchFamily="18" charset="0"/>
                <a:cs typeface="Times New Roman" pitchFamily="18" charset="0"/>
              </a:rPr>
              <a:t>-</a:t>
            </a:r>
            <a:r>
              <a:rPr lang="en-US" sz="2800" dirty="0" smtClean="0">
                <a:latin typeface="Times New Roman" pitchFamily="18" charset="0"/>
                <a:ea typeface="Times New Roman" pitchFamily="18" charset="0"/>
                <a:cs typeface="Times New Roman" pitchFamily="18" charset="0"/>
              </a:rPr>
              <a:t>Plants absorb excess carbon(IV)oxide for photosynthesis and release oxygen gas to the atmosphere.</a:t>
            </a:r>
            <a:endParaRPr lang="en-US" sz="2800" b="1" dirty="0" smtClean="0">
              <a:latin typeface="Times New Roman" pitchFamily="18" charset="0"/>
              <a:ea typeface="Times New Roman" pitchFamily="18" charset="0"/>
              <a:cs typeface="Times New Roman" pitchFamily="18" charset="0"/>
            </a:endParaRPr>
          </a:p>
          <a:p>
            <a:pPr lvl="0" indent="45720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(ii)</a:t>
            </a:r>
            <a:r>
              <a:rPr lang="en-US" sz="2800" b="1" dirty="0" smtClean="0">
                <a:solidFill>
                  <a:srgbClr val="0070C0"/>
                </a:solidFill>
                <a:latin typeface="Times New Roman" pitchFamily="18" charset="0"/>
                <a:ea typeface="Times New Roman" pitchFamily="18" charset="0"/>
                <a:cs typeface="Times New Roman" pitchFamily="18" charset="0"/>
              </a:rPr>
              <a:t>using catalytic converters </a:t>
            </a:r>
            <a:r>
              <a:rPr lang="en-US" sz="2800" dirty="0" smtClean="0">
                <a:latin typeface="Times New Roman" pitchFamily="18" charset="0"/>
                <a:ea typeface="Times New Roman" pitchFamily="18" charset="0"/>
                <a:cs typeface="Times New Roman" pitchFamily="18" charset="0"/>
              </a:rPr>
              <a:t>in internal combustion engines that convert harmful/toxic/poisonous gases like carbon(II)oxide and nitrogen(IV)oxide to harmless non-poisonous carbon(IV)oxide, water and nitrogen gas by using platinum-rhodium catalyst along the engine exhaust pipes.</a:t>
            </a:r>
            <a:r>
              <a:rPr lang="en-US" sz="2800" dirty="0" smtClean="0">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1"/>
          <p:cNvSpPr>
            <a:spLocks noChangeArrowheads="1"/>
          </p:cNvSpPr>
          <p:nvPr/>
        </p:nvSpPr>
        <p:spPr bwMode="auto">
          <a:xfrm>
            <a:off x="304800" y="381000"/>
            <a:ext cx="8458200" cy="62016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Further practice calculations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1.Calculate the heating value of methanol CH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OH given that 0.87g of the fuel burn in air to raise the temperature of 500g of water from 20</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to 27</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C.(C-12.0,H=1.0 O=16.0).</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 methanol used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methanol used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0.87 g</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0.02718 </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of methanol        32</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mass of water(</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specific heat capacity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500 x 4.2 x 7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14700 </a:t>
            </a: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oules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14.7 kJ</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heat of combustion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Number of moles of fuel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7200"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14.7 kJ	</a:t>
            </a:r>
            <a:r>
              <a:rPr kumimoji="0" lang="en-US" sz="20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lang="en-US" sz="2000" b="1" dirty="0" smtClean="0">
                <a:solidFill>
                  <a:srgbClr val="FF0000"/>
                </a:solidFill>
                <a:latin typeface="Times New Roman" pitchFamily="18" charset="0"/>
                <a:ea typeface="Times New Roman" pitchFamily="18" charset="0"/>
                <a:cs typeface="Times New Roman" pitchFamily="18" charset="0"/>
              </a:rPr>
              <a:t>540.8389 kJmole</a:t>
            </a:r>
            <a:r>
              <a:rPr lang="en-US" sz="2000" b="1" baseline="30000" dirty="0" smtClean="0">
                <a:solidFill>
                  <a:srgbClr val="FF0000"/>
                </a:solidFill>
                <a:latin typeface="Times New Roman" pitchFamily="18" charset="0"/>
                <a:ea typeface="Times New Roman" pitchFamily="18" charset="0"/>
                <a:cs typeface="Times New Roman" pitchFamily="18" charset="0"/>
              </a:rPr>
              <a:t>-1</a:t>
            </a:r>
            <a:r>
              <a:rPr lang="en-US" sz="2000" dirty="0" smtClean="0">
                <a:solidFill>
                  <a:srgbClr val="FF0000"/>
                </a:solidFill>
                <a:latin typeface="Times New Roman" pitchFamily="18" charset="0"/>
                <a:ea typeface="Times New Roman" pitchFamily="18" charset="0"/>
                <a:cs typeface="Times New Roman" pitchFamily="18" charset="0"/>
              </a:rPr>
              <a:t> </a:t>
            </a:r>
            <a:endParaRPr kumimoji="0" lang="en-US" sz="20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0.02718 moles</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r>
              <a:rPr lang="en-US" sz="2000" dirty="0" smtClean="0">
                <a:latin typeface="Times New Roman" pitchFamily="18" charset="0"/>
                <a:cs typeface="Times New Roman" pitchFamily="18" charset="0"/>
              </a:rPr>
              <a:t>        Heating value = </a:t>
            </a:r>
            <a:r>
              <a:rPr lang="en-US" sz="2000" u="sng" dirty="0" smtClean="0">
                <a:latin typeface="Times New Roman" pitchFamily="18" charset="0"/>
                <a:cs typeface="Times New Roman" pitchFamily="18" charset="0"/>
              </a:rPr>
              <a:t>molar heat of combustion</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Molar mass of fuel </a:t>
            </a:r>
          </a:p>
          <a:p>
            <a:r>
              <a:rPr lang="en-US" sz="2000" dirty="0" smtClean="0">
                <a:latin typeface="Times New Roman" pitchFamily="18" charset="0"/>
                <a:cs typeface="Times New Roman" pitchFamily="18" charset="0"/>
              </a:rPr>
              <a:t>		            =&gt; </a:t>
            </a:r>
            <a:r>
              <a:rPr lang="en-US" sz="2000" u="sng" dirty="0" smtClean="0">
                <a:latin typeface="Times New Roman" pitchFamily="18" charset="0"/>
                <a:cs typeface="Times New Roman" pitchFamily="18" charset="0"/>
              </a:rPr>
              <a:t>540.8389 kJmole</a:t>
            </a:r>
            <a:r>
              <a:rPr lang="en-US" sz="2000" u="sng" baseline="30000" dirty="0" smtClean="0">
                <a:latin typeface="Times New Roman" pitchFamily="18" charset="0"/>
                <a:cs typeface="Times New Roman" pitchFamily="18" charset="0"/>
              </a:rPr>
              <a:t>-1</a:t>
            </a:r>
            <a:r>
              <a:rPr lang="en-US" sz="2000" baseline="30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16.9012 kJg</a:t>
            </a:r>
            <a:r>
              <a:rPr lang="en-US" sz="2000" b="1" baseline="30000" dirty="0" smtClean="0">
                <a:solidFill>
                  <a:srgbClr val="FF0000"/>
                </a:solidFill>
                <a:latin typeface="Times New Roman" pitchFamily="18" charset="0"/>
                <a:cs typeface="Times New Roman" pitchFamily="18" charset="0"/>
              </a:rPr>
              <a:t>-1</a:t>
            </a:r>
            <a:endParaRPr lang="en-US" sz="2000" dirty="0" smtClean="0">
              <a:solidFill>
                <a:srgbClr val="FF0000"/>
              </a:solidFill>
              <a:latin typeface="Times New Roman" pitchFamily="18" charset="0"/>
              <a:cs typeface="Times New Roman" pitchFamily="18" charset="0"/>
            </a:endParaRPr>
          </a:p>
          <a:p>
            <a:r>
              <a:rPr lang="en-US" sz="2000" baseline="-25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32 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
          <p:cNvSpPr>
            <a:spLocks noChangeArrowheads="1"/>
          </p:cNvSpPr>
          <p:nvPr/>
        </p:nvSpPr>
        <p:spPr bwMode="auto">
          <a:xfrm>
            <a:off x="457200" y="381000"/>
            <a:ext cx="8686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1.0 g of carbon burn in excess air to raise the temperature of 400g of water by 18</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C.Determine the molar heat of combustion and hence the heating value of carbon(C-12.0,).</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 carbon used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carbon used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0.0833 moles</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of carbon               12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mass of water(</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specific heat capacity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400 x 4.2 x 18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30240 </a:t>
            </a: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oules =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30.24 kJ</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heat of combustion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Number of moles of fuel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30.24 kJ</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363.0252 kJmole</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0.0833 moles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Heating value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heat of combustion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indent="457200"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Arial" pitchFamily="34" charset="0"/>
                <a:ea typeface="Times New Roman" pitchFamily="18" charset="0"/>
                <a:cs typeface="Arial" pitchFamily="34" charset="0"/>
              </a:rPr>
              <a:t>Molar mass of fuel</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indent="457200"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363.0252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kJmole</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30.2521 </a:t>
            </a:r>
            <a:r>
              <a:rPr lang="en-US" sz="2000" b="1" dirty="0" smtClean="0">
                <a:solidFill>
                  <a:srgbClr val="FF0000"/>
                </a:solidFill>
                <a:latin typeface="Times New Roman" pitchFamily="18" charset="0"/>
                <a:ea typeface="Times New Roman" pitchFamily="18" charset="0"/>
                <a:cs typeface="Times New Roman" pitchFamily="18" charset="0"/>
              </a:rPr>
              <a:t>kJmole</a:t>
            </a:r>
            <a:r>
              <a:rPr lang="en-US" sz="2000" b="1" baseline="30000" dirty="0" smtClean="0">
                <a:solidFill>
                  <a:srgbClr val="FF0000"/>
                </a:solidFill>
                <a:latin typeface="Times New Roman" pitchFamily="18" charset="0"/>
                <a:ea typeface="Times New Roman" pitchFamily="18" charset="0"/>
                <a:cs typeface="Times New Roman" pitchFamily="18" charset="0"/>
              </a:rPr>
              <a:t>-1</a:t>
            </a:r>
            <a:r>
              <a:rPr lang="en-US" sz="2000" dirty="0" smtClean="0">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g</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endParaRPr kumimoji="0" lang="en-US" sz="2000" b="0" i="0" u="none" strike="noStrike" cap="none" normalizeH="0" baseline="-30000" dirty="0" smtClean="0">
              <a:ln>
                <a:noFill/>
              </a:ln>
              <a:solidFill>
                <a:srgbClr val="FF0000"/>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12 g</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p:diamon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04800" y="457200"/>
            <a:ext cx="85344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(c)Standard enthalpy/heat of displacement ∆</a:t>
            </a:r>
            <a:r>
              <a:rPr kumimoji="0" lang="en-US"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Hᶿ</a:t>
            </a:r>
            <a:r>
              <a:rPr kumimoji="0" lang="en-US" sz="32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d</a:t>
            </a:r>
            <a:endParaRPr kumimoji="0" lang="en-US" sz="32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molar standard enthalpy/heat of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displacement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defined as the energy/heat change when one mole of a substance is </a:t>
            </a:r>
            <a:r>
              <a:rPr kumimoji="0" lang="en-US" sz="28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displaced/removed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from its solution.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displacement reaction takes place when a</a:t>
            </a:r>
            <a:r>
              <a:rPr kumimoji="0" lang="en-US" sz="28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more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reactive element/with </a:t>
            </a:r>
            <a:r>
              <a:rPr kumimoji="0" lang="en-US" sz="28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less/lower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electrode potential</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Eᶿ</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negative Eᶿ /higher in the reactivity/electrochemical series remove/displace another with less reactive element/with higher electrode potential</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Eᶿ</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positive Eᶿ /lower in the reactivity/electrochemical series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its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solution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e.g.</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box(out)">
                                      <p:cBhvr>
                                        <p:cTn id="7" dur="2000"/>
                                        <p:tgtEl>
                                          <p:spTgt spid="2049">
                                            <p:txEl>
                                              <p:pRg st="0" end="0"/>
                                            </p:txEl>
                                          </p:spTgt>
                                        </p:tgtEl>
                                      </p:cBhvr>
                                    </p:animEffect>
                                  </p:childTnLst>
                                </p:cTn>
                              </p:par>
                            </p:childTnLst>
                          </p:cTn>
                        </p:par>
                        <p:par>
                          <p:cTn id="8" fill="hold">
                            <p:stCondLst>
                              <p:cond delay="2000"/>
                            </p:stCondLst>
                            <p:childTnLst>
                              <p:par>
                                <p:cTn id="9" presetID="4" presetClass="entr" presetSubtype="32" fill="hold" nodeType="afterEffect">
                                  <p:stCondLst>
                                    <p:cond delay="0"/>
                                  </p:stCondLst>
                                  <p:childTnLst>
                                    <p:set>
                                      <p:cBhvr>
                                        <p:cTn id="10" dur="1" fill="hold">
                                          <p:stCondLst>
                                            <p:cond delay="0"/>
                                          </p:stCondLst>
                                        </p:cTn>
                                        <p:tgtEl>
                                          <p:spTgt spid="2049">
                                            <p:txEl>
                                              <p:pRg st="2" end="2"/>
                                            </p:txEl>
                                          </p:spTgt>
                                        </p:tgtEl>
                                        <p:attrNameLst>
                                          <p:attrName>style.visibility</p:attrName>
                                        </p:attrNameLst>
                                      </p:cBhvr>
                                      <p:to>
                                        <p:strVal val="visible"/>
                                      </p:to>
                                    </p:set>
                                    <p:animEffect transition="in" filter="box(out)">
                                      <p:cBhvr>
                                        <p:cTn id="11" dur="2000"/>
                                        <p:tgtEl>
                                          <p:spTgt spid="2049">
                                            <p:txEl>
                                              <p:pRg st="2" end="2"/>
                                            </p:txEl>
                                          </p:spTgt>
                                        </p:tgtEl>
                                      </p:cBhvr>
                                    </p:animEffect>
                                  </p:childTnLst>
                                </p:cTn>
                              </p:par>
                            </p:childTnLst>
                          </p:cTn>
                        </p:par>
                        <p:par>
                          <p:cTn id="12" fill="hold">
                            <p:stCondLst>
                              <p:cond delay="4000"/>
                            </p:stCondLst>
                            <p:childTnLst>
                              <p:par>
                                <p:cTn id="13" presetID="4" presetClass="entr" presetSubtype="32" fill="hold" nodeType="afterEffect">
                                  <p:stCondLst>
                                    <p:cond delay="0"/>
                                  </p:stCondLst>
                                  <p:childTnLst>
                                    <p:set>
                                      <p:cBhvr>
                                        <p:cTn id="14" dur="1" fill="hold">
                                          <p:stCondLst>
                                            <p:cond delay="0"/>
                                          </p:stCondLst>
                                        </p:cTn>
                                        <p:tgtEl>
                                          <p:spTgt spid="2049">
                                            <p:txEl>
                                              <p:pRg st="4" end="4"/>
                                            </p:txEl>
                                          </p:spTgt>
                                        </p:tgtEl>
                                        <p:attrNameLst>
                                          <p:attrName>style.visibility</p:attrName>
                                        </p:attrNameLst>
                                      </p:cBhvr>
                                      <p:to>
                                        <p:strVal val="visible"/>
                                      </p:to>
                                    </p:set>
                                    <p:animEffect transition="in" filter="box(out)">
                                      <p:cBhvr>
                                        <p:cTn id="15" dur="2000"/>
                                        <p:tgtEl>
                                          <p:spTgt spid="20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381000" y="304800"/>
            <a:ext cx="8458200" cy="49705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i</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)Zn(s) + CuSO</a:t>
            </a:r>
            <a:r>
              <a:rPr kumimoji="0" lang="en-US" sz="32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-&gt; Cu(s) + ZnSO</a:t>
            </a:r>
            <a:r>
              <a:rPr kumimoji="0" lang="en-US" sz="32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Ionically</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Zn(s) + Cu</a:t>
            </a:r>
            <a:r>
              <a:rPr kumimoji="0" lang="en-US" sz="32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-&gt; Cu(s) + Zn</a:t>
            </a:r>
            <a:r>
              <a:rPr kumimoji="0" lang="en-US" sz="32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(ii)Fe(s) + CuSO</a:t>
            </a:r>
            <a:r>
              <a:rPr kumimoji="0" lang="en-US" sz="32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-&gt; Cu(s) + FeSO</a:t>
            </a:r>
            <a:r>
              <a:rPr kumimoji="0" lang="en-US" sz="32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Ionically</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Fe(s) + Cu</a:t>
            </a:r>
            <a:r>
              <a:rPr kumimoji="0" lang="en-US" sz="32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-&gt; Cu(s) + Fe</a:t>
            </a:r>
            <a:r>
              <a:rPr kumimoji="0" lang="en-US" sz="32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(iii)</a:t>
            </a:r>
            <a:r>
              <a:rPr kumimoji="0" lang="en-US" sz="32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Pb</a:t>
            </a: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(s) + CuSO</a:t>
            </a:r>
            <a:r>
              <a:rPr kumimoji="0" lang="en-US" sz="3200" b="0" i="0" u="none" strike="noStrike" cap="none" normalizeH="0" baseline="-30000" dirty="0" smtClean="0">
                <a:ln>
                  <a:noFill/>
                </a:ln>
                <a:solidFill>
                  <a:srgbClr val="00B05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-&gt; Cu(s) + PbSO</a:t>
            </a:r>
            <a:r>
              <a:rPr kumimoji="0" lang="en-US" sz="3200" b="0" i="0" u="none" strike="noStrike" cap="none" normalizeH="0" baseline="-30000" dirty="0" smtClean="0">
                <a:ln>
                  <a:noFill/>
                </a:ln>
                <a:solidFill>
                  <a:srgbClr val="00B05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t>
            </a:r>
            <a:r>
              <a:rPr kumimoji="0" lang="en-US" sz="32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s</a:t>
            </a: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rgbClr val="00B05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This reaction stops after some time as insoluble PbSO</a:t>
            </a:r>
            <a:r>
              <a:rPr kumimoji="0" lang="en-US" sz="3200" b="0" i="0" u="none" strike="noStrike" cap="none" normalizeH="0" baseline="-30000" dirty="0" smtClean="0">
                <a:ln>
                  <a:noFill/>
                </a:ln>
                <a:solidFill>
                  <a:srgbClr val="00B05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t>
            </a:r>
            <a:r>
              <a:rPr kumimoji="0" lang="en-US" sz="32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s</a:t>
            </a: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coat/cover </a:t>
            </a:r>
            <a:r>
              <a:rPr kumimoji="0" lang="en-US" sz="3200" b="0" i="0" u="none" strike="noStrike" cap="none" normalizeH="0" baseline="0" dirty="0" err="1" smtClean="0">
                <a:ln>
                  <a:noFill/>
                </a:ln>
                <a:solidFill>
                  <a:srgbClr val="00B050"/>
                </a:solidFill>
                <a:effectLst/>
                <a:latin typeface="Times New Roman" pitchFamily="18" charset="0"/>
                <a:ea typeface="Times New Roman" pitchFamily="18" charset="0"/>
                <a:cs typeface="Times New Roman" pitchFamily="18" charset="0"/>
              </a:rPr>
              <a:t>unreacted</a:t>
            </a:r>
            <a:r>
              <a:rPr kumimoji="0" lang="en-US" sz="32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lead.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(iv)Cl</a:t>
            </a:r>
            <a:r>
              <a:rPr kumimoji="0" lang="en-US" sz="32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(g) + 2NaBr(</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-&gt; Br</a:t>
            </a:r>
            <a:r>
              <a:rPr kumimoji="0" lang="en-US" sz="32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+ 2NaCl(</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Ionically</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Cl</a:t>
            </a:r>
            <a:r>
              <a:rPr kumimoji="0" lang="en-US" sz="32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(g)+ 2Br</a:t>
            </a:r>
            <a:r>
              <a:rPr kumimoji="0" lang="en-US" sz="32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-&gt; Br</a:t>
            </a:r>
            <a:r>
              <a:rPr kumimoji="0" lang="en-US" sz="32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+ 2Cl</a:t>
            </a:r>
            <a:r>
              <a:rPr kumimoji="0" lang="en-US" sz="32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aq</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smtClean="0">
                <a:ln>
                  <a:noFill/>
                </a:ln>
                <a:solidFill>
                  <a:srgbClr val="7030A0"/>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72705">
                                            <p:txEl>
                                              <p:pRg st="0" end="0"/>
                                            </p:txEl>
                                          </p:spTgt>
                                        </p:tgtEl>
                                        <p:attrNameLst>
                                          <p:attrName>style.visibility</p:attrName>
                                        </p:attrNameLst>
                                      </p:cBhvr>
                                      <p:to>
                                        <p:strVal val="visible"/>
                                      </p:to>
                                    </p:set>
                                    <p:anim calcmode="discrete" valueType="clr">
                                      <p:cBhvr override="childStyle">
                                        <p:cTn id="7" dur="500"/>
                                        <p:tgtEl>
                                          <p:spTgt spid="7270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72705">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72705">
                                            <p:txEl>
                                              <p:pRg st="0" end="0"/>
                                            </p:txEl>
                                          </p:spTgt>
                                        </p:tgtEl>
                                        <p:attrNameLst>
                                          <p:attrName>fill.type</p:attrName>
                                        </p:attrNameLst>
                                      </p:cBhvr>
                                      <p:to>
                                        <p:strVal val="solid"/>
                                      </p:to>
                                    </p:set>
                                  </p:childTnLst>
                                </p:cTn>
                              </p:par>
                            </p:childTnLst>
                          </p:cTn>
                        </p:par>
                        <p:par>
                          <p:cTn id="10" fill="hold">
                            <p:stCondLst>
                              <p:cond delay="9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72705">
                                            <p:txEl>
                                              <p:pRg st="1" end="1"/>
                                            </p:txEl>
                                          </p:spTgt>
                                        </p:tgtEl>
                                        <p:attrNameLst>
                                          <p:attrName>style.visibility</p:attrName>
                                        </p:attrNameLst>
                                      </p:cBhvr>
                                      <p:to>
                                        <p:strVal val="visible"/>
                                      </p:to>
                                    </p:set>
                                    <p:anim calcmode="discrete" valueType="clr">
                                      <p:cBhvr override="childStyle">
                                        <p:cTn id="13" dur="500"/>
                                        <p:tgtEl>
                                          <p:spTgt spid="7270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72705">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72705">
                                            <p:txEl>
                                              <p:pRg st="1" end="1"/>
                                            </p:txEl>
                                          </p:spTgt>
                                        </p:tgtEl>
                                        <p:attrNameLst>
                                          <p:attrName>fill.type</p:attrName>
                                        </p:attrNameLst>
                                      </p:cBhvr>
                                      <p:to>
                                        <p:strVal val="solid"/>
                                      </p:to>
                                    </p:set>
                                  </p:childTnLst>
                                </p:cTn>
                              </p:par>
                            </p:childTnLst>
                          </p:cTn>
                        </p:par>
                        <p:par>
                          <p:cTn id="16" fill="hold">
                            <p:stCondLst>
                              <p:cond delay="1925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72705">
                                            <p:txEl>
                                              <p:pRg st="3" end="3"/>
                                            </p:txEl>
                                          </p:spTgt>
                                        </p:tgtEl>
                                        <p:attrNameLst>
                                          <p:attrName>style.visibility</p:attrName>
                                        </p:attrNameLst>
                                      </p:cBhvr>
                                      <p:to>
                                        <p:strVal val="visible"/>
                                      </p:to>
                                    </p:set>
                                    <p:anim calcmode="discrete" valueType="clr">
                                      <p:cBhvr override="childStyle">
                                        <p:cTn id="19" dur="500"/>
                                        <p:tgtEl>
                                          <p:spTgt spid="7270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72705">
                                            <p:txEl>
                                              <p:pRg st="3" end="3"/>
                                            </p:txEl>
                                          </p:spTgt>
                                        </p:tgtEl>
                                        <p:attrNameLst>
                                          <p:attrName>fillcolor</p:attrName>
                                        </p:attrNameLst>
                                      </p:cBhvr>
                                      <p:tavLst>
                                        <p:tav tm="0">
                                          <p:val>
                                            <p:clrVal>
                                              <a:schemeClr val="accent2"/>
                                            </p:clrVal>
                                          </p:val>
                                        </p:tav>
                                        <p:tav tm="50000">
                                          <p:val>
                                            <p:clrVal>
                                              <a:schemeClr val="hlink"/>
                                            </p:clrVal>
                                          </p:val>
                                        </p:tav>
                                      </p:tavLst>
                                    </p:anim>
                                    <p:set>
                                      <p:cBhvr>
                                        <p:cTn id="21" dur="500"/>
                                        <p:tgtEl>
                                          <p:spTgt spid="72705">
                                            <p:txEl>
                                              <p:pRg st="3" end="3"/>
                                            </p:txEl>
                                          </p:spTgt>
                                        </p:tgtEl>
                                        <p:attrNameLst>
                                          <p:attrName>fill.type</p:attrName>
                                        </p:attrNameLst>
                                      </p:cBhvr>
                                      <p:to>
                                        <p:strVal val="solid"/>
                                      </p:to>
                                    </p:set>
                                  </p:childTnLst>
                                </p:cTn>
                              </p:par>
                            </p:childTnLst>
                          </p:cTn>
                        </p:par>
                        <p:par>
                          <p:cTn id="22" fill="hold">
                            <p:stCondLst>
                              <p:cond delay="2850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72705">
                                            <p:txEl>
                                              <p:pRg st="4" end="4"/>
                                            </p:txEl>
                                          </p:spTgt>
                                        </p:tgtEl>
                                        <p:attrNameLst>
                                          <p:attrName>style.visibility</p:attrName>
                                        </p:attrNameLst>
                                      </p:cBhvr>
                                      <p:to>
                                        <p:strVal val="visible"/>
                                      </p:to>
                                    </p:set>
                                    <p:anim calcmode="discrete" valueType="clr">
                                      <p:cBhvr override="childStyle">
                                        <p:cTn id="25" dur="500"/>
                                        <p:tgtEl>
                                          <p:spTgt spid="7270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72705">
                                            <p:txEl>
                                              <p:pRg st="4" end="4"/>
                                            </p:txEl>
                                          </p:spTgt>
                                        </p:tgtEl>
                                        <p:attrNameLst>
                                          <p:attrName>fillcolor</p:attrName>
                                        </p:attrNameLst>
                                      </p:cBhvr>
                                      <p:tavLst>
                                        <p:tav tm="0">
                                          <p:val>
                                            <p:clrVal>
                                              <a:schemeClr val="accent2"/>
                                            </p:clrVal>
                                          </p:val>
                                        </p:tav>
                                        <p:tav tm="50000">
                                          <p:val>
                                            <p:clrVal>
                                              <a:schemeClr val="hlink"/>
                                            </p:clrVal>
                                          </p:val>
                                        </p:tav>
                                      </p:tavLst>
                                    </p:anim>
                                    <p:set>
                                      <p:cBhvr>
                                        <p:cTn id="27" dur="500"/>
                                        <p:tgtEl>
                                          <p:spTgt spid="72705">
                                            <p:txEl>
                                              <p:pRg st="4" end="4"/>
                                            </p:txEl>
                                          </p:spTgt>
                                        </p:tgtEl>
                                        <p:attrNameLst>
                                          <p:attrName>fill.type</p:attrName>
                                        </p:attrNameLst>
                                      </p:cBhvr>
                                      <p:to>
                                        <p:strVal val="solid"/>
                                      </p:to>
                                    </p:set>
                                  </p:childTnLst>
                                </p:cTn>
                              </p:par>
                            </p:childTnLst>
                          </p:cTn>
                        </p:par>
                        <p:par>
                          <p:cTn id="28" fill="hold">
                            <p:stCondLst>
                              <p:cond delay="3875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72705">
                                            <p:txEl>
                                              <p:pRg st="6" end="6"/>
                                            </p:txEl>
                                          </p:spTgt>
                                        </p:tgtEl>
                                        <p:attrNameLst>
                                          <p:attrName>style.visibility</p:attrName>
                                        </p:attrNameLst>
                                      </p:cBhvr>
                                      <p:to>
                                        <p:strVal val="visible"/>
                                      </p:to>
                                    </p:set>
                                    <p:anim calcmode="discrete" valueType="clr">
                                      <p:cBhvr override="childStyle">
                                        <p:cTn id="31" dur="500"/>
                                        <p:tgtEl>
                                          <p:spTgt spid="7270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72705">
                                            <p:txEl>
                                              <p:pRg st="6" end="6"/>
                                            </p:txEl>
                                          </p:spTgt>
                                        </p:tgtEl>
                                        <p:attrNameLst>
                                          <p:attrName>fillcolor</p:attrName>
                                        </p:attrNameLst>
                                      </p:cBhvr>
                                      <p:tavLst>
                                        <p:tav tm="0">
                                          <p:val>
                                            <p:clrVal>
                                              <a:schemeClr val="accent2"/>
                                            </p:clrVal>
                                          </p:val>
                                        </p:tav>
                                        <p:tav tm="50000">
                                          <p:val>
                                            <p:clrVal>
                                              <a:schemeClr val="hlink"/>
                                            </p:clrVal>
                                          </p:val>
                                        </p:tav>
                                      </p:tavLst>
                                    </p:anim>
                                    <p:set>
                                      <p:cBhvr>
                                        <p:cTn id="33" dur="500"/>
                                        <p:tgtEl>
                                          <p:spTgt spid="72705">
                                            <p:txEl>
                                              <p:pRg st="6" end="6"/>
                                            </p:txEl>
                                          </p:spTgt>
                                        </p:tgtEl>
                                        <p:attrNameLst>
                                          <p:attrName>fill.type</p:attrName>
                                        </p:attrNameLst>
                                      </p:cBhvr>
                                      <p:to>
                                        <p:strVal val="solid"/>
                                      </p:to>
                                    </p:set>
                                  </p:childTnLst>
                                </p:cTn>
                              </p:par>
                            </p:childTnLst>
                          </p:cTn>
                        </p:par>
                        <p:par>
                          <p:cTn id="34" fill="hold">
                            <p:stCondLst>
                              <p:cond delay="4800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72705">
                                            <p:txEl>
                                              <p:pRg st="7" end="7"/>
                                            </p:txEl>
                                          </p:spTgt>
                                        </p:tgtEl>
                                        <p:attrNameLst>
                                          <p:attrName>style.visibility</p:attrName>
                                        </p:attrNameLst>
                                      </p:cBhvr>
                                      <p:to>
                                        <p:strVal val="visible"/>
                                      </p:to>
                                    </p:set>
                                    <p:anim calcmode="discrete" valueType="clr">
                                      <p:cBhvr override="childStyle">
                                        <p:cTn id="37" dur="500"/>
                                        <p:tgtEl>
                                          <p:spTgt spid="7270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72705">
                                            <p:txEl>
                                              <p:pRg st="7" end="7"/>
                                            </p:txEl>
                                          </p:spTgt>
                                        </p:tgtEl>
                                        <p:attrNameLst>
                                          <p:attrName>fillcolor</p:attrName>
                                        </p:attrNameLst>
                                      </p:cBhvr>
                                      <p:tavLst>
                                        <p:tav tm="0">
                                          <p:val>
                                            <p:clrVal>
                                              <a:schemeClr val="accent2"/>
                                            </p:clrVal>
                                          </p:val>
                                        </p:tav>
                                        <p:tav tm="50000">
                                          <p:val>
                                            <p:clrVal>
                                              <a:schemeClr val="hlink"/>
                                            </p:clrVal>
                                          </p:val>
                                        </p:tav>
                                      </p:tavLst>
                                    </p:anim>
                                    <p:set>
                                      <p:cBhvr>
                                        <p:cTn id="39" dur="500"/>
                                        <p:tgtEl>
                                          <p:spTgt spid="72705">
                                            <p:txEl>
                                              <p:pRg st="7" end="7"/>
                                            </p:txEl>
                                          </p:spTgt>
                                        </p:tgtEl>
                                        <p:attrNameLst>
                                          <p:attrName>fill.type</p:attrName>
                                        </p:attrNameLst>
                                      </p:cBhvr>
                                      <p:to>
                                        <p:strVal val="solid"/>
                                      </p:to>
                                    </p:set>
                                  </p:childTnLst>
                                </p:cTn>
                              </p:par>
                            </p:childTnLst>
                          </p:cTn>
                        </p:par>
                        <p:par>
                          <p:cTn id="40" fill="hold">
                            <p:stCondLst>
                              <p:cond delay="66500"/>
                            </p:stCondLst>
                            <p:childTnLst>
                              <p:par>
                                <p:cTn id="41" presetID="27" presetClass="entr" presetSubtype="0" fill="hold" nodeType="afterEffect">
                                  <p:stCondLst>
                                    <p:cond delay="0"/>
                                  </p:stCondLst>
                                  <p:iterate type="lt">
                                    <p:tmPct val="50000"/>
                                  </p:iterate>
                                  <p:childTnLst>
                                    <p:set>
                                      <p:cBhvr>
                                        <p:cTn id="42" dur="1" fill="hold">
                                          <p:stCondLst>
                                            <p:cond delay="0"/>
                                          </p:stCondLst>
                                        </p:cTn>
                                        <p:tgtEl>
                                          <p:spTgt spid="72705">
                                            <p:txEl>
                                              <p:pRg st="9" end="9"/>
                                            </p:txEl>
                                          </p:spTgt>
                                        </p:tgtEl>
                                        <p:attrNameLst>
                                          <p:attrName>style.visibility</p:attrName>
                                        </p:attrNameLst>
                                      </p:cBhvr>
                                      <p:to>
                                        <p:strVal val="visible"/>
                                      </p:to>
                                    </p:set>
                                    <p:anim calcmode="discrete" valueType="clr">
                                      <p:cBhvr override="childStyle">
                                        <p:cTn id="43" dur="500"/>
                                        <p:tgtEl>
                                          <p:spTgt spid="72705">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500"/>
                                        <p:tgtEl>
                                          <p:spTgt spid="72705">
                                            <p:txEl>
                                              <p:pRg st="9" end="9"/>
                                            </p:txEl>
                                          </p:spTgt>
                                        </p:tgtEl>
                                        <p:attrNameLst>
                                          <p:attrName>fillcolor</p:attrName>
                                        </p:attrNameLst>
                                      </p:cBhvr>
                                      <p:tavLst>
                                        <p:tav tm="0">
                                          <p:val>
                                            <p:clrVal>
                                              <a:schemeClr val="accent2"/>
                                            </p:clrVal>
                                          </p:val>
                                        </p:tav>
                                        <p:tav tm="50000">
                                          <p:val>
                                            <p:clrVal>
                                              <a:schemeClr val="hlink"/>
                                            </p:clrVal>
                                          </p:val>
                                        </p:tav>
                                      </p:tavLst>
                                    </p:anim>
                                    <p:set>
                                      <p:cBhvr>
                                        <p:cTn id="45" dur="500"/>
                                        <p:tgtEl>
                                          <p:spTgt spid="72705">
                                            <p:txEl>
                                              <p:pRg st="9" end="9"/>
                                            </p:txEl>
                                          </p:spTgt>
                                        </p:tgtEl>
                                        <p:attrNameLst>
                                          <p:attrName>fill.type</p:attrName>
                                        </p:attrNameLst>
                                      </p:cBhvr>
                                      <p:to>
                                        <p:strVal val="solid"/>
                                      </p:to>
                                    </p:set>
                                  </p:childTnLst>
                                </p:cTn>
                              </p:par>
                            </p:childTnLst>
                          </p:cTn>
                        </p:par>
                        <p:par>
                          <p:cTn id="46" fill="hold">
                            <p:stCondLst>
                              <p:cond delay="76500"/>
                            </p:stCondLst>
                            <p:childTnLst>
                              <p:par>
                                <p:cTn id="47" presetID="27" presetClass="entr" presetSubtype="0" fill="hold" nodeType="afterEffect">
                                  <p:stCondLst>
                                    <p:cond delay="0"/>
                                  </p:stCondLst>
                                  <p:iterate type="lt">
                                    <p:tmPct val="50000"/>
                                  </p:iterate>
                                  <p:childTnLst>
                                    <p:set>
                                      <p:cBhvr>
                                        <p:cTn id="48" dur="1" fill="hold">
                                          <p:stCondLst>
                                            <p:cond delay="0"/>
                                          </p:stCondLst>
                                        </p:cTn>
                                        <p:tgtEl>
                                          <p:spTgt spid="72705">
                                            <p:txEl>
                                              <p:pRg st="10" end="10"/>
                                            </p:txEl>
                                          </p:spTgt>
                                        </p:tgtEl>
                                        <p:attrNameLst>
                                          <p:attrName>style.visibility</p:attrName>
                                        </p:attrNameLst>
                                      </p:cBhvr>
                                      <p:to>
                                        <p:strVal val="visible"/>
                                      </p:to>
                                    </p:set>
                                    <p:anim calcmode="discrete" valueType="clr">
                                      <p:cBhvr override="childStyle">
                                        <p:cTn id="49" dur="500"/>
                                        <p:tgtEl>
                                          <p:spTgt spid="72705">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72705">
                                            <p:txEl>
                                              <p:pRg st="10" end="10"/>
                                            </p:txEl>
                                          </p:spTgt>
                                        </p:tgtEl>
                                        <p:attrNameLst>
                                          <p:attrName>fillcolor</p:attrName>
                                        </p:attrNameLst>
                                      </p:cBhvr>
                                      <p:tavLst>
                                        <p:tav tm="0">
                                          <p:val>
                                            <p:clrVal>
                                              <a:schemeClr val="accent2"/>
                                            </p:clrVal>
                                          </p:val>
                                        </p:tav>
                                        <p:tav tm="50000">
                                          <p:val>
                                            <p:clrVal>
                                              <a:schemeClr val="hlink"/>
                                            </p:clrVal>
                                          </p:val>
                                        </p:tav>
                                      </p:tavLst>
                                    </p:anim>
                                    <p:set>
                                      <p:cBhvr>
                                        <p:cTn id="51" dur="500"/>
                                        <p:tgtEl>
                                          <p:spTgt spid="72705">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304800" y="304800"/>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lang="en-US" sz="2800" b="1" dirty="0" smtClean="0">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Exothermic and endothermic processes/reactions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Some reactions</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processes take place with</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evolution/production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energy.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They are said to be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exothermic</a:t>
            </a:r>
            <a:r>
              <a:rPr lang="en-US" sz="2800" dirty="0" smtClean="0">
                <a:latin typeface="Times New Roman" pitchFamily="18" charset="0"/>
                <a:ea typeface="Times New Roman" pitchFamily="18"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O</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thers take place with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absorption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energy.</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They are said to be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endothermic.</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Practically exothermic reactions</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processes cause a rise in temperature (by a rise in thermometer reading/mercury or alcohol level rise)</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Practically endothermic reactions</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processes cause a fall in temperature (by a fall in thermometer reading/mercury or alcohol level decrease)</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81000" y="381000"/>
            <a:ext cx="8382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Practically, a displacement reaction takes place when a known amount /volume of a solution is added excess of a more reactive metal.</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To determine the molar standard enthalpy/heat of </a:t>
            </a:r>
            <a:r>
              <a:rPr kumimoji="0" lang="en-US" sz="240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displacement (∆</a:t>
            </a:r>
            <a:r>
              <a:rPr kumimoji="0" lang="en-US" sz="2400" i="0" u="sng"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Hᶿ</a:t>
            </a:r>
            <a:r>
              <a:rPr kumimoji="0" lang="en-US" sz="2400" i="0" u="sng" strike="noStrike" cap="none" normalizeH="0" baseline="-30000" dirty="0" err="1" smtClean="0">
                <a:ln>
                  <a:noFill/>
                </a:ln>
                <a:solidFill>
                  <a:srgbClr val="002060"/>
                </a:solidFill>
                <a:effectLst/>
                <a:latin typeface="Times New Roman" pitchFamily="18" charset="0"/>
                <a:ea typeface="Times New Roman" pitchFamily="18" charset="0"/>
                <a:cs typeface="Times New Roman" pitchFamily="18" charset="0"/>
              </a:rPr>
              <a:t>d</a:t>
            </a:r>
            <a:r>
              <a:rPr kumimoji="0" lang="en-US" sz="240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o</a:t>
            </a:r>
            <a:r>
              <a:rPr kumimoji="0" lang="en-US" sz="24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f copper</a:t>
            </a:r>
            <a:endParaRPr kumimoji="0" lang="en-US"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Place 20cm3 of 0.2M copper(II)</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(VI)solution into a 50cm3 plastic beaker/calorimeter.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Determine and record the temperature of the solution </a:t>
            </a:r>
            <a:r>
              <a:rPr kumimoji="0" lang="en-US" sz="28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T</a:t>
            </a:r>
            <a:r>
              <a:rPr kumimoji="0" lang="en-US" sz="28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all the Zinc powder provided into the plastic beaker. Stir the mixture using the thermometer.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Determine and record the highest temperature change to the nearest </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0.5</a:t>
            </a:r>
            <a:r>
              <a:rPr kumimoji="0" lang="en-US" sz="28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T</a:t>
            </a:r>
            <a:r>
              <a:rPr kumimoji="0" lang="en-US" sz="28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Repeat the experiment to complete table 1 below</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73729">
                                            <p:txEl>
                                              <p:pRg st="0" end="0"/>
                                            </p:txEl>
                                          </p:spTgt>
                                        </p:tgtEl>
                                        <p:attrNameLst>
                                          <p:attrName>style.visibility</p:attrName>
                                        </p:attrNameLst>
                                      </p:cBhvr>
                                      <p:to>
                                        <p:strVal val="visible"/>
                                      </p:to>
                                    </p:set>
                                    <p:animEffect transition="in" filter="circle(out)">
                                      <p:cBhvr>
                                        <p:cTn id="7" dur="2000"/>
                                        <p:tgtEl>
                                          <p:spTgt spid="73729">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73729">
                                            <p:txEl>
                                              <p:pRg st="1" end="1"/>
                                            </p:txEl>
                                          </p:spTgt>
                                        </p:tgtEl>
                                        <p:attrNameLst>
                                          <p:attrName>style.visibility</p:attrName>
                                        </p:attrNameLst>
                                      </p:cBhvr>
                                      <p:to>
                                        <p:strVal val="visible"/>
                                      </p:to>
                                    </p:set>
                                    <p:animEffect transition="in" filter="circle(out)">
                                      <p:cBhvr>
                                        <p:cTn id="11" dur="2000"/>
                                        <p:tgtEl>
                                          <p:spTgt spid="73729">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73729">
                                            <p:txEl>
                                              <p:pRg st="2" end="2"/>
                                            </p:txEl>
                                          </p:spTgt>
                                        </p:tgtEl>
                                        <p:attrNameLst>
                                          <p:attrName>style.visibility</p:attrName>
                                        </p:attrNameLst>
                                      </p:cBhvr>
                                      <p:to>
                                        <p:strVal val="visible"/>
                                      </p:to>
                                    </p:set>
                                    <p:animEffect transition="in" filter="circle(out)">
                                      <p:cBhvr>
                                        <p:cTn id="15" dur="2000"/>
                                        <p:tgtEl>
                                          <p:spTgt spid="73729">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73729">
                                            <p:txEl>
                                              <p:pRg st="3" end="3"/>
                                            </p:txEl>
                                          </p:spTgt>
                                        </p:tgtEl>
                                        <p:attrNameLst>
                                          <p:attrName>style.visibility</p:attrName>
                                        </p:attrNameLst>
                                      </p:cBhvr>
                                      <p:to>
                                        <p:strVal val="visible"/>
                                      </p:to>
                                    </p:set>
                                    <p:animEffect transition="in" filter="circle(out)">
                                      <p:cBhvr>
                                        <p:cTn id="19" dur="2000"/>
                                        <p:tgtEl>
                                          <p:spTgt spid="73729">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73729">
                                            <p:txEl>
                                              <p:pRg st="4" end="4"/>
                                            </p:txEl>
                                          </p:spTgt>
                                        </p:tgtEl>
                                        <p:attrNameLst>
                                          <p:attrName>style.visibility</p:attrName>
                                        </p:attrNameLst>
                                      </p:cBhvr>
                                      <p:to>
                                        <p:strVal val="visible"/>
                                      </p:to>
                                    </p:set>
                                    <p:animEffect transition="in" filter="circle(out)">
                                      <p:cBhvr>
                                        <p:cTn id="23" dur="2000"/>
                                        <p:tgtEl>
                                          <p:spTgt spid="73729">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73729">
                                            <p:txEl>
                                              <p:pRg st="5" end="5"/>
                                            </p:txEl>
                                          </p:spTgt>
                                        </p:tgtEl>
                                        <p:attrNameLst>
                                          <p:attrName>style.visibility</p:attrName>
                                        </p:attrNameLst>
                                      </p:cBhvr>
                                      <p:to>
                                        <p:strVal val="visible"/>
                                      </p:to>
                                    </p:set>
                                    <p:animEffect transition="in" filter="circle(out)">
                                      <p:cBhvr>
                                        <p:cTn id="27" dur="2000"/>
                                        <p:tgtEl>
                                          <p:spTgt spid="73729">
                                            <p:txEl>
                                              <p:pRg st="5" end="5"/>
                                            </p:txEl>
                                          </p:spTgt>
                                        </p:tgtEl>
                                      </p:cBhvr>
                                    </p:animEffect>
                                  </p:childTnLst>
                                </p:cTn>
                              </p:par>
                            </p:childTnLst>
                          </p:cTn>
                        </p:par>
                        <p:par>
                          <p:cTn id="28" fill="hold">
                            <p:stCondLst>
                              <p:cond delay="12000"/>
                            </p:stCondLst>
                            <p:childTnLst>
                              <p:par>
                                <p:cTn id="29" presetID="6" presetClass="entr" presetSubtype="32" fill="hold" nodeType="afterEffect">
                                  <p:stCondLst>
                                    <p:cond delay="0"/>
                                  </p:stCondLst>
                                  <p:childTnLst>
                                    <p:set>
                                      <p:cBhvr>
                                        <p:cTn id="30" dur="1" fill="hold">
                                          <p:stCondLst>
                                            <p:cond delay="0"/>
                                          </p:stCondLst>
                                        </p:cTn>
                                        <p:tgtEl>
                                          <p:spTgt spid="73729">
                                            <p:txEl>
                                              <p:pRg st="6" end="6"/>
                                            </p:txEl>
                                          </p:spTgt>
                                        </p:tgtEl>
                                        <p:attrNameLst>
                                          <p:attrName>style.visibility</p:attrName>
                                        </p:attrNameLst>
                                      </p:cBhvr>
                                      <p:to>
                                        <p:strVal val="visible"/>
                                      </p:to>
                                    </p:set>
                                    <p:animEffect transition="in" filter="circle(out)">
                                      <p:cBhvr>
                                        <p:cTn id="31" dur="2000"/>
                                        <p:tgtEl>
                                          <p:spTgt spid="73729">
                                            <p:txEl>
                                              <p:pRg st="6" end="6"/>
                                            </p:txEl>
                                          </p:spTgt>
                                        </p:tgtEl>
                                      </p:cBhvr>
                                    </p:animEffect>
                                  </p:childTnLst>
                                </p:cTn>
                              </p:par>
                            </p:childTnLst>
                          </p:cTn>
                        </p:par>
                        <p:par>
                          <p:cTn id="32" fill="hold">
                            <p:stCondLst>
                              <p:cond delay="14000"/>
                            </p:stCondLst>
                            <p:childTnLst>
                              <p:par>
                                <p:cTn id="33" presetID="6" presetClass="entr" presetSubtype="32" fill="hold" nodeType="afterEffect">
                                  <p:stCondLst>
                                    <p:cond delay="0"/>
                                  </p:stCondLst>
                                  <p:childTnLst>
                                    <p:set>
                                      <p:cBhvr>
                                        <p:cTn id="34" dur="1" fill="hold">
                                          <p:stCondLst>
                                            <p:cond delay="0"/>
                                          </p:stCondLst>
                                        </p:cTn>
                                        <p:tgtEl>
                                          <p:spTgt spid="73729">
                                            <p:txEl>
                                              <p:pRg st="7" end="7"/>
                                            </p:txEl>
                                          </p:spTgt>
                                        </p:tgtEl>
                                        <p:attrNameLst>
                                          <p:attrName>style.visibility</p:attrName>
                                        </p:attrNameLst>
                                      </p:cBhvr>
                                      <p:to>
                                        <p:strVal val="visible"/>
                                      </p:to>
                                    </p:set>
                                    <p:animEffect transition="in" filter="circle(out)">
                                      <p:cBhvr>
                                        <p:cTn id="35" dur="2000"/>
                                        <p:tgtEl>
                                          <p:spTgt spid="7372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1" y="914400"/>
          <a:ext cx="8229600" cy="1524000"/>
        </p:xfrm>
        <a:graphic>
          <a:graphicData uri="http://schemas.openxmlformats.org/drawingml/2006/table">
            <a:tbl>
              <a:tblPr/>
              <a:tblGrid>
                <a:gridCol w="5198778"/>
                <a:gridCol w="1520804"/>
                <a:gridCol w="1510018"/>
              </a:tblGrid>
              <a:tr h="381000">
                <a:tc>
                  <a:txBody>
                    <a:bodyPr/>
                    <a:lstStyle/>
                    <a:p>
                      <a:pPr marL="0" marR="0">
                        <a:spcBef>
                          <a:spcPts val="0"/>
                        </a:spcBef>
                        <a:spcAft>
                          <a:spcPts val="0"/>
                        </a:spcAft>
                      </a:pPr>
                      <a:r>
                        <a:rPr lang="en-US" sz="2400" dirty="0">
                          <a:solidFill>
                            <a:schemeClr val="accent6"/>
                          </a:solidFill>
                          <a:latin typeface="Times New Roman"/>
                          <a:ea typeface="Times New Roman"/>
                          <a:cs typeface="Times New Roman"/>
                        </a:rPr>
                        <a:t>Experiment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solidFill>
                            <a:schemeClr val="accent6"/>
                          </a:solidFill>
                          <a:latin typeface="Times New Roman"/>
                          <a:ea typeface="Times New Roman"/>
                          <a:cs typeface="Times New Roman"/>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solidFill>
                            <a:schemeClr val="accent6"/>
                          </a:solidFill>
                          <a:latin typeface="Times New Roman"/>
                          <a:ea typeface="Times New Roman"/>
                          <a:cs typeface="Times New Roman"/>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dirty="0">
                          <a:solidFill>
                            <a:schemeClr val="accent6"/>
                          </a:solidFill>
                          <a:latin typeface="Times New Roman"/>
                          <a:ea typeface="Times New Roman"/>
                          <a:cs typeface="Times New Roman"/>
                        </a:rPr>
                        <a:t>Final temperature of solution(T</a:t>
                      </a:r>
                      <a:r>
                        <a:rPr lang="en-US" sz="2400" baseline="-25000" dirty="0">
                          <a:solidFill>
                            <a:schemeClr val="accent6"/>
                          </a:solidFill>
                          <a:latin typeface="Times New Roman"/>
                          <a:ea typeface="Times New Roman"/>
                          <a:cs typeface="Times New Roman"/>
                        </a:rPr>
                        <a:t>2</a:t>
                      </a:r>
                      <a:r>
                        <a:rPr lang="en-US" sz="2400" dirty="0">
                          <a:solidFill>
                            <a:schemeClr val="accent6"/>
                          </a:solidFill>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solidFill>
                            <a:schemeClr val="accent6"/>
                          </a:solidFill>
                          <a:latin typeface="Times New Roman"/>
                          <a:ea typeface="Times New Roman"/>
                          <a:cs typeface="Times New Roman"/>
                        </a:rPr>
                        <a:t>30.0</a:t>
                      </a:r>
                      <a:r>
                        <a:rPr lang="en-US" sz="2400" baseline="30000">
                          <a:solidFill>
                            <a:schemeClr val="accent6"/>
                          </a:solidFill>
                          <a:latin typeface="Times New Roman"/>
                          <a:ea typeface="Times New Roman"/>
                          <a:cs typeface="Times New Roman"/>
                        </a:rPr>
                        <a:t>o</a:t>
                      </a:r>
                      <a:r>
                        <a:rPr lang="en-US" sz="2400">
                          <a:solidFill>
                            <a:schemeClr val="accent6"/>
                          </a:solidFill>
                          <a:latin typeface="Times New Roman"/>
                          <a:ea typeface="Times New Roman"/>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solidFill>
                            <a:schemeClr val="accent6"/>
                          </a:solidFill>
                          <a:latin typeface="Times New Roman"/>
                          <a:ea typeface="Times New Roman"/>
                          <a:cs typeface="Times New Roman"/>
                        </a:rPr>
                        <a:t>31.0</a:t>
                      </a:r>
                      <a:r>
                        <a:rPr lang="en-US" sz="2400" baseline="30000">
                          <a:solidFill>
                            <a:schemeClr val="accent6"/>
                          </a:solidFill>
                          <a:latin typeface="Times New Roman"/>
                          <a:ea typeface="Times New Roman"/>
                          <a:cs typeface="Times New Roman"/>
                        </a:rPr>
                        <a:t>o</a:t>
                      </a:r>
                      <a:r>
                        <a:rPr lang="en-US" sz="2400">
                          <a:solidFill>
                            <a:schemeClr val="accent6"/>
                          </a:solidFill>
                          <a:latin typeface="Times New Roman"/>
                          <a:ea typeface="Times New Roman"/>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dirty="0" smtClean="0">
                          <a:solidFill>
                            <a:schemeClr val="accent6"/>
                          </a:solidFill>
                          <a:latin typeface="Times New Roman"/>
                          <a:ea typeface="Times New Roman"/>
                          <a:cs typeface="Times New Roman"/>
                        </a:rPr>
                        <a:t>Initial </a:t>
                      </a:r>
                      <a:r>
                        <a:rPr lang="en-US" sz="2400" dirty="0">
                          <a:solidFill>
                            <a:schemeClr val="accent6"/>
                          </a:solidFill>
                          <a:latin typeface="Times New Roman"/>
                          <a:ea typeface="Times New Roman"/>
                          <a:cs typeface="Times New Roman"/>
                        </a:rPr>
                        <a:t>temperature of solution(T</a:t>
                      </a:r>
                      <a:r>
                        <a:rPr lang="en-US" sz="2400" baseline="-25000" dirty="0">
                          <a:solidFill>
                            <a:schemeClr val="accent6"/>
                          </a:solidFill>
                          <a:latin typeface="Times New Roman"/>
                          <a:ea typeface="Times New Roman"/>
                          <a:cs typeface="Times New Roman"/>
                        </a:rPr>
                        <a:t>1</a:t>
                      </a:r>
                      <a:r>
                        <a:rPr lang="en-US" sz="2400" dirty="0">
                          <a:solidFill>
                            <a:schemeClr val="accent6"/>
                          </a:solidFill>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solidFill>
                            <a:schemeClr val="accent6"/>
                          </a:solidFill>
                          <a:latin typeface="Times New Roman"/>
                          <a:ea typeface="Times New Roman"/>
                          <a:cs typeface="Times New Roman"/>
                        </a:rPr>
                        <a:t>25.0</a:t>
                      </a:r>
                      <a:r>
                        <a:rPr lang="en-US" sz="2400" baseline="30000">
                          <a:solidFill>
                            <a:schemeClr val="accent6"/>
                          </a:solidFill>
                          <a:latin typeface="Times New Roman"/>
                          <a:ea typeface="Times New Roman"/>
                          <a:cs typeface="Times New Roman"/>
                        </a:rPr>
                        <a:t>o</a:t>
                      </a:r>
                      <a:r>
                        <a:rPr lang="en-US" sz="2400">
                          <a:solidFill>
                            <a:schemeClr val="accent6"/>
                          </a:solidFill>
                          <a:latin typeface="Times New Roman"/>
                          <a:ea typeface="Times New Roman"/>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solidFill>
                            <a:schemeClr val="accent6"/>
                          </a:solidFill>
                          <a:latin typeface="Times New Roman"/>
                          <a:ea typeface="Times New Roman"/>
                          <a:cs typeface="Times New Roman"/>
                        </a:rPr>
                        <a:t>24.0</a:t>
                      </a:r>
                      <a:r>
                        <a:rPr lang="en-US" sz="2400" baseline="30000">
                          <a:solidFill>
                            <a:schemeClr val="accent6"/>
                          </a:solidFill>
                          <a:latin typeface="Times New Roman"/>
                          <a:ea typeface="Times New Roman"/>
                          <a:cs typeface="Times New Roman"/>
                        </a:rPr>
                        <a:t>o</a:t>
                      </a:r>
                      <a:r>
                        <a:rPr lang="en-US" sz="2400">
                          <a:solidFill>
                            <a:schemeClr val="accent6"/>
                          </a:solidFill>
                          <a:latin typeface="Times New Roman"/>
                          <a:ea typeface="Times New Roman"/>
                          <a:cs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dirty="0">
                          <a:solidFill>
                            <a:schemeClr val="accent6"/>
                          </a:solidFill>
                          <a:latin typeface="Times New Roman"/>
                          <a:ea typeface="Times New Roman"/>
                          <a:cs typeface="Times New Roman"/>
                        </a:rPr>
                        <a:t>Change in temperature(∆T)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accent6"/>
                          </a:solidFill>
                          <a:latin typeface="Times New Roman"/>
                          <a:ea typeface="Times New Roman"/>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accent6"/>
                          </a:solidFill>
                          <a:latin typeface="Times New Roman"/>
                          <a:ea typeface="Times New Roman"/>
                          <a:cs typeface="Times New Roman"/>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4753" name="Rectangle 1"/>
          <p:cNvSpPr>
            <a:spLocks noChangeArrowheads="1"/>
          </p:cNvSpPr>
          <p:nvPr/>
        </p:nvSpPr>
        <p:spPr bwMode="auto">
          <a:xfrm>
            <a:off x="304800" y="2362201"/>
            <a:ext cx="8458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Questions</a:t>
            </a:r>
            <a:endParaRPr lang="en-US" sz="2000" dirty="0" smtClean="0">
              <a:latin typeface="Arial" pitchFamily="34" charset="0"/>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 Calculate: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)average ∆T</a:t>
            </a:r>
            <a:endParaRPr lang="en-US" sz="20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Average∆T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change in temperature in experiment I and II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5.0 + 6.0</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5.5</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o</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a:t>
            </a:r>
            <a:endParaRPr lang="en-US" sz="20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(ii)the number of moles of solution used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used =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volume of solution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lang="en-US" sz="2000" dirty="0" smtClean="0">
                <a:latin typeface="Times New Roman" pitchFamily="18" charset="0"/>
                <a:ea typeface="Times New Roman" pitchFamily="18" charset="0"/>
                <a:cs typeface="Times New Roman" pitchFamily="18" charset="0"/>
              </a:rPr>
              <a:t>			1000</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0.2 x 20</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0.004 moles</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1000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(iii)the enthalpy change ∆H for the reaction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228600" y="457200"/>
            <a:ext cx="7543800" cy="738664"/>
          </a:xfrm>
          <a:prstGeom prst="rect">
            <a:avLst/>
          </a:prstGeom>
          <a:noFill/>
        </p:spPr>
        <p:txBody>
          <a:bodyPr wrap="square" rtlCol="0">
            <a:spAutoFit/>
          </a:bodyPr>
          <a:lstStyle/>
          <a:p>
            <a:pPr lvl="0"/>
            <a:r>
              <a:rPr lang="en-US" sz="2400" dirty="0" smtClean="0">
                <a:solidFill>
                  <a:srgbClr val="002060"/>
                </a:solidFill>
                <a:latin typeface="Times New Roman" pitchFamily="18" charset="0"/>
                <a:ea typeface="Times New Roman" pitchFamily="18" charset="0"/>
                <a:cs typeface="Times New Roman" pitchFamily="18" charset="0"/>
              </a:rPr>
              <a:t>Table 1 :Sample results</a:t>
            </a:r>
            <a:endParaRPr lang="en-US" sz="2400" dirty="0" smtClean="0">
              <a:solidFill>
                <a:srgbClr val="002060"/>
              </a:solidFill>
              <a:latin typeface="Arial" pitchFamily="34" charset="0"/>
              <a:ea typeface="Times New Roman" pitchFamily="18" charset="0"/>
              <a:cs typeface="Arial" pitchFamily="34" charset="0"/>
            </a:endParaRPr>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ox(in)">
                                      <p:cBhvr>
                                        <p:cTn id="11" dur="2000"/>
                                        <p:tgtEl>
                                          <p:spTgt spid="4"/>
                                        </p:tgtEl>
                                      </p:cBhvr>
                                    </p:animEffect>
                                  </p:childTnLst>
                                </p:cTn>
                              </p:par>
                            </p:childTnLst>
                          </p:cTn>
                        </p:par>
                        <p:par>
                          <p:cTn id="12" fill="hold">
                            <p:stCondLst>
                              <p:cond delay="2500"/>
                            </p:stCondLst>
                            <p:childTnLst>
                              <p:par>
                                <p:cTn id="13" presetID="4" presetClass="entr" presetSubtype="16" fill="hold" nodeType="afterEffect">
                                  <p:stCondLst>
                                    <p:cond delay="1500"/>
                                  </p:stCondLst>
                                  <p:childTnLst>
                                    <p:set>
                                      <p:cBhvr>
                                        <p:cTn id="14" dur="1" fill="hold">
                                          <p:stCondLst>
                                            <p:cond delay="0"/>
                                          </p:stCondLst>
                                        </p:cTn>
                                        <p:tgtEl>
                                          <p:spTgt spid="74753">
                                            <p:txEl>
                                              <p:pRg st="0" end="0"/>
                                            </p:txEl>
                                          </p:spTgt>
                                        </p:tgtEl>
                                        <p:attrNameLst>
                                          <p:attrName>style.visibility</p:attrName>
                                        </p:attrNameLst>
                                      </p:cBhvr>
                                      <p:to>
                                        <p:strVal val="visible"/>
                                      </p:to>
                                    </p:set>
                                    <p:animEffect transition="in" filter="box(in)">
                                      <p:cBhvr>
                                        <p:cTn id="15" dur="2000"/>
                                        <p:tgtEl>
                                          <p:spTgt spid="74753">
                                            <p:txEl>
                                              <p:pRg st="0" end="0"/>
                                            </p:txEl>
                                          </p:spTgt>
                                        </p:tgtEl>
                                      </p:cBhvr>
                                    </p:animEffect>
                                  </p:childTnLst>
                                </p:cTn>
                              </p:par>
                            </p:childTnLst>
                          </p:cTn>
                        </p:par>
                        <p:par>
                          <p:cTn id="16" fill="hold">
                            <p:stCondLst>
                              <p:cond delay="6000"/>
                            </p:stCondLst>
                            <p:childTnLst>
                              <p:par>
                                <p:cTn id="17" presetID="4" presetClass="entr" presetSubtype="16" fill="hold" nodeType="afterEffect">
                                  <p:stCondLst>
                                    <p:cond delay="0"/>
                                  </p:stCondLst>
                                  <p:childTnLst>
                                    <p:set>
                                      <p:cBhvr>
                                        <p:cTn id="18" dur="1" fill="hold">
                                          <p:stCondLst>
                                            <p:cond delay="0"/>
                                          </p:stCondLst>
                                        </p:cTn>
                                        <p:tgtEl>
                                          <p:spTgt spid="74753">
                                            <p:txEl>
                                              <p:pRg st="1" end="1"/>
                                            </p:txEl>
                                          </p:spTgt>
                                        </p:tgtEl>
                                        <p:attrNameLst>
                                          <p:attrName>style.visibility</p:attrName>
                                        </p:attrNameLst>
                                      </p:cBhvr>
                                      <p:to>
                                        <p:strVal val="visible"/>
                                      </p:to>
                                    </p:set>
                                    <p:animEffect transition="in" filter="box(in)">
                                      <p:cBhvr>
                                        <p:cTn id="19" dur="2000"/>
                                        <p:tgtEl>
                                          <p:spTgt spid="74753">
                                            <p:txEl>
                                              <p:pRg st="1" end="1"/>
                                            </p:txEl>
                                          </p:spTgt>
                                        </p:tgtEl>
                                      </p:cBhvr>
                                    </p:animEffect>
                                  </p:childTnLst>
                                </p:cTn>
                              </p:par>
                            </p:childTnLst>
                          </p:cTn>
                        </p:par>
                        <p:par>
                          <p:cTn id="20" fill="hold">
                            <p:stCondLst>
                              <p:cond delay="8000"/>
                            </p:stCondLst>
                            <p:childTnLst>
                              <p:par>
                                <p:cTn id="21" presetID="4" presetClass="entr" presetSubtype="16" fill="hold" nodeType="afterEffect">
                                  <p:stCondLst>
                                    <p:cond delay="0"/>
                                  </p:stCondLst>
                                  <p:childTnLst>
                                    <p:set>
                                      <p:cBhvr>
                                        <p:cTn id="22" dur="1" fill="hold">
                                          <p:stCondLst>
                                            <p:cond delay="0"/>
                                          </p:stCondLst>
                                        </p:cTn>
                                        <p:tgtEl>
                                          <p:spTgt spid="74753">
                                            <p:txEl>
                                              <p:pRg st="2" end="2"/>
                                            </p:txEl>
                                          </p:spTgt>
                                        </p:tgtEl>
                                        <p:attrNameLst>
                                          <p:attrName>style.visibility</p:attrName>
                                        </p:attrNameLst>
                                      </p:cBhvr>
                                      <p:to>
                                        <p:strVal val="visible"/>
                                      </p:to>
                                    </p:set>
                                    <p:animEffect transition="in" filter="box(in)">
                                      <p:cBhvr>
                                        <p:cTn id="23" dur="2000"/>
                                        <p:tgtEl>
                                          <p:spTgt spid="74753">
                                            <p:txEl>
                                              <p:pRg st="2" end="2"/>
                                            </p:txEl>
                                          </p:spTgt>
                                        </p:tgtEl>
                                      </p:cBhvr>
                                    </p:animEffect>
                                  </p:childTnLst>
                                </p:cTn>
                              </p:par>
                            </p:childTnLst>
                          </p:cTn>
                        </p:par>
                        <p:par>
                          <p:cTn id="24" fill="hold">
                            <p:stCondLst>
                              <p:cond delay="10000"/>
                            </p:stCondLst>
                            <p:childTnLst>
                              <p:par>
                                <p:cTn id="25" presetID="4" presetClass="entr" presetSubtype="16" fill="hold" nodeType="afterEffect">
                                  <p:stCondLst>
                                    <p:cond delay="0"/>
                                  </p:stCondLst>
                                  <p:childTnLst>
                                    <p:set>
                                      <p:cBhvr>
                                        <p:cTn id="26" dur="1" fill="hold">
                                          <p:stCondLst>
                                            <p:cond delay="0"/>
                                          </p:stCondLst>
                                        </p:cTn>
                                        <p:tgtEl>
                                          <p:spTgt spid="74753">
                                            <p:txEl>
                                              <p:pRg st="3" end="3"/>
                                            </p:txEl>
                                          </p:spTgt>
                                        </p:tgtEl>
                                        <p:attrNameLst>
                                          <p:attrName>style.visibility</p:attrName>
                                        </p:attrNameLst>
                                      </p:cBhvr>
                                      <p:to>
                                        <p:strVal val="visible"/>
                                      </p:to>
                                    </p:set>
                                    <p:animEffect transition="in" filter="box(in)">
                                      <p:cBhvr>
                                        <p:cTn id="27" dur="2000"/>
                                        <p:tgtEl>
                                          <p:spTgt spid="74753">
                                            <p:txEl>
                                              <p:pRg st="3" end="3"/>
                                            </p:txEl>
                                          </p:spTgt>
                                        </p:tgtEl>
                                      </p:cBhvr>
                                    </p:animEffect>
                                  </p:childTnLst>
                                </p:cTn>
                              </p:par>
                            </p:childTnLst>
                          </p:cTn>
                        </p:par>
                        <p:par>
                          <p:cTn id="28" fill="hold">
                            <p:stCondLst>
                              <p:cond delay="12000"/>
                            </p:stCondLst>
                            <p:childTnLst>
                              <p:par>
                                <p:cTn id="29" presetID="4" presetClass="entr" presetSubtype="16" fill="hold" nodeType="afterEffect">
                                  <p:stCondLst>
                                    <p:cond delay="0"/>
                                  </p:stCondLst>
                                  <p:childTnLst>
                                    <p:set>
                                      <p:cBhvr>
                                        <p:cTn id="30" dur="1" fill="hold">
                                          <p:stCondLst>
                                            <p:cond delay="0"/>
                                          </p:stCondLst>
                                        </p:cTn>
                                        <p:tgtEl>
                                          <p:spTgt spid="74753">
                                            <p:txEl>
                                              <p:pRg st="4" end="4"/>
                                            </p:txEl>
                                          </p:spTgt>
                                        </p:tgtEl>
                                        <p:attrNameLst>
                                          <p:attrName>style.visibility</p:attrName>
                                        </p:attrNameLst>
                                      </p:cBhvr>
                                      <p:to>
                                        <p:strVal val="visible"/>
                                      </p:to>
                                    </p:set>
                                    <p:animEffect transition="in" filter="box(in)">
                                      <p:cBhvr>
                                        <p:cTn id="31" dur="2000"/>
                                        <p:tgtEl>
                                          <p:spTgt spid="74753">
                                            <p:txEl>
                                              <p:pRg st="4" end="4"/>
                                            </p:txEl>
                                          </p:spTgt>
                                        </p:tgtEl>
                                      </p:cBhvr>
                                    </p:animEffect>
                                  </p:childTnLst>
                                </p:cTn>
                              </p:par>
                            </p:childTnLst>
                          </p:cTn>
                        </p:par>
                        <p:par>
                          <p:cTn id="32" fill="hold">
                            <p:stCondLst>
                              <p:cond delay="14000"/>
                            </p:stCondLst>
                            <p:childTnLst>
                              <p:par>
                                <p:cTn id="33" presetID="4" presetClass="entr" presetSubtype="16" fill="hold" nodeType="afterEffect">
                                  <p:stCondLst>
                                    <p:cond delay="0"/>
                                  </p:stCondLst>
                                  <p:childTnLst>
                                    <p:set>
                                      <p:cBhvr>
                                        <p:cTn id="34" dur="1" fill="hold">
                                          <p:stCondLst>
                                            <p:cond delay="0"/>
                                          </p:stCondLst>
                                        </p:cTn>
                                        <p:tgtEl>
                                          <p:spTgt spid="74753">
                                            <p:txEl>
                                              <p:pRg st="5" end="5"/>
                                            </p:txEl>
                                          </p:spTgt>
                                        </p:tgtEl>
                                        <p:attrNameLst>
                                          <p:attrName>style.visibility</p:attrName>
                                        </p:attrNameLst>
                                      </p:cBhvr>
                                      <p:to>
                                        <p:strVal val="visible"/>
                                      </p:to>
                                    </p:set>
                                    <p:animEffect transition="in" filter="box(in)">
                                      <p:cBhvr>
                                        <p:cTn id="35" dur="2000"/>
                                        <p:tgtEl>
                                          <p:spTgt spid="74753">
                                            <p:txEl>
                                              <p:pRg st="5" end="5"/>
                                            </p:txEl>
                                          </p:spTgt>
                                        </p:tgtEl>
                                      </p:cBhvr>
                                    </p:animEffect>
                                  </p:childTnLst>
                                </p:cTn>
                              </p:par>
                            </p:childTnLst>
                          </p:cTn>
                        </p:par>
                        <p:par>
                          <p:cTn id="36" fill="hold">
                            <p:stCondLst>
                              <p:cond delay="16000"/>
                            </p:stCondLst>
                            <p:childTnLst>
                              <p:par>
                                <p:cTn id="37" presetID="4" presetClass="entr" presetSubtype="16" fill="hold" nodeType="afterEffect">
                                  <p:stCondLst>
                                    <p:cond delay="0"/>
                                  </p:stCondLst>
                                  <p:childTnLst>
                                    <p:set>
                                      <p:cBhvr>
                                        <p:cTn id="38" dur="1" fill="hold">
                                          <p:stCondLst>
                                            <p:cond delay="0"/>
                                          </p:stCondLst>
                                        </p:cTn>
                                        <p:tgtEl>
                                          <p:spTgt spid="74753">
                                            <p:txEl>
                                              <p:pRg st="6" end="6"/>
                                            </p:txEl>
                                          </p:spTgt>
                                        </p:tgtEl>
                                        <p:attrNameLst>
                                          <p:attrName>style.visibility</p:attrName>
                                        </p:attrNameLst>
                                      </p:cBhvr>
                                      <p:to>
                                        <p:strVal val="visible"/>
                                      </p:to>
                                    </p:set>
                                    <p:animEffect transition="in" filter="box(in)">
                                      <p:cBhvr>
                                        <p:cTn id="39" dur="2000"/>
                                        <p:tgtEl>
                                          <p:spTgt spid="74753">
                                            <p:txEl>
                                              <p:pRg st="6" end="6"/>
                                            </p:txEl>
                                          </p:spTgt>
                                        </p:tgtEl>
                                      </p:cBhvr>
                                    </p:animEffect>
                                  </p:childTnLst>
                                </p:cTn>
                              </p:par>
                            </p:childTnLst>
                          </p:cTn>
                        </p:par>
                        <p:par>
                          <p:cTn id="40" fill="hold">
                            <p:stCondLst>
                              <p:cond delay="18000"/>
                            </p:stCondLst>
                            <p:childTnLst>
                              <p:par>
                                <p:cTn id="41" presetID="4" presetClass="entr" presetSubtype="16" fill="hold" nodeType="afterEffect">
                                  <p:stCondLst>
                                    <p:cond delay="0"/>
                                  </p:stCondLst>
                                  <p:childTnLst>
                                    <p:set>
                                      <p:cBhvr>
                                        <p:cTn id="42" dur="1" fill="hold">
                                          <p:stCondLst>
                                            <p:cond delay="0"/>
                                          </p:stCondLst>
                                        </p:cTn>
                                        <p:tgtEl>
                                          <p:spTgt spid="74753">
                                            <p:txEl>
                                              <p:pRg st="7" end="7"/>
                                            </p:txEl>
                                          </p:spTgt>
                                        </p:tgtEl>
                                        <p:attrNameLst>
                                          <p:attrName>style.visibility</p:attrName>
                                        </p:attrNameLst>
                                      </p:cBhvr>
                                      <p:to>
                                        <p:strVal val="visible"/>
                                      </p:to>
                                    </p:set>
                                    <p:animEffect transition="in" filter="box(in)">
                                      <p:cBhvr>
                                        <p:cTn id="43" dur="2000"/>
                                        <p:tgtEl>
                                          <p:spTgt spid="74753">
                                            <p:txEl>
                                              <p:pRg st="7" end="7"/>
                                            </p:txEl>
                                          </p:spTgt>
                                        </p:tgtEl>
                                      </p:cBhvr>
                                    </p:animEffect>
                                  </p:childTnLst>
                                </p:cTn>
                              </p:par>
                            </p:childTnLst>
                          </p:cTn>
                        </p:par>
                        <p:par>
                          <p:cTn id="44" fill="hold">
                            <p:stCondLst>
                              <p:cond delay="20000"/>
                            </p:stCondLst>
                            <p:childTnLst>
                              <p:par>
                                <p:cTn id="45" presetID="4" presetClass="entr" presetSubtype="16" fill="hold" nodeType="afterEffect">
                                  <p:stCondLst>
                                    <p:cond delay="0"/>
                                  </p:stCondLst>
                                  <p:childTnLst>
                                    <p:set>
                                      <p:cBhvr>
                                        <p:cTn id="46" dur="1" fill="hold">
                                          <p:stCondLst>
                                            <p:cond delay="0"/>
                                          </p:stCondLst>
                                        </p:cTn>
                                        <p:tgtEl>
                                          <p:spTgt spid="74753">
                                            <p:txEl>
                                              <p:pRg st="8" end="8"/>
                                            </p:txEl>
                                          </p:spTgt>
                                        </p:tgtEl>
                                        <p:attrNameLst>
                                          <p:attrName>style.visibility</p:attrName>
                                        </p:attrNameLst>
                                      </p:cBhvr>
                                      <p:to>
                                        <p:strVal val="visible"/>
                                      </p:to>
                                    </p:set>
                                    <p:animEffect transition="in" filter="box(in)">
                                      <p:cBhvr>
                                        <p:cTn id="47" dur="2000"/>
                                        <p:tgtEl>
                                          <p:spTgt spid="74753">
                                            <p:txEl>
                                              <p:pRg st="8" end="8"/>
                                            </p:txEl>
                                          </p:spTgt>
                                        </p:tgtEl>
                                      </p:cBhvr>
                                    </p:animEffect>
                                  </p:childTnLst>
                                </p:cTn>
                              </p:par>
                            </p:childTnLst>
                          </p:cTn>
                        </p:par>
                        <p:par>
                          <p:cTn id="48" fill="hold">
                            <p:stCondLst>
                              <p:cond delay="22000"/>
                            </p:stCondLst>
                            <p:childTnLst>
                              <p:par>
                                <p:cTn id="49" presetID="4" presetClass="entr" presetSubtype="16" fill="hold" nodeType="afterEffect">
                                  <p:stCondLst>
                                    <p:cond delay="0"/>
                                  </p:stCondLst>
                                  <p:childTnLst>
                                    <p:set>
                                      <p:cBhvr>
                                        <p:cTn id="50" dur="1" fill="hold">
                                          <p:stCondLst>
                                            <p:cond delay="0"/>
                                          </p:stCondLst>
                                        </p:cTn>
                                        <p:tgtEl>
                                          <p:spTgt spid="74753">
                                            <p:txEl>
                                              <p:pRg st="9" end="9"/>
                                            </p:txEl>
                                          </p:spTgt>
                                        </p:tgtEl>
                                        <p:attrNameLst>
                                          <p:attrName>style.visibility</p:attrName>
                                        </p:attrNameLst>
                                      </p:cBhvr>
                                      <p:to>
                                        <p:strVal val="visible"/>
                                      </p:to>
                                    </p:set>
                                    <p:animEffect transition="in" filter="box(in)">
                                      <p:cBhvr>
                                        <p:cTn id="51" dur="2000"/>
                                        <p:tgtEl>
                                          <p:spTgt spid="74753">
                                            <p:txEl>
                                              <p:pRg st="9" end="9"/>
                                            </p:txEl>
                                          </p:spTgt>
                                        </p:tgtEl>
                                      </p:cBhvr>
                                    </p:animEffect>
                                  </p:childTnLst>
                                </p:cTn>
                              </p:par>
                            </p:childTnLst>
                          </p:cTn>
                        </p:par>
                        <p:par>
                          <p:cTn id="52" fill="hold">
                            <p:stCondLst>
                              <p:cond delay="24000"/>
                            </p:stCondLst>
                            <p:childTnLst>
                              <p:par>
                                <p:cTn id="53" presetID="4" presetClass="entr" presetSubtype="16" fill="hold" nodeType="afterEffect">
                                  <p:stCondLst>
                                    <p:cond delay="0"/>
                                  </p:stCondLst>
                                  <p:childTnLst>
                                    <p:set>
                                      <p:cBhvr>
                                        <p:cTn id="54" dur="1" fill="hold">
                                          <p:stCondLst>
                                            <p:cond delay="0"/>
                                          </p:stCondLst>
                                        </p:cTn>
                                        <p:tgtEl>
                                          <p:spTgt spid="74753">
                                            <p:txEl>
                                              <p:pRg st="10" end="10"/>
                                            </p:txEl>
                                          </p:spTgt>
                                        </p:tgtEl>
                                        <p:attrNameLst>
                                          <p:attrName>style.visibility</p:attrName>
                                        </p:attrNameLst>
                                      </p:cBhvr>
                                      <p:to>
                                        <p:strVal val="visible"/>
                                      </p:to>
                                    </p:set>
                                    <p:animEffect transition="in" filter="box(in)">
                                      <p:cBhvr>
                                        <p:cTn id="55" dur="2000"/>
                                        <p:tgtEl>
                                          <p:spTgt spid="74753">
                                            <p:txEl>
                                              <p:pRg st="10" end="10"/>
                                            </p:txEl>
                                          </p:spTgt>
                                        </p:tgtEl>
                                      </p:cBhvr>
                                    </p:animEffect>
                                  </p:childTnLst>
                                </p:cTn>
                              </p:par>
                            </p:childTnLst>
                          </p:cTn>
                        </p:par>
                        <p:par>
                          <p:cTn id="56" fill="hold">
                            <p:stCondLst>
                              <p:cond delay="26000"/>
                            </p:stCondLst>
                            <p:childTnLst>
                              <p:par>
                                <p:cTn id="57" presetID="4" presetClass="entr" presetSubtype="16" fill="hold" nodeType="afterEffect">
                                  <p:stCondLst>
                                    <p:cond delay="0"/>
                                  </p:stCondLst>
                                  <p:childTnLst>
                                    <p:set>
                                      <p:cBhvr>
                                        <p:cTn id="58" dur="1" fill="hold">
                                          <p:stCondLst>
                                            <p:cond delay="0"/>
                                          </p:stCondLst>
                                        </p:cTn>
                                        <p:tgtEl>
                                          <p:spTgt spid="74753">
                                            <p:txEl>
                                              <p:pRg st="11" end="11"/>
                                            </p:txEl>
                                          </p:spTgt>
                                        </p:tgtEl>
                                        <p:attrNameLst>
                                          <p:attrName>style.visibility</p:attrName>
                                        </p:attrNameLst>
                                      </p:cBhvr>
                                      <p:to>
                                        <p:strVal val="visible"/>
                                      </p:to>
                                    </p:set>
                                    <p:animEffect transition="in" filter="box(in)">
                                      <p:cBhvr>
                                        <p:cTn id="59" dur="2000"/>
                                        <p:tgtEl>
                                          <p:spTgt spid="7475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381000" y="381000"/>
            <a:ext cx="8458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solution(</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specific heat capacity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20 x 4.2 x 5.5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462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oules =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0.462 kJ</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a:t>
            </a:r>
          </a:p>
          <a:p>
            <a:pPr marL="0" marR="0" lvl="0" indent="457200" algn="l" defTabSz="914400" rtl="0" eaLnBrk="0" fontAlgn="base" latinLnBrk="0" hangingPunct="0">
              <a:lnSpc>
                <a:spcPct val="100000"/>
              </a:lnSpc>
              <a:spcBef>
                <a:spcPct val="0"/>
              </a:spcBef>
              <a:spcAft>
                <a:spcPct val="0"/>
              </a:spcAft>
              <a:buClrTx/>
              <a:buSzTx/>
              <a:buFontTx/>
              <a:buNone/>
              <a:tabLst/>
            </a:pPr>
            <a:endParaRPr lang="en-US" sz="2400" dirty="0" smtClean="0">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(iv)State two assumptions made in the above calculations.</a:t>
            </a:r>
            <a:endParaRPr lang="en-US" sz="24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Density of solution = density of water = 1gcm</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Specific heat capacity of solution=Specific heat capacity of solution=4.2 kJ</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kg</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is because the solution is assumed to be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infinite dilute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Calculate the enthalpy change for one mole of displacement of Cu</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75777">
                                            <p:txEl>
                                              <p:pRg st="0" end="0"/>
                                            </p:txEl>
                                          </p:spTgt>
                                        </p:tgtEl>
                                        <p:attrNameLst>
                                          <p:attrName>style.visibility</p:attrName>
                                        </p:attrNameLst>
                                      </p:cBhvr>
                                      <p:to>
                                        <p:strVal val="visible"/>
                                      </p:to>
                                    </p:set>
                                    <p:animEffect transition="in" filter="box(out)">
                                      <p:cBhvr>
                                        <p:cTn id="7" dur="2000"/>
                                        <p:tgtEl>
                                          <p:spTgt spid="75777">
                                            <p:txEl>
                                              <p:pRg st="0" end="0"/>
                                            </p:txEl>
                                          </p:spTgt>
                                        </p:tgtEl>
                                      </p:cBhvr>
                                    </p:animEffect>
                                  </p:childTnLst>
                                </p:cTn>
                              </p:par>
                            </p:childTnLst>
                          </p:cTn>
                        </p:par>
                        <p:par>
                          <p:cTn id="8" fill="hold">
                            <p:stCondLst>
                              <p:cond delay="2000"/>
                            </p:stCondLst>
                            <p:childTnLst>
                              <p:par>
                                <p:cTn id="9" presetID="4" presetClass="entr" presetSubtype="32" fill="hold" nodeType="afterEffect">
                                  <p:stCondLst>
                                    <p:cond delay="0"/>
                                  </p:stCondLst>
                                  <p:childTnLst>
                                    <p:set>
                                      <p:cBhvr>
                                        <p:cTn id="10" dur="1" fill="hold">
                                          <p:stCondLst>
                                            <p:cond delay="0"/>
                                          </p:stCondLst>
                                        </p:cTn>
                                        <p:tgtEl>
                                          <p:spTgt spid="75777">
                                            <p:txEl>
                                              <p:pRg st="1" end="1"/>
                                            </p:txEl>
                                          </p:spTgt>
                                        </p:tgtEl>
                                        <p:attrNameLst>
                                          <p:attrName>style.visibility</p:attrName>
                                        </p:attrNameLst>
                                      </p:cBhvr>
                                      <p:to>
                                        <p:strVal val="visible"/>
                                      </p:to>
                                    </p:set>
                                    <p:animEffect transition="in" filter="box(out)">
                                      <p:cBhvr>
                                        <p:cTn id="11" dur="2000"/>
                                        <p:tgtEl>
                                          <p:spTgt spid="75777">
                                            <p:txEl>
                                              <p:pRg st="1" end="1"/>
                                            </p:txEl>
                                          </p:spTgt>
                                        </p:tgtEl>
                                      </p:cBhvr>
                                    </p:animEffect>
                                  </p:childTnLst>
                                </p:cTn>
                              </p:par>
                            </p:childTnLst>
                          </p:cTn>
                        </p:par>
                        <p:par>
                          <p:cTn id="12" fill="hold">
                            <p:stCondLst>
                              <p:cond delay="4000"/>
                            </p:stCondLst>
                            <p:childTnLst>
                              <p:par>
                                <p:cTn id="13" presetID="4" presetClass="entr" presetSubtype="32" fill="hold" nodeType="afterEffect">
                                  <p:stCondLst>
                                    <p:cond delay="0"/>
                                  </p:stCondLst>
                                  <p:childTnLst>
                                    <p:set>
                                      <p:cBhvr>
                                        <p:cTn id="14" dur="1" fill="hold">
                                          <p:stCondLst>
                                            <p:cond delay="0"/>
                                          </p:stCondLst>
                                        </p:cTn>
                                        <p:tgtEl>
                                          <p:spTgt spid="75777">
                                            <p:txEl>
                                              <p:pRg st="2" end="2"/>
                                            </p:txEl>
                                          </p:spTgt>
                                        </p:tgtEl>
                                        <p:attrNameLst>
                                          <p:attrName>style.visibility</p:attrName>
                                        </p:attrNameLst>
                                      </p:cBhvr>
                                      <p:to>
                                        <p:strVal val="visible"/>
                                      </p:to>
                                    </p:set>
                                    <p:animEffect transition="in" filter="box(out)">
                                      <p:cBhvr>
                                        <p:cTn id="15" dur="2000"/>
                                        <p:tgtEl>
                                          <p:spTgt spid="75777">
                                            <p:txEl>
                                              <p:pRg st="2" end="2"/>
                                            </p:txEl>
                                          </p:spTgt>
                                        </p:tgtEl>
                                      </p:cBhvr>
                                    </p:animEffect>
                                  </p:childTnLst>
                                </p:cTn>
                              </p:par>
                            </p:childTnLst>
                          </p:cTn>
                        </p:par>
                        <p:par>
                          <p:cTn id="16" fill="hold">
                            <p:stCondLst>
                              <p:cond delay="6000"/>
                            </p:stCondLst>
                            <p:childTnLst>
                              <p:par>
                                <p:cTn id="17" presetID="4" presetClass="entr" presetSubtype="32" fill="hold" nodeType="afterEffect">
                                  <p:stCondLst>
                                    <p:cond delay="0"/>
                                  </p:stCondLst>
                                  <p:childTnLst>
                                    <p:set>
                                      <p:cBhvr>
                                        <p:cTn id="18" dur="1" fill="hold">
                                          <p:stCondLst>
                                            <p:cond delay="0"/>
                                          </p:stCondLst>
                                        </p:cTn>
                                        <p:tgtEl>
                                          <p:spTgt spid="75777">
                                            <p:txEl>
                                              <p:pRg st="3" end="3"/>
                                            </p:txEl>
                                          </p:spTgt>
                                        </p:tgtEl>
                                        <p:attrNameLst>
                                          <p:attrName>style.visibility</p:attrName>
                                        </p:attrNameLst>
                                      </p:cBhvr>
                                      <p:to>
                                        <p:strVal val="visible"/>
                                      </p:to>
                                    </p:set>
                                    <p:animEffect transition="in" filter="box(out)">
                                      <p:cBhvr>
                                        <p:cTn id="19" dur="2000"/>
                                        <p:tgtEl>
                                          <p:spTgt spid="75777">
                                            <p:txEl>
                                              <p:pRg st="3" end="3"/>
                                            </p:txEl>
                                          </p:spTgt>
                                        </p:tgtEl>
                                      </p:cBhvr>
                                    </p:animEffect>
                                  </p:childTnLst>
                                </p:cTn>
                              </p:par>
                            </p:childTnLst>
                          </p:cTn>
                        </p:par>
                        <p:par>
                          <p:cTn id="20" fill="hold">
                            <p:stCondLst>
                              <p:cond delay="8000"/>
                            </p:stCondLst>
                            <p:childTnLst>
                              <p:par>
                                <p:cTn id="21" presetID="4" presetClass="entr" presetSubtype="32" fill="hold" nodeType="afterEffect">
                                  <p:stCondLst>
                                    <p:cond delay="0"/>
                                  </p:stCondLst>
                                  <p:childTnLst>
                                    <p:set>
                                      <p:cBhvr>
                                        <p:cTn id="22" dur="1" fill="hold">
                                          <p:stCondLst>
                                            <p:cond delay="0"/>
                                          </p:stCondLst>
                                        </p:cTn>
                                        <p:tgtEl>
                                          <p:spTgt spid="75777">
                                            <p:txEl>
                                              <p:pRg st="5" end="5"/>
                                            </p:txEl>
                                          </p:spTgt>
                                        </p:tgtEl>
                                        <p:attrNameLst>
                                          <p:attrName>style.visibility</p:attrName>
                                        </p:attrNameLst>
                                      </p:cBhvr>
                                      <p:to>
                                        <p:strVal val="visible"/>
                                      </p:to>
                                    </p:set>
                                    <p:animEffect transition="in" filter="box(out)">
                                      <p:cBhvr>
                                        <p:cTn id="23" dur="2000"/>
                                        <p:tgtEl>
                                          <p:spTgt spid="75777">
                                            <p:txEl>
                                              <p:pRg st="5" end="5"/>
                                            </p:txEl>
                                          </p:spTgt>
                                        </p:tgtEl>
                                      </p:cBhvr>
                                    </p:animEffect>
                                  </p:childTnLst>
                                </p:cTn>
                              </p:par>
                            </p:childTnLst>
                          </p:cTn>
                        </p:par>
                        <p:par>
                          <p:cTn id="24" fill="hold">
                            <p:stCondLst>
                              <p:cond delay="10000"/>
                            </p:stCondLst>
                            <p:childTnLst>
                              <p:par>
                                <p:cTn id="25" presetID="4" presetClass="entr" presetSubtype="32" fill="hold" nodeType="afterEffect">
                                  <p:stCondLst>
                                    <p:cond delay="0"/>
                                  </p:stCondLst>
                                  <p:childTnLst>
                                    <p:set>
                                      <p:cBhvr>
                                        <p:cTn id="26" dur="1" fill="hold">
                                          <p:stCondLst>
                                            <p:cond delay="0"/>
                                          </p:stCondLst>
                                        </p:cTn>
                                        <p:tgtEl>
                                          <p:spTgt spid="75777">
                                            <p:txEl>
                                              <p:pRg st="6" end="6"/>
                                            </p:txEl>
                                          </p:spTgt>
                                        </p:tgtEl>
                                        <p:attrNameLst>
                                          <p:attrName>style.visibility</p:attrName>
                                        </p:attrNameLst>
                                      </p:cBhvr>
                                      <p:to>
                                        <p:strVal val="visible"/>
                                      </p:to>
                                    </p:set>
                                    <p:animEffect transition="in" filter="box(out)">
                                      <p:cBhvr>
                                        <p:cTn id="27" dur="2000"/>
                                        <p:tgtEl>
                                          <p:spTgt spid="75777">
                                            <p:txEl>
                                              <p:pRg st="6" end="6"/>
                                            </p:txEl>
                                          </p:spTgt>
                                        </p:tgtEl>
                                      </p:cBhvr>
                                    </p:animEffect>
                                  </p:childTnLst>
                                </p:cTn>
                              </p:par>
                            </p:childTnLst>
                          </p:cTn>
                        </p:par>
                        <p:par>
                          <p:cTn id="28" fill="hold">
                            <p:stCondLst>
                              <p:cond delay="12000"/>
                            </p:stCondLst>
                            <p:childTnLst>
                              <p:par>
                                <p:cTn id="29" presetID="4" presetClass="entr" presetSubtype="32" fill="hold" nodeType="afterEffect">
                                  <p:stCondLst>
                                    <p:cond delay="0"/>
                                  </p:stCondLst>
                                  <p:childTnLst>
                                    <p:set>
                                      <p:cBhvr>
                                        <p:cTn id="30" dur="1" fill="hold">
                                          <p:stCondLst>
                                            <p:cond delay="0"/>
                                          </p:stCondLst>
                                        </p:cTn>
                                        <p:tgtEl>
                                          <p:spTgt spid="75777">
                                            <p:txEl>
                                              <p:pRg st="8" end="8"/>
                                            </p:txEl>
                                          </p:spTgt>
                                        </p:tgtEl>
                                        <p:attrNameLst>
                                          <p:attrName>style.visibility</p:attrName>
                                        </p:attrNameLst>
                                      </p:cBhvr>
                                      <p:to>
                                        <p:strVal val="visible"/>
                                      </p:to>
                                    </p:set>
                                    <p:animEffect transition="in" filter="box(out)">
                                      <p:cBhvr>
                                        <p:cTn id="31" dur="2000"/>
                                        <p:tgtEl>
                                          <p:spTgt spid="75777">
                                            <p:txEl>
                                              <p:pRg st="8" end="8"/>
                                            </p:txEl>
                                          </p:spTgt>
                                        </p:tgtEl>
                                      </p:cBhvr>
                                    </p:animEffect>
                                  </p:childTnLst>
                                </p:cTn>
                              </p:par>
                            </p:childTnLst>
                          </p:cTn>
                        </p:par>
                        <p:par>
                          <p:cTn id="32" fill="hold">
                            <p:stCondLst>
                              <p:cond delay="14000"/>
                            </p:stCondLst>
                            <p:childTnLst>
                              <p:par>
                                <p:cTn id="33" presetID="4" presetClass="entr" presetSubtype="32" fill="hold" nodeType="afterEffect">
                                  <p:stCondLst>
                                    <p:cond delay="0"/>
                                  </p:stCondLst>
                                  <p:childTnLst>
                                    <p:set>
                                      <p:cBhvr>
                                        <p:cTn id="34" dur="1" fill="hold">
                                          <p:stCondLst>
                                            <p:cond delay="0"/>
                                          </p:stCondLst>
                                        </p:cTn>
                                        <p:tgtEl>
                                          <p:spTgt spid="75777">
                                            <p:txEl>
                                              <p:pRg st="9" end="9"/>
                                            </p:txEl>
                                          </p:spTgt>
                                        </p:tgtEl>
                                        <p:attrNameLst>
                                          <p:attrName>style.visibility</p:attrName>
                                        </p:attrNameLst>
                                      </p:cBhvr>
                                      <p:to>
                                        <p:strVal val="visible"/>
                                      </p:to>
                                    </p:set>
                                    <p:animEffect transition="in" filter="box(out)">
                                      <p:cBhvr>
                                        <p:cTn id="35" dur="2000"/>
                                        <p:tgtEl>
                                          <p:spTgt spid="75777">
                                            <p:txEl>
                                              <p:pRg st="9" end="9"/>
                                            </p:txEl>
                                          </p:spTgt>
                                        </p:tgtEl>
                                      </p:cBhvr>
                                    </p:animEffect>
                                  </p:childTnLst>
                                </p:cTn>
                              </p:par>
                            </p:childTnLst>
                          </p:cTn>
                        </p:par>
                        <p:par>
                          <p:cTn id="36" fill="hold">
                            <p:stCondLst>
                              <p:cond delay="16000"/>
                            </p:stCondLst>
                            <p:childTnLst>
                              <p:par>
                                <p:cTn id="37" presetID="4" presetClass="entr" presetSubtype="32" fill="hold" nodeType="afterEffect">
                                  <p:stCondLst>
                                    <p:cond delay="0"/>
                                  </p:stCondLst>
                                  <p:childTnLst>
                                    <p:set>
                                      <p:cBhvr>
                                        <p:cTn id="38" dur="1" fill="hold">
                                          <p:stCondLst>
                                            <p:cond delay="0"/>
                                          </p:stCondLst>
                                        </p:cTn>
                                        <p:tgtEl>
                                          <p:spTgt spid="75777">
                                            <p:txEl>
                                              <p:pRg st="11" end="11"/>
                                            </p:txEl>
                                          </p:spTgt>
                                        </p:tgtEl>
                                        <p:attrNameLst>
                                          <p:attrName>style.visibility</p:attrName>
                                        </p:attrNameLst>
                                      </p:cBhvr>
                                      <p:to>
                                        <p:strVal val="visible"/>
                                      </p:to>
                                    </p:set>
                                    <p:animEffect transition="in" filter="box(out)">
                                      <p:cBhvr>
                                        <p:cTn id="39" dur="2000"/>
                                        <p:tgtEl>
                                          <p:spTgt spid="7577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382000" cy="6194003"/>
          </a:xfrm>
          <a:prstGeom prst="rect">
            <a:avLst/>
          </a:prstGeom>
        </p:spPr>
        <p:txBody>
          <a:bodyPr wrap="square">
            <a:spAutoFit/>
          </a:bodyPr>
          <a:lstStyle/>
          <a:p>
            <a:pPr lvl="0" indent="457200" eaLnBrk="0" fontAlgn="base" hangingPunct="0">
              <a:spcBef>
                <a:spcPct val="0"/>
              </a:spcBef>
              <a:spcAft>
                <a:spcPct val="0"/>
              </a:spcAft>
            </a:pPr>
            <a:r>
              <a:rPr lang="en-US" sz="2400" dirty="0" smtClean="0">
                <a:latin typeface="Times New Roman" pitchFamily="18" charset="0"/>
                <a:ea typeface="Times New Roman" pitchFamily="18" charset="0"/>
                <a:cs typeface="Times New Roman" pitchFamily="18" charset="0"/>
              </a:rPr>
              <a:t>Molar heat of displacement ∆</a:t>
            </a:r>
            <a:r>
              <a:rPr lang="en-US" sz="2400" dirty="0" err="1" smtClean="0">
                <a:latin typeface="Times New Roman" pitchFamily="18" charset="0"/>
                <a:ea typeface="Times New Roman" pitchFamily="18" charset="0"/>
                <a:cs typeface="Times New Roman" pitchFamily="18" charset="0"/>
              </a:rPr>
              <a:t>H</a:t>
            </a:r>
            <a:r>
              <a:rPr lang="en-US" sz="2400" baseline="-30000" dirty="0" err="1" smtClean="0">
                <a:latin typeface="Times New Roman" pitchFamily="18" charset="0"/>
                <a:ea typeface="Times New Roman" pitchFamily="18" charset="0"/>
                <a:cs typeface="Times New Roman" pitchFamily="18" charset="0"/>
              </a:rPr>
              <a:t>d</a:t>
            </a:r>
            <a:r>
              <a:rPr lang="en-US" sz="2400" dirty="0" smtClean="0">
                <a:latin typeface="Times New Roman" pitchFamily="18" charset="0"/>
                <a:ea typeface="Times New Roman" pitchFamily="18" charset="0"/>
                <a:cs typeface="Times New Roman" pitchFamily="18" charset="0"/>
              </a:rPr>
              <a:t> = </a:t>
            </a:r>
            <a:r>
              <a:rPr lang="en-US" sz="2400" u="sng" dirty="0" smtClean="0">
                <a:latin typeface="Times New Roman" pitchFamily="18" charset="0"/>
                <a:ea typeface="Times New Roman" pitchFamily="18" charset="0"/>
                <a:cs typeface="Times New Roman" pitchFamily="18" charset="0"/>
              </a:rPr>
              <a:t>Heat produced ∆H</a:t>
            </a:r>
            <a:r>
              <a:rPr lang="en-US" sz="2400" dirty="0" smtClean="0">
                <a:latin typeface="Times New Roman" pitchFamily="18" charset="0"/>
                <a:ea typeface="Times New Roman" pitchFamily="18" charset="0"/>
                <a:cs typeface="Times New Roman" pitchFamily="18" charset="0"/>
              </a:rPr>
              <a:t> </a:t>
            </a:r>
            <a:endParaRPr lang="en-US" sz="2400" dirty="0" smtClean="0">
              <a:latin typeface="Arial" pitchFamily="34" charset="0"/>
              <a:cs typeface="Arial" pitchFamily="34" charset="0"/>
            </a:endParaRPr>
          </a:p>
          <a:p>
            <a:pPr lvl="0" indent="457200" eaLnBrk="0" fontAlgn="base" hangingPunct="0">
              <a:spcBef>
                <a:spcPct val="0"/>
              </a:spcBef>
              <a:spcAft>
                <a:spcPct val="0"/>
              </a:spcAft>
            </a:pPr>
            <a:r>
              <a:rPr lang="en-US" sz="2400" dirty="0" smtClean="0">
                <a:latin typeface="Times New Roman" pitchFamily="18" charset="0"/>
                <a:ea typeface="Times New Roman" pitchFamily="18" charset="0"/>
                <a:cs typeface="Times New Roman" pitchFamily="18" charset="0"/>
              </a:rPr>
              <a:t>			                  Number of moles of fuel </a:t>
            </a:r>
            <a:endParaRPr lang="en-US" sz="2400" dirty="0" smtClean="0">
              <a:latin typeface="Arial" pitchFamily="34" charset="0"/>
              <a:cs typeface="Arial" pitchFamily="34" charset="0"/>
            </a:endParaRPr>
          </a:p>
          <a:p>
            <a:pPr lvl="0" indent="457200" eaLnBrk="0" fontAlgn="base" hangingPunct="0">
              <a:spcBef>
                <a:spcPct val="0"/>
              </a:spcBef>
              <a:spcAft>
                <a:spcPct val="0"/>
              </a:spcAft>
            </a:pPr>
            <a:r>
              <a:rPr lang="en-US" sz="2400" dirty="0" smtClean="0">
                <a:latin typeface="Times New Roman" pitchFamily="18" charset="0"/>
                <a:ea typeface="Times New Roman" pitchFamily="18" charset="0"/>
                <a:cs typeface="Times New Roman" pitchFamily="18" charset="0"/>
              </a:rPr>
              <a:t>			=&gt;         </a:t>
            </a:r>
            <a:r>
              <a:rPr lang="en-US" sz="2400" u="sng" dirty="0" smtClean="0">
                <a:latin typeface="Times New Roman" pitchFamily="18" charset="0"/>
                <a:ea typeface="Times New Roman" pitchFamily="18" charset="0"/>
                <a:cs typeface="Times New Roman" pitchFamily="18" charset="0"/>
              </a:rPr>
              <a:t>0.462 kJ</a:t>
            </a:r>
            <a:r>
              <a:rPr lang="en-US" sz="2400" dirty="0" smtClean="0">
                <a:latin typeface="Times New Roman" pitchFamily="18" charset="0"/>
                <a:ea typeface="Times New Roman" pitchFamily="18" charset="0"/>
                <a:cs typeface="Times New Roman" pitchFamily="18" charset="0"/>
              </a:rPr>
              <a:t>  = </a:t>
            </a:r>
            <a:r>
              <a:rPr lang="en-US" sz="2400" b="1" dirty="0" smtClean="0">
                <a:solidFill>
                  <a:srgbClr val="FF0000"/>
                </a:solidFill>
                <a:latin typeface="Times New Roman" pitchFamily="18" charset="0"/>
                <a:ea typeface="Times New Roman" pitchFamily="18" charset="0"/>
                <a:cs typeface="Times New Roman" pitchFamily="18" charset="0"/>
              </a:rPr>
              <a:t>115.5 kJmole</a:t>
            </a:r>
            <a:r>
              <a:rPr lang="en-US" sz="2400" b="1" baseline="30000" dirty="0" smtClean="0">
                <a:solidFill>
                  <a:srgbClr val="FF0000"/>
                </a:solidFill>
                <a:latin typeface="Times New Roman" pitchFamily="18" charset="0"/>
                <a:ea typeface="Times New Roman" pitchFamily="18" charset="0"/>
                <a:cs typeface="Times New Roman" pitchFamily="18" charset="0"/>
              </a:rPr>
              <a:t>-1</a:t>
            </a:r>
            <a:r>
              <a:rPr lang="en-US" sz="2400" dirty="0" smtClean="0">
                <a:latin typeface="Times New Roman" pitchFamily="18" charset="0"/>
                <a:ea typeface="Times New Roman" pitchFamily="18" charset="0"/>
                <a:cs typeface="Times New Roman" pitchFamily="18" charset="0"/>
              </a:rPr>
              <a:t> </a:t>
            </a:r>
            <a:endParaRPr lang="en-US" sz="2400" dirty="0" smtClean="0">
              <a:latin typeface="Arial" pitchFamily="34" charset="0"/>
              <a:cs typeface="Arial" pitchFamily="34" charset="0"/>
            </a:endParaRPr>
          </a:p>
          <a:p>
            <a:pPr lvl="0" indent="457200" eaLnBrk="0" fontAlgn="base" hangingPunct="0">
              <a:spcBef>
                <a:spcPct val="0"/>
              </a:spcBef>
              <a:spcAft>
                <a:spcPct val="0"/>
              </a:spcAft>
            </a:pPr>
            <a:r>
              <a:rPr lang="en-US" sz="2400" dirty="0" smtClean="0">
                <a:latin typeface="Times New Roman" pitchFamily="18" charset="0"/>
                <a:ea typeface="Times New Roman" pitchFamily="18" charset="0"/>
                <a:cs typeface="Times New Roman" pitchFamily="18" charset="0"/>
              </a:rPr>
              <a:t>	       			 0.004</a:t>
            </a:r>
          </a:p>
          <a:p>
            <a:pPr lvl="0" indent="457200" eaLnBrk="0" fontAlgn="base" hangingPunct="0">
              <a:spcBef>
                <a:spcPct val="0"/>
              </a:spcBef>
              <a:spcAft>
                <a:spcPct val="0"/>
              </a:spcAft>
            </a:pPr>
            <a:endParaRPr lang="en-US" sz="900" dirty="0" smtClean="0">
              <a:latin typeface="Arial" pitchFamily="34" charset="0"/>
              <a:cs typeface="Arial" pitchFamily="34" charset="0"/>
            </a:endParaRPr>
          </a:p>
          <a:p>
            <a:pPr lvl="0" indent="457200" eaLnBrk="0" fontAlgn="base" hangingPunct="0">
              <a:spcBef>
                <a:spcPct val="0"/>
              </a:spcBef>
              <a:spcAft>
                <a:spcPct val="0"/>
              </a:spcAft>
            </a:pPr>
            <a:r>
              <a:rPr lang="en-US" sz="2400" b="1" dirty="0" smtClean="0">
                <a:latin typeface="Times New Roman" pitchFamily="18" charset="0"/>
                <a:ea typeface="Times New Roman" pitchFamily="18" charset="0"/>
                <a:cs typeface="Times New Roman" pitchFamily="18" charset="0"/>
              </a:rPr>
              <a:t>3.Write an ionic equation for the reaction taking place.</a:t>
            </a:r>
          </a:p>
          <a:p>
            <a:pPr lvl="0" indent="457200" eaLnBrk="0" fontAlgn="base" hangingPunct="0">
              <a:spcBef>
                <a:spcPct val="0"/>
              </a:spcBef>
              <a:spcAft>
                <a:spcPct val="0"/>
              </a:spcAft>
            </a:pPr>
            <a:endParaRPr lang="en-US" sz="900" dirty="0" smtClean="0">
              <a:latin typeface="Arial" pitchFamily="34" charset="0"/>
              <a:cs typeface="Arial" pitchFamily="34" charset="0"/>
            </a:endParaRPr>
          </a:p>
          <a:p>
            <a:pPr lvl="0" indent="457200" eaLnBrk="0" fontAlgn="base" hangingPunct="0">
              <a:spcBef>
                <a:spcPct val="0"/>
              </a:spcBef>
              <a:spcAft>
                <a:spcPct val="0"/>
              </a:spcAft>
            </a:pPr>
            <a:r>
              <a:rPr lang="en-US" sz="2400" dirty="0" smtClean="0">
                <a:latin typeface="Times New Roman" pitchFamily="18" charset="0"/>
                <a:ea typeface="Times New Roman" pitchFamily="18" charset="0"/>
                <a:cs typeface="Times New Roman" pitchFamily="18" charset="0"/>
              </a:rPr>
              <a:t>    	Zn(s) +  Cu</a:t>
            </a:r>
            <a:r>
              <a:rPr lang="en-US" sz="2400" baseline="30000" dirty="0" smtClean="0">
                <a:latin typeface="Times New Roman" pitchFamily="18" charset="0"/>
                <a:ea typeface="Times New Roman" pitchFamily="18" charset="0"/>
                <a:cs typeface="Times New Roman" pitchFamily="18" charset="0"/>
              </a:rPr>
              <a:t>2+</a:t>
            </a:r>
            <a:r>
              <a:rPr lang="en-US" sz="2400" dirty="0" smtClean="0">
                <a:latin typeface="Times New Roman" pitchFamily="18" charset="0"/>
                <a:ea typeface="Times New Roman" pitchFamily="18" charset="0"/>
                <a:cs typeface="Times New Roman" pitchFamily="18" charset="0"/>
              </a:rPr>
              <a:t>(</a:t>
            </a:r>
            <a:r>
              <a:rPr lang="en-US" sz="2400" dirty="0" err="1" smtClean="0">
                <a:latin typeface="Times New Roman" pitchFamily="18" charset="0"/>
                <a:ea typeface="Times New Roman" pitchFamily="18" charset="0"/>
                <a:cs typeface="Times New Roman" pitchFamily="18" charset="0"/>
              </a:rPr>
              <a:t>aq</a:t>
            </a:r>
            <a:r>
              <a:rPr lang="en-US" sz="2400" dirty="0" smtClean="0">
                <a:latin typeface="Times New Roman" pitchFamily="18" charset="0"/>
                <a:ea typeface="Times New Roman" pitchFamily="18" charset="0"/>
                <a:cs typeface="Times New Roman" pitchFamily="18" charset="0"/>
              </a:rPr>
              <a:t>)  -&gt;   Cu(s) +  Zn</a:t>
            </a:r>
            <a:r>
              <a:rPr lang="en-US" sz="2400" baseline="30000" dirty="0" smtClean="0">
                <a:latin typeface="Times New Roman" pitchFamily="18" charset="0"/>
                <a:ea typeface="Times New Roman" pitchFamily="18" charset="0"/>
                <a:cs typeface="Times New Roman" pitchFamily="18" charset="0"/>
              </a:rPr>
              <a:t>2+</a:t>
            </a:r>
            <a:r>
              <a:rPr lang="en-US" sz="2400" dirty="0" smtClean="0">
                <a:latin typeface="Times New Roman" pitchFamily="18" charset="0"/>
                <a:ea typeface="Times New Roman" pitchFamily="18" charset="0"/>
                <a:cs typeface="Times New Roman" pitchFamily="18" charset="0"/>
              </a:rPr>
              <a:t>(</a:t>
            </a:r>
            <a:r>
              <a:rPr lang="en-US" sz="2400" dirty="0" err="1" smtClean="0">
                <a:latin typeface="Times New Roman" pitchFamily="18" charset="0"/>
                <a:ea typeface="Times New Roman" pitchFamily="18" charset="0"/>
                <a:cs typeface="Times New Roman" pitchFamily="18" charset="0"/>
              </a:rPr>
              <a:t>aq</a:t>
            </a:r>
            <a:r>
              <a:rPr lang="en-US" sz="2400" dirty="0" smtClean="0">
                <a:latin typeface="Times New Roman" pitchFamily="18" charset="0"/>
                <a:ea typeface="Times New Roman" pitchFamily="18" charset="0"/>
                <a:cs typeface="Times New Roman" pitchFamily="18" charset="0"/>
              </a:rPr>
              <a:t>)</a:t>
            </a:r>
          </a:p>
          <a:p>
            <a:pPr lvl="0" indent="457200" eaLnBrk="0" fontAlgn="base" hangingPunct="0">
              <a:spcBef>
                <a:spcPct val="0"/>
              </a:spcBef>
              <a:spcAft>
                <a:spcPct val="0"/>
              </a:spcAft>
            </a:pPr>
            <a:endParaRPr lang="en-US" sz="900" dirty="0" smtClean="0">
              <a:latin typeface="Times New Roman" pitchFamily="18" charset="0"/>
              <a:ea typeface="Times New Roman" pitchFamily="18" charset="0"/>
              <a:cs typeface="Times New Roman" pitchFamily="18" charset="0"/>
            </a:endParaRPr>
          </a:p>
          <a:p>
            <a:pPr lvl="0" indent="457200" eaLnBrk="0" fontAlgn="base" hangingPunct="0">
              <a:spcBef>
                <a:spcPct val="0"/>
              </a:spcBef>
              <a:spcAft>
                <a:spcPct val="0"/>
              </a:spcAft>
            </a:pPr>
            <a:r>
              <a:rPr lang="en-US" sz="2400" b="1" dirty="0" smtClean="0">
                <a:latin typeface="Times New Roman" pitchFamily="18" charset="0"/>
                <a:ea typeface="Times New Roman" pitchFamily="18" charset="0"/>
                <a:cs typeface="Times New Roman" pitchFamily="18" charset="0"/>
              </a:rPr>
              <a:t>4.State the observation made during the reaction.</a:t>
            </a:r>
          </a:p>
          <a:p>
            <a:pPr lvl="0" indent="457200" eaLnBrk="0" fontAlgn="base" hangingPunct="0">
              <a:spcBef>
                <a:spcPct val="0"/>
              </a:spcBef>
              <a:spcAft>
                <a:spcPct val="0"/>
              </a:spcAft>
            </a:pPr>
            <a:endParaRPr lang="en-US" sz="1050" dirty="0" smtClean="0">
              <a:latin typeface="Arial" pitchFamily="34" charset="0"/>
              <a:cs typeface="Arial" pitchFamily="34" charset="0"/>
            </a:endParaRPr>
          </a:p>
          <a:p>
            <a:pPr lvl="0" indent="457200" eaLnBrk="0" fontAlgn="base" hangingPunct="0">
              <a:spcBef>
                <a:spcPct val="0"/>
              </a:spcBef>
              <a:spcAft>
                <a:spcPct val="0"/>
              </a:spcAft>
            </a:pPr>
            <a:r>
              <a:rPr lang="en-US" sz="2400" dirty="0" smtClean="0">
                <a:latin typeface="Times New Roman" pitchFamily="18" charset="0"/>
                <a:ea typeface="Times New Roman" pitchFamily="18" charset="0"/>
                <a:cs typeface="Times New Roman" pitchFamily="18" charset="0"/>
              </a:rPr>
              <a:t> </a:t>
            </a:r>
            <a:r>
              <a:rPr lang="en-US" sz="2400" dirty="0" smtClean="0">
                <a:solidFill>
                  <a:srgbClr val="00B0F0"/>
                </a:solidFill>
                <a:latin typeface="Times New Roman" pitchFamily="18" charset="0"/>
                <a:ea typeface="Times New Roman" pitchFamily="18" charset="0"/>
                <a:cs typeface="Times New Roman" pitchFamily="18" charset="0"/>
              </a:rPr>
              <a:t>Blue</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colour</a:t>
            </a:r>
            <a:r>
              <a:rPr lang="en-US" sz="2400" dirty="0" smtClean="0">
                <a:latin typeface="Times New Roman" pitchFamily="18" charset="0"/>
                <a:ea typeface="Times New Roman" pitchFamily="18" charset="0"/>
                <a:cs typeface="Times New Roman" pitchFamily="18" charset="0"/>
              </a:rPr>
              <a:t> of copper(II)</a:t>
            </a:r>
            <a:r>
              <a:rPr lang="en-US" sz="2400" dirty="0" err="1" smtClean="0">
                <a:latin typeface="Times New Roman" pitchFamily="18" charset="0"/>
                <a:ea typeface="Times New Roman" pitchFamily="18" charset="0"/>
                <a:cs typeface="Times New Roman" pitchFamily="18" charset="0"/>
              </a:rPr>
              <a:t>sulphate</a:t>
            </a:r>
            <a:r>
              <a:rPr lang="en-US" sz="2400" dirty="0" smtClean="0">
                <a:latin typeface="Times New Roman" pitchFamily="18" charset="0"/>
                <a:ea typeface="Times New Roman" pitchFamily="18" charset="0"/>
                <a:cs typeface="Times New Roman" pitchFamily="18" charset="0"/>
              </a:rPr>
              <a:t>(VI) fades/becomes less blue/</a:t>
            </a:r>
            <a:r>
              <a:rPr lang="en-US" sz="2400" dirty="0" err="1" smtClean="0">
                <a:latin typeface="Times New Roman" pitchFamily="18" charset="0"/>
                <a:ea typeface="Times New Roman" pitchFamily="18" charset="0"/>
                <a:cs typeface="Times New Roman" pitchFamily="18" charset="0"/>
              </a:rPr>
              <a:t>colourless</a:t>
            </a:r>
            <a:r>
              <a:rPr lang="en-US" sz="2400" dirty="0" smtClean="0">
                <a:latin typeface="Times New Roman" pitchFamily="18" charset="0"/>
                <a:ea typeface="Times New Roman" pitchFamily="18" charset="0"/>
                <a:cs typeface="Times New Roman" pitchFamily="18" charset="0"/>
              </a:rPr>
              <a:t>.</a:t>
            </a:r>
            <a:endParaRPr lang="en-US" sz="2400" dirty="0" smtClean="0">
              <a:latin typeface="Arial" pitchFamily="34" charset="0"/>
              <a:cs typeface="Arial" pitchFamily="34" charset="0"/>
            </a:endParaRPr>
          </a:p>
          <a:p>
            <a:pPr lvl="0" indent="457200" eaLnBrk="0" fontAlgn="base" hangingPunct="0">
              <a:spcBef>
                <a:spcPct val="0"/>
              </a:spcBef>
              <a:spcAft>
                <a:spcPct val="0"/>
              </a:spcAft>
            </a:pPr>
            <a:r>
              <a:rPr lang="en-US" sz="2400" dirty="0" smtClean="0">
                <a:solidFill>
                  <a:schemeClr val="accent6"/>
                </a:solidFill>
                <a:latin typeface="Times New Roman" pitchFamily="18" charset="0"/>
                <a:ea typeface="Times New Roman" pitchFamily="18" charset="0"/>
                <a:cs typeface="Times New Roman" pitchFamily="18" charset="0"/>
              </a:rPr>
              <a:t>Brown</a:t>
            </a:r>
            <a:r>
              <a:rPr lang="en-US" sz="2400" dirty="0" smtClean="0">
                <a:latin typeface="Times New Roman" pitchFamily="18" charset="0"/>
                <a:ea typeface="Times New Roman" pitchFamily="18" charset="0"/>
                <a:cs typeface="Times New Roman" pitchFamily="18" charset="0"/>
              </a:rPr>
              <a:t> solid </a:t>
            </a:r>
            <a:r>
              <a:rPr lang="en-US" sz="2400" dirty="0" smtClean="0">
                <a:solidFill>
                  <a:schemeClr val="accent6"/>
                </a:solidFill>
                <a:latin typeface="Times New Roman" pitchFamily="18" charset="0"/>
                <a:ea typeface="Times New Roman" pitchFamily="18" charset="0"/>
                <a:cs typeface="Times New Roman" pitchFamily="18" charset="0"/>
              </a:rPr>
              <a:t>deposits</a:t>
            </a:r>
            <a:r>
              <a:rPr lang="en-US" sz="2400" dirty="0" smtClean="0">
                <a:latin typeface="Times New Roman" pitchFamily="18" charset="0"/>
                <a:ea typeface="Times New Roman" pitchFamily="18" charset="0"/>
                <a:cs typeface="Times New Roman" pitchFamily="18" charset="0"/>
              </a:rPr>
              <a:t> are formed at the bottom of reaction vessel/ beaker.</a:t>
            </a:r>
          </a:p>
          <a:p>
            <a:pPr lvl="0" indent="457200" eaLnBrk="0" fontAlgn="base" hangingPunct="0">
              <a:spcBef>
                <a:spcPct val="0"/>
              </a:spcBef>
              <a:spcAft>
                <a:spcPct val="0"/>
              </a:spcAft>
            </a:pPr>
            <a:endParaRPr lang="en-US" sz="800" dirty="0" smtClean="0">
              <a:latin typeface="Arial" pitchFamily="34" charset="0"/>
              <a:cs typeface="Arial" pitchFamily="34" charset="0"/>
            </a:endParaRPr>
          </a:p>
          <a:p>
            <a:pPr lvl="0" indent="457200" eaLnBrk="0" fontAlgn="base" hangingPunct="0">
              <a:spcBef>
                <a:spcPct val="0"/>
              </a:spcBef>
              <a:spcAft>
                <a:spcPct val="0"/>
              </a:spcAft>
            </a:pPr>
            <a:r>
              <a:rPr lang="en-US" sz="2400" b="1" dirty="0" smtClean="0">
                <a:latin typeface="Times New Roman" pitchFamily="18" charset="0"/>
                <a:ea typeface="Times New Roman" pitchFamily="18" charset="0"/>
                <a:cs typeface="Times New Roman" pitchFamily="18" charset="0"/>
              </a:rPr>
              <a:t>5.Illustrate the above reaction using an energy level diagram.</a:t>
            </a:r>
          </a:p>
          <a:p>
            <a:pPr lvl="0" indent="457200" eaLnBrk="0" fontAlgn="base" hangingPunct="0">
              <a:spcBef>
                <a:spcPct val="0"/>
              </a:spcBef>
              <a:spcAft>
                <a:spcPct val="0"/>
              </a:spcAft>
            </a:pPr>
            <a:endParaRPr lang="en-US" sz="2400" dirty="0" smtClean="0">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circle(in)">
                                      <p:cBhvr>
                                        <p:cTn id="11" dur="2000"/>
                                        <p:tgtEl>
                                          <p:spTgt spid="4">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circle(in)">
                                      <p:cBhvr>
                                        <p:cTn id="15" dur="2000"/>
                                        <p:tgtEl>
                                          <p:spTgt spid="4">
                                            <p:txEl>
                                              <p:pRg st="2" end="2"/>
                                            </p:txEl>
                                          </p:spTgt>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circle(in)">
                                      <p:cBhvr>
                                        <p:cTn id="19" dur="2000"/>
                                        <p:tgtEl>
                                          <p:spTgt spid="4">
                                            <p:txEl>
                                              <p:pRg st="3" end="3"/>
                                            </p:txEl>
                                          </p:spTgt>
                                        </p:tgtEl>
                                      </p:cBhvr>
                                    </p:animEffect>
                                  </p:childTnLst>
                                </p:cTn>
                              </p:par>
                            </p:childTnLst>
                          </p:cTn>
                        </p:par>
                        <p:par>
                          <p:cTn id="20" fill="hold">
                            <p:stCondLst>
                              <p:cond delay="8000"/>
                            </p:stCondLst>
                            <p:childTnLst>
                              <p:par>
                                <p:cTn id="21" presetID="6" presetClass="entr" presetSubtype="16" fill="hold"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par>
                          <p:cTn id="24" fill="hold">
                            <p:stCondLst>
                              <p:cond delay="10000"/>
                            </p:stCondLst>
                            <p:childTnLst>
                              <p:par>
                                <p:cTn id="25" presetID="6" presetClass="entr" presetSubtype="16" fill="hold" nodeType="after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circle(in)">
                                      <p:cBhvr>
                                        <p:cTn id="27" dur="2000"/>
                                        <p:tgtEl>
                                          <p:spTgt spid="4">
                                            <p:txEl>
                                              <p:pRg st="7" end="7"/>
                                            </p:txEl>
                                          </p:spTgt>
                                        </p:tgtEl>
                                      </p:cBhvr>
                                    </p:animEffect>
                                  </p:childTnLst>
                                </p:cTn>
                              </p:par>
                            </p:childTnLst>
                          </p:cTn>
                        </p:par>
                        <p:par>
                          <p:cTn id="28" fill="hold">
                            <p:stCondLst>
                              <p:cond delay="12000"/>
                            </p:stCondLst>
                            <p:childTnLst>
                              <p:par>
                                <p:cTn id="29" presetID="6" presetClass="entr" presetSubtype="16" fill="hold" nodeType="after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circle(in)">
                                      <p:cBhvr>
                                        <p:cTn id="31" dur="2000"/>
                                        <p:tgtEl>
                                          <p:spTgt spid="4">
                                            <p:txEl>
                                              <p:pRg st="9" end="9"/>
                                            </p:txEl>
                                          </p:spTgt>
                                        </p:tgtEl>
                                      </p:cBhvr>
                                    </p:animEffect>
                                  </p:childTnLst>
                                </p:cTn>
                              </p:par>
                            </p:childTnLst>
                          </p:cTn>
                        </p:par>
                        <p:par>
                          <p:cTn id="32" fill="hold">
                            <p:stCondLst>
                              <p:cond delay="14000"/>
                            </p:stCondLst>
                            <p:childTnLst>
                              <p:par>
                                <p:cTn id="33" presetID="6" presetClass="entr" presetSubtype="16" fill="hold" nodeType="after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circle(in)">
                                      <p:cBhvr>
                                        <p:cTn id="35" dur="2000"/>
                                        <p:tgtEl>
                                          <p:spTgt spid="4">
                                            <p:txEl>
                                              <p:pRg st="11" end="11"/>
                                            </p:txEl>
                                          </p:spTgt>
                                        </p:tgtEl>
                                      </p:cBhvr>
                                    </p:animEffect>
                                  </p:childTnLst>
                                </p:cTn>
                              </p:par>
                            </p:childTnLst>
                          </p:cTn>
                        </p:par>
                        <p:par>
                          <p:cTn id="36" fill="hold">
                            <p:stCondLst>
                              <p:cond delay="16000"/>
                            </p:stCondLst>
                            <p:childTnLst>
                              <p:par>
                                <p:cTn id="37" presetID="6" presetClass="entr" presetSubtype="16" fill="hold" nodeType="after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Effect transition="in" filter="circle(in)">
                                      <p:cBhvr>
                                        <p:cTn id="39" dur="2000"/>
                                        <p:tgtEl>
                                          <p:spTgt spid="4">
                                            <p:txEl>
                                              <p:pRg st="12" end="12"/>
                                            </p:txEl>
                                          </p:spTgt>
                                        </p:tgtEl>
                                      </p:cBhvr>
                                    </p:animEffect>
                                  </p:childTnLst>
                                </p:cTn>
                              </p:par>
                            </p:childTnLst>
                          </p:cTn>
                        </p:par>
                        <p:par>
                          <p:cTn id="40" fill="hold">
                            <p:stCondLst>
                              <p:cond delay="18000"/>
                            </p:stCondLst>
                            <p:childTnLst>
                              <p:par>
                                <p:cTn id="41" presetID="6" presetClass="entr" presetSubtype="16" fill="hold" nodeType="afterEffect">
                                  <p:stCondLst>
                                    <p:cond delay="0"/>
                                  </p:stCondLst>
                                  <p:childTnLst>
                                    <p:set>
                                      <p:cBhvr>
                                        <p:cTn id="42" dur="1" fill="hold">
                                          <p:stCondLst>
                                            <p:cond delay="0"/>
                                          </p:stCondLst>
                                        </p:cTn>
                                        <p:tgtEl>
                                          <p:spTgt spid="4">
                                            <p:txEl>
                                              <p:pRg st="14" end="14"/>
                                            </p:txEl>
                                          </p:spTgt>
                                        </p:tgtEl>
                                        <p:attrNameLst>
                                          <p:attrName>style.visibility</p:attrName>
                                        </p:attrNameLst>
                                      </p:cBhvr>
                                      <p:to>
                                        <p:strVal val="visible"/>
                                      </p:to>
                                    </p:set>
                                    <p:animEffect transition="in" filter="circle(in)">
                                      <p:cBhvr>
                                        <p:cTn id="43" dur="20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p:nvPr/>
        </p:nvCxnSpPr>
        <p:spPr>
          <a:xfrm>
            <a:off x="2209800" y="5562600"/>
            <a:ext cx="6553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0" y="3276600"/>
            <a:ext cx="457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286000" y="2057400"/>
            <a:ext cx="259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0" y="5029200"/>
            <a:ext cx="3200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9200" y="3657600"/>
            <a:ext cx="9906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Energy</a:t>
            </a:r>
          </a:p>
          <a:p>
            <a:r>
              <a:rPr lang="en-US" sz="2000" dirty="0" smtClean="0">
                <a:latin typeface="Times New Roman" pitchFamily="18" charset="0"/>
                <a:cs typeface="Times New Roman" pitchFamily="18" charset="0"/>
              </a:rPr>
              <a:t>(kJ)</a:t>
            </a:r>
            <a:endParaRPr lang="en-US" sz="2000" dirty="0">
              <a:latin typeface="Times New Roman" pitchFamily="18" charset="0"/>
              <a:cs typeface="Times New Roman" pitchFamily="18" charset="0"/>
            </a:endParaRPr>
          </a:p>
        </p:txBody>
      </p:sp>
      <p:sp>
        <p:nvSpPr>
          <p:cNvPr id="16" name="TextBox 15"/>
          <p:cNvSpPr txBox="1"/>
          <p:nvPr/>
        </p:nvSpPr>
        <p:spPr>
          <a:xfrm>
            <a:off x="3200400" y="5562600"/>
            <a:ext cx="5029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Reaction path/coordinate/ progress</a:t>
            </a:r>
            <a:endParaRPr lang="en-US" sz="2400" dirty="0">
              <a:latin typeface="Times New Roman" pitchFamily="18" charset="0"/>
              <a:cs typeface="Times New Roman" pitchFamily="18" charset="0"/>
            </a:endParaRPr>
          </a:p>
        </p:txBody>
      </p:sp>
      <p:sp>
        <p:nvSpPr>
          <p:cNvPr id="18" name="TextBox 17"/>
          <p:cNvSpPr txBox="1"/>
          <p:nvPr/>
        </p:nvSpPr>
        <p:spPr>
          <a:xfrm>
            <a:off x="2438400" y="1600200"/>
            <a:ext cx="2590800" cy="461665"/>
          </a:xfrm>
          <a:prstGeom prst="rect">
            <a:avLst/>
          </a:prstGeom>
          <a:noFill/>
        </p:spPr>
        <p:txBody>
          <a:bodyPr wrap="square" rtlCol="0">
            <a:spAutoFit/>
          </a:bodyPr>
          <a:lstStyle/>
          <a:p>
            <a:r>
              <a:rPr lang="en-US" sz="2400" dirty="0" smtClean="0">
                <a:latin typeface="Times New Roman" pitchFamily="18" charset="0"/>
                <a:ea typeface="Times New Roman" pitchFamily="18" charset="0"/>
                <a:cs typeface="Times New Roman" pitchFamily="18" charset="0"/>
              </a:rPr>
              <a:t>Cu</a:t>
            </a:r>
            <a:r>
              <a:rPr lang="en-US" sz="2400" baseline="30000" dirty="0" smtClean="0">
                <a:latin typeface="Times New Roman" pitchFamily="18" charset="0"/>
                <a:ea typeface="Times New Roman" pitchFamily="18" charset="0"/>
                <a:cs typeface="Times New Roman" pitchFamily="18" charset="0"/>
              </a:rPr>
              <a:t>2+</a:t>
            </a:r>
            <a:r>
              <a:rPr lang="en-US" sz="2400" baseline="-300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a:t>
            </a:r>
            <a:r>
              <a:rPr lang="en-US" sz="2400" dirty="0" err="1" smtClean="0">
                <a:latin typeface="Times New Roman" pitchFamily="18" charset="0"/>
                <a:ea typeface="Times New Roman" pitchFamily="18" charset="0"/>
                <a:cs typeface="Times New Roman" pitchFamily="18" charset="0"/>
              </a:rPr>
              <a:t>aq</a:t>
            </a:r>
            <a:r>
              <a:rPr lang="en-US" sz="2400" dirty="0" smtClean="0">
                <a:latin typeface="Times New Roman" pitchFamily="18" charset="0"/>
                <a:ea typeface="Times New Roman" pitchFamily="18" charset="0"/>
                <a:cs typeface="Times New Roman" pitchFamily="18" charset="0"/>
              </a:rPr>
              <a:t>) + Zn</a:t>
            </a:r>
            <a:r>
              <a:rPr lang="en-US" sz="2400" baseline="-300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(s)</a:t>
            </a:r>
            <a:endParaRPr lang="en-US" sz="2400" dirty="0"/>
          </a:p>
        </p:txBody>
      </p:sp>
      <p:sp>
        <p:nvSpPr>
          <p:cNvPr id="19" name="TextBox 18"/>
          <p:cNvSpPr txBox="1"/>
          <p:nvPr/>
        </p:nvSpPr>
        <p:spPr>
          <a:xfrm>
            <a:off x="5181600" y="4724400"/>
            <a:ext cx="25146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Zn</a:t>
            </a:r>
            <a:r>
              <a:rPr lang="en-US" baseline="30000" dirty="0" smtClean="0">
                <a:latin typeface="Times New Roman" pitchFamily="18" charset="0"/>
                <a:ea typeface="Times New Roman" pitchFamily="18" charset="0"/>
                <a:cs typeface="Times New Roman" pitchFamily="18" charset="0"/>
              </a:rPr>
              <a:t>2+</a:t>
            </a:r>
            <a:r>
              <a:rPr lang="en-US" baseline="-30000" dirty="0" smtClean="0">
                <a:latin typeface="Times New Roman" pitchFamily="18" charset="0"/>
                <a:ea typeface="Times New Roman" pitchFamily="18" charset="0"/>
                <a:cs typeface="Times New Roman" pitchFamily="18" charset="0"/>
              </a:rPr>
              <a:t> </a:t>
            </a:r>
            <a:r>
              <a:rPr lang="en-US" dirty="0" smtClean="0">
                <a:latin typeface="Times New Roman" pitchFamily="18" charset="0"/>
                <a:ea typeface="Times New Roman" pitchFamily="18" charset="0"/>
                <a:cs typeface="Times New Roman" pitchFamily="18" charset="0"/>
              </a:rPr>
              <a:t>(</a:t>
            </a:r>
            <a:r>
              <a:rPr lang="en-US" dirty="0" err="1" smtClean="0">
                <a:latin typeface="Times New Roman" pitchFamily="18" charset="0"/>
                <a:ea typeface="Times New Roman" pitchFamily="18" charset="0"/>
                <a:cs typeface="Times New Roman" pitchFamily="18" charset="0"/>
              </a:rPr>
              <a:t>aq</a:t>
            </a:r>
            <a:r>
              <a:rPr lang="en-US" dirty="0" smtClean="0">
                <a:latin typeface="Times New Roman" pitchFamily="18" charset="0"/>
                <a:ea typeface="Times New Roman" pitchFamily="18" charset="0"/>
                <a:cs typeface="Times New Roman" pitchFamily="18" charset="0"/>
              </a:rPr>
              <a:t>) + Cu</a:t>
            </a:r>
            <a:r>
              <a:rPr lang="en-US" baseline="-30000" dirty="0" smtClean="0">
                <a:latin typeface="Times New Roman" pitchFamily="18" charset="0"/>
                <a:ea typeface="Times New Roman" pitchFamily="18" charset="0"/>
                <a:cs typeface="Times New Roman" pitchFamily="18" charset="0"/>
              </a:rPr>
              <a:t> </a:t>
            </a:r>
            <a:r>
              <a:rPr lang="en-US" dirty="0" smtClean="0">
                <a:latin typeface="Times New Roman" pitchFamily="18" charset="0"/>
                <a:ea typeface="Times New Roman" pitchFamily="18" charset="0"/>
                <a:cs typeface="Times New Roman" pitchFamily="18" charset="0"/>
              </a:rPr>
              <a:t>(s)</a:t>
            </a:r>
            <a:endParaRPr lang="en-US" dirty="0"/>
          </a:p>
        </p:txBody>
      </p:sp>
      <p:cxnSp>
        <p:nvCxnSpPr>
          <p:cNvPr id="21" name="Straight Arrow Connector 20"/>
          <p:cNvCxnSpPr/>
          <p:nvPr/>
        </p:nvCxnSpPr>
        <p:spPr>
          <a:xfrm rot="16200000" flipH="1">
            <a:off x="3200400" y="3505200"/>
            <a:ext cx="2971800" cy="76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3" name="TextBox 22"/>
          <p:cNvSpPr txBox="1"/>
          <p:nvPr/>
        </p:nvSpPr>
        <p:spPr>
          <a:xfrm>
            <a:off x="4724400" y="3048000"/>
            <a:ext cx="1828800" cy="646331"/>
          </a:xfrm>
          <a:prstGeom prst="rect">
            <a:avLst/>
          </a:prstGeom>
          <a:noFill/>
        </p:spPr>
        <p:txBody>
          <a:bodyPr wrap="square" rtlCol="0">
            <a:spAutoFit/>
          </a:bodyPr>
          <a:lstStyle/>
          <a:p>
            <a:pPr lvl="0"/>
            <a:r>
              <a:rPr lang="en-US" dirty="0" smtClean="0">
                <a:latin typeface="Times New Roman" pitchFamily="18" charset="0"/>
                <a:ea typeface="Times New Roman" pitchFamily="18" charset="0"/>
                <a:cs typeface="Times New Roman" pitchFamily="18" charset="0"/>
              </a:rPr>
              <a:t>∆H = </a:t>
            </a:r>
            <a:r>
              <a:rPr lang="en-US" b="1" dirty="0" smtClean="0">
                <a:latin typeface="Times New Roman" pitchFamily="18" charset="0"/>
                <a:ea typeface="Times New Roman" pitchFamily="18" charset="0"/>
                <a:cs typeface="Times New Roman" pitchFamily="18" charset="0"/>
              </a:rPr>
              <a:t>-115.5kJ</a:t>
            </a:r>
            <a:endParaRPr lang="en-US" sz="1000" dirty="0" smtClean="0">
              <a:latin typeface="Arial" pitchFamily="34" charset="0"/>
              <a:cs typeface="Arial" pitchFamily="34" charset="0"/>
            </a:endParaRPr>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1000"/>
                                  </p:stCondLst>
                                  <p:iterate type="lt">
                                    <p:tmPct val="50000"/>
                                  </p:iterate>
                                  <p:childTnLst>
                                    <p:set>
                                      <p:cBhvr>
                                        <p:cTn id="6" dur="1" fill="hold">
                                          <p:stCondLst>
                                            <p:cond delay="0"/>
                                          </p:stCondLst>
                                        </p:cTn>
                                        <p:tgtEl>
                                          <p:spTgt spid="15">
                                            <p:txEl>
                                              <p:pRg st="0" end="0"/>
                                            </p:txEl>
                                          </p:spTgt>
                                        </p:tgtEl>
                                        <p:attrNameLst>
                                          <p:attrName>style.visibility</p:attrName>
                                        </p:attrNameLst>
                                      </p:cBhvr>
                                      <p:to>
                                        <p:strVal val="visible"/>
                                      </p:to>
                                    </p:set>
                                    <p:anim calcmode="discrete" valueType="clr">
                                      <p:cBhvr override="childStyle">
                                        <p:cTn id="7" dur="500"/>
                                        <p:tgtEl>
                                          <p:spTgt spid="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5">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15">
                                            <p:txEl>
                                              <p:pRg st="0" end="0"/>
                                            </p:txEl>
                                          </p:spTgt>
                                        </p:tgtEl>
                                        <p:attrNameLst>
                                          <p:attrName>fill.type</p:attrName>
                                        </p:attrNameLst>
                                      </p:cBhvr>
                                      <p:to>
                                        <p:strVal val="solid"/>
                                      </p:to>
                                    </p:set>
                                  </p:childTnLst>
                                </p:cTn>
                              </p:par>
                            </p:childTnLst>
                          </p:cTn>
                        </p:par>
                        <p:par>
                          <p:cTn id="10" fill="hold">
                            <p:stCondLst>
                              <p:cond delay="275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15">
                                            <p:txEl>
                                              <p:pRg st="1" end="1"/>
                                            </p:txEl>
                                          </p:spTgt>
                                        </p:tgtEl>
                                        <p:attrNameLst>
                                          <p:attrName>style.visibility</p:attrName>
                                        </p:attrNameLst>
                                      </p:cBhvr>
                                      <p:to>
                                        <p:strVal val="visible"/>
                                      </p:to>
                                    </p:set>
                                    <p:anim calcmode="discrete" valueType="clr">
                                      <p:cBhvr override="childStyle">
                                        <p:cTn id="13" dur="500"/>
                                        <p:tgtEl>
                                          <p:spTgt spid="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5">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15">
                                            <p:txEl>
                                              <p:pRg st="1" end="1"/>
                                            </p:txEl>
                                          </p:spTgt>
                                        </p:tgtEl>
                                        <p:attrNameLst>
                                          <p:attrName>fill.type</p:attrName>
                                        </p:attrNameLst>
                                      </p:cBhvr>
                                      <p:to>
                                        <p:strVal val="solid"/>
                                      </p:to>
                                    </p:set>
                                  </p:childTnLst>
                                </p:cTn>
                              </p:par>
                            </p:childTnLst>
                          </p:cTn>
                        </p:par>
                        <p:par>
                          <p:cTn id="16" fill="hold">
                            <p:stCondLst>
                              <p:cond delay="4500"/>
                            </p:stCondLst>
                            <p:childTnLst>
                              <p:par>
                                <p:cTn id="17" presetID="27" presetClass="entr" presetSubtype="0" fill="hold" nodeType="afterEffect">
                                  <p:stCondLst>
                                    <p:cond delay="500"/>
                                  </p:stCondLst>
                                  <p:iterate type="lt">
                                    <p:tmPct val="50000"/>
                                  </p:iterate>
                                  <p:childTnLst>
                                    <p:set>
                                      <p:cBhvr>
                                        <p:cTn id="18"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19" dur="50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16">
                                            <p:txEl>
                                              <p:pRg st="0" end="0"/>
                                            </p:txEl>
                                          </p:spTgt>
                                        </p:tgtEl>
                                        <p:attrNameLst>
                                          <p:attrName>fill.type</p:attrName>
                                        </p:attrNameLst>
                                      </p:cBhvr>
                                      <p:to>
                                        <p:strVal val="solid"/>
                                      </p:to>
                                    </p:set>
                                  </p:childTnLst>
                                </p:cTn>
                              </p:par>
                            </p:childTnLst>
                          </p:cTn>
                        </p:par>
                        <p:par>
                          <p:cTn id="22" fill="hold">
                            <p:stCondLst>
                              <p:cond delay="13250"/>
                            </p:stCondLst>
                            <p:childTnLst>
                              <p:par>
                                <p:cTn id="23" presetID="27" presetClass="entr" presetSubtype="0" fill="hold" nodeType="afterEffect">
                                  <p:stCondLst>
                                    <p:cond delay="500"/>
                                  </p:stCondLst>
                                  <p:iterate type="lt">
                                    <p:tmPct val="50000"/>
                                  </p:iterate>
                                  <p:childTnLst>
                                    <p:set>
                                      <p:cBhvr>
                                        <p:cTn id="24"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25" dur="50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18">
                                            <p:txEl>
                                              <p:pRg st="0" end="0"/>
                                            </p:txEl>
                                          </p:spTgt>
                                        </p:tgtEl>
                                        <p:attrNameLst>
                                          <p:attrName>fill.type</p:attrName>
                                        </p:attrNameLst>
                                      </p:cBhvr>
                                      <p:to>
                                        <p:strVal val="solid"/>
                                      </p:to>
                                    </p:set>
                                  </p:childTnLst>
                                </p:cTn>
                              </p:par>
                            </p:childTnLst>
                          </p:cTn>
                        </p:par>
                        <p:par>
                          <p:cTn id="28" fill="hold">
                            <p:stCondLst>
                              <p:cond delay="17500"/>
                            </p:stCondLst>
                            <p:childTnLst>
                              <p:par>
                                <p:cTn id="29" presetID="27" presetClass="entr" presetSubtype="0" fill="hold" nodeType="afterEffect">
                                  <p:stCondLst>
                                    <p:cond delay="500"/>
                                  </p:stCondLst>
                                  <p:iterate type="lt">
                                    <p:tmPct val="50000"/>
                                  </p:iterate>
                                  <p:childTnLst>
                                    <p:set>
                                      <p:cBhvr>
                                        <p:cTn id="30"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31" dur="50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19">
                                            <p:txEl>
                                              <p:pRg st="0" end="0"/>
                                            </p:txEl>
                                          </p:spTgt>
                                        </p:tgtEl>
                                        <p:attrNameLst>
                                          <p:attrName>fill.type</p:attrName>
                                        </p:attrNameLst>
                                      </p:cBhvr>
                                      <p:to>
                                        <p:strVal val="solid"/>
                                      </p:to>
                                    </p:set>
                                  </p:childTnLst>
                                </p:cTn>
                              </p:par>
                            </p:childTnLst>
                          </p:cTn>
                        </p:par>
                        <p:par>
                          <p:cTn id="34" fill="hold">
                            <p:stCondLst>
                              <p:cond delay="21750"/>
                            </p:stCondLst>
                            <p:childTnLst>
                              <p:par>
                                <p:cTn id="35" presetID="27" presetClass="entr" presetSubtype="0" fill="hold" nodeType="afterEffect">
                                  <p:stCondLst>
                                    <p:cond delay="500"/>
                                  </p:stCondLst>
                                  <p:iterate type="lt">
                                    <p:tmPct val="50000"/>
                                  </p:iterate>
                                  <p:childTnLst>
                                    <p:set>
                                      <p:cBhvr>
                                        <p:cTn id="36"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37" dur="50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39" dur="500"/>
                                        <p:tgtEl>
                                          <p:spTgt spid="23">
                                            <p:txEl>
                                              <p:pRg st="0" end="0"/>
                                            </p:txEl>
                                          </p:spTgt>
                                        </p:tgtEl>
                                        <p:attrNameLst>
                                          <p:attrName>fill.type</p:attrName>
                                        </p:attrNameLst>
                                      </p:cBhvr>
                                      <p:to>
                                        <p:strVal val="solid"/>
                                      </p:to>
                                    </p:set>
                                  </p:childTnLst>
                                </p:cTn>
                              </p:par>
                            </p:childTnLst>
                          </p:cTn>
                        </p:par>
                        <p:par>
                          <p:cTn id="40" fill="hold">
                            <p:stCondLst>
                              <p:cond delay="25250"/>
                            </p:stCondLst>
                            <p:childTnLst>
                              <p:par>
                                <p:cTn id="41" presetID="1" presetClass="entr" presetSubtype="0" fill="hold" nodeType="afterEffect">
                                  <p:stCondLst>
                                    <p:cond delay="50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304800" y="381000"/>
            <a:ext cx="8534400"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Iron is less reactive than Zinc. Explain the effect of using iron instead of Zinc on the standard molar heat of displacement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copper(II)</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(VI) solution.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No effect.</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Cu</a:t>
            </a:r>
            <a:r>
              <a:rPr kumimoji="0" lang="en-US" sz="20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are displaced from their </a:t>
            </a:r>
            <a:r>
              <a:rPr kumimoji="0" lang="en-US" sz="20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solution.The</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element used to displace it does not matter. The reaction however faster if a more reactive metal is used. </a:t>
            </a:r>
          </a:p>
          <a:p>
            <a:pPr marL="0" marR="0" lvl="0" indent="5715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7.(a)If the standard molar heat of displacement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copper(II)</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(VI) solution is 209kJmole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calculate the temperature change if 50cm3 of 0.2M solution was displaced by excess magnesium.</a:t>
            </a:r>
          </a:p>
          <a:p>
            <a:pPr marL="0" marR="0" lvl="0" indent="5715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used =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volume of solution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0.2 x 50</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0.01 moles</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1000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1000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∆H = Molar heat of displacement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Number of moles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=&gt;209kJmole</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0.01 moles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2.09 kJ</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 (change in temperature)</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Heat produced ∆H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heat of displacement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Number of moles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2.09 kJ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9.9524K</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elvin</a:t>
            </a: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0.01 moles</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76801">
                                            <p:txEl>
                                              <p:pRg st="0" end="0"/>
                                            </p:txEl>
                                          </p:spTgt>
                                        </p:tgtEl>
                                        <p:attrNameLst>
                                          <p:attrName>style.visibility</p:attrName>
                                        </p:attrNameLst>
                                      </p:cBhvr>
                                      <p:to>
                                        <p:strVal val="visible"/>
                                      </p:to>
                                    </p:set>
                                    <p:animEffect transition="in" filter="diamond(in)">
                                      <p:cBhvr>
                                        <p:cTn id="7" dur="2000"/>
                                        <p:tgtEl>
                                          <p:spTgt spid="76801">
                                            <p:txEl>
                                              <p:pRg st="0" end="0"/>
                                            </p:txEl>
                                          </p:spTgt>
                                        </p:tgtEl>
                                      </p:cBhvr>
                                    </p:animEffect>
                                  </p:childTnLst>
                                </p:cTn>
                              </p:par>
                            </p:childTnLst>
                          </p:cTn>
                        </p:par>
                        <p:par>
                          <p:cTn id="8" fill="hold">
                            <p:stCondLst>
                              <p:cond delay="2000"/>
                            </p:stCondLst>
                            <p:childTnLst>
                              <p:par>
                                <p:cTn id="9" presetID="8" presetClass="entr" presetSubtype="32" fill="hold" nodeType="afterEffect">
                                  <p:stCondLst>
                                    <p:cond delay="1000"/>
                                  </p:stCondLst>
                                  <p:childTnLst>
                                    <p:set>
                                      <p:cBhvr>
                                        <p:cTn id="10" dur="1" fill="hold">
                                          <p:stCondLst>
                                            <p:cond delay="0"/>
                                          </p:stCondLst>
                                        </p:cTn>
                                        <p:tgtEl>
                                          <p:spTgt spid="76801">
                                            <p:txEl>
                                              <p:pRg st="1" end="1"/>
                                            </p:txEl>
                                          </p:spTgt>
                                        </p:tgtEl>
                                        <p:attrNameLst>
                                          <p:attrName>style.visibility</p:attrName>
                                        </p:attrNameLst>
                                      </p:cBhvr>
                                      <p:to>
                                        <p:strVal val="visible"/>
                                      </p:to>
                                    </p:set>
                                    <p:animEffect transition="in" filter="diamond(out)">
                                      <p:cBhvr>
                                        <p:cTn id="11" dur="2000"/>
                                        <p:tgtEl>
                                          <p:spTgt spid="76801">
                                            <p:txEl>
                                              <p:pRg st="1" end="1"/>
                                            </p:txEl>
                                          </p:spTgt>
                                        </p:tgtEl>
                                      </p:cBhvr>
                                    </p:animEffect>
                                  </p:childTnLst>
                                </p:cTn>
                              </p:par>
                            </p:childTnLst>
                          </p:cTn>
                        </p:par>
                        <p:par>
                          <p:cTn id="12" fill="hold">
                            <p:stCondLst>
                              <p:cond delay="5000"/>
                            </p:stCondLst>
                            <p:childTnLst>
                              <p:par>
                                <p:cTn id="13" presetID="13" presetClass="entr" presetSubtype="16" fill="hold" nodeType="afterEffect">
                                  <p:stCondLst>
                                    <p:cond delay="1500"/>
                                  </p:stCondLst>
                                  <p:childTnLst>
                                    <p:set>
                                      <p:cBhvr>
                                        <p:cTn id="14" dur="1" fill="hold">
                                          <p:stCondLst>
                                            <p:cond delay="0"/>
                                          </p:stCondLst>
                                        </p:cTn>
                                        <p:tgtEl>
                                          <p:spTgt spid="76801">
                                            <p:txEl>
                                              <p:pRg st="3" end="3"/>
                                            </p:txEl>
                                          </p:spTgt>
                                        </p:tgtEl>
                                        <p:attrNameLst>
                                          <p:attrName>style.visibility</p:attrName>
                                        </p:attrNameLst>
                                      </p:cBhvr>
                                      <p:to>
                                        <p:strVal val="visible"/>
                                      </p:to>
                                    </p:set>
                                    <p:animEffect transition="in" filter="plus(in)">
                                      <p:cBhvr>
                                        <p:cTn id="15" dur="3000"/>
                                        <p:tgtEl>
                                          <p:spTgt spid="76801">
                                            <p:txEl>
                                              <p:pRg st="3" end="3"/>
                                            </p:txEl>
                                          </p:spTgt>
                                        </p:tgtEl>
                                      </p:cBhvr>
                                    </p:animEffect>
                                  </p:childTnLst>
                                </p:cTn>
                              </p:par>
                            </p:childTnLst>
                          </p:cTn>
                        </p:par>
                        <p:par>
                          <p:cTn id="16" fill="hold">
                            <p:stCondLst>
                              <p:cond delay="9500"/>
                            </p:stCondLst>
                            <p:childTnLst>
                              <p:par>
                                <p:cTn id="17" presetID="13" presetClass="entr" presetSubtype="32" fill="hold" nodeType="afterEffect">
                                  <p:stCondLst>
                                    <p:cond delay="1500"/>
                                  </p:stCondLst>
                                  <p:childTnLst>
                                    <p:set>
                                      <p:cBhvr>
                                        <p:cTn id="18" dur="1" fill="hold">
                                          <p:stCondLst>
                                            <p:cond delay="0"/>
                                          </p:stCondLst>
                                        </p:cTn>
                                        <p:tgtEl>
                                          <p:spTgt spid="76801">
                                            <p:txEl>
                                              <p:pRg st="5" end="5"/>
                                            </p:txEl>
                                          </p:spTgt>
                                        </p:tgtEl>
                                        <p:attrNameLst>
                                          <p:attrName>style.visibility</p:attrName>
                                        </p:attrNameLst>
                                      </p:cBhvr>
                                      <p:to>
                                        <p:strVal val="visible"/>
                                      </p:to>
                                    </p:set>
                                    <p:animEffect transition="in" filter="plus(out)">
                                      <p:cBhvr>
                                        <p:cTn id="19" dur="2000"/>
                                        <p:tgtEl>
                                          <p:spTgt spid="76801">
                                            <p:txEl>
                                              <p:pRg st="5" end="5"/>
                                            </p:txEl>
                                          </p:spTgt>
                                        </p:tgtEl>
                                      </p:cBhvr>
                                    </p:animEffect>
                                  </p:childTnLst>
                                </p:cTn>
                              </p:par>
                            </p:childTnLst>
                          </p:cTn>
                        </p:par>
                        <p:par>
                          <p:cTn id="20" fill="hold">
                            <p:stCondLst>
                              <p:cond delay="13000"/>
                            </p:stCondLst>
                            <p:childTnLst>
                              <p:par>
                                <p:cTn id="21" presetID="13" presetClass="entr" presetSubtype="32" fill="hold" nodeType="afterEffect">
                                  <p:stCondLst>
                                    <p:cond delay="0"/>
                                  </p:stCondLst>
                                  <p:childTnLst>
                                    <p:set>
                                      <p:cBhvr>
                                        <p:cTn id="22" dur="1" fill="hold">
                                          <p:stCondLst>
                                            <p:cond delay="0"/>
                                          </p:stCondLst>
                                        </p:cTn>
                                        <p:tgtEl>
                                          <p:spTgt spid="76801">
                                            <p:txEl>
                                              <p:pRg st="6" end="6"/>
                                            </p:txEl>
                                          </p:spTgt>
                                        </p:tgtEl>
                                        <p:attrNameLst>
                                          <p:attrName>style.visibility</p:attrName>
                                        </p:attrNameLst>
                                      </p:cBhvr>
                                      <p:to>
                                        <p:strVal val="visible"/>
                                      </p:to>
                                    </p:set>
                                    <p:animEffect transition="in" filter="plus(out)">
                                      <p:cBhvr>
                                        <p:cTn id="23" dur="2000"/>
                                        <p:tgtEl>
                                          <p:spTgt spid="76801">
                                            <p:txEl>
                                              <p:pRg st="6" end="6"/>
                                            </p:txEl>
                                          </p:spTgt>
                                        </p:tgtEl>
                                      </p:cBhvr>
                                    </p:animEffect>
                                  </p:childTnLst>
                                </p:cTn>
                              </p:par>
                            </p:childTnLst>
                          </p:cTn>
                        </p:par>
                        <p:par>
                          <p:cTn id="24" fill="hold">
                            <p:stCondLst>
                              <p:cond delay="15000"/>
                            </p:stCondLst>
                            <p:childTnLst>
                              <p:par>
                                <p:cTn id="25" presetID="13" presetClass="entr" presetSubtype="32" fill="hold" nodeType="afterEffect">
                                  <p:stCondLst>
                                    <p:cond delay="0"/>
                                  </p:stCondLst>
                                  <p:childTnLst>
                                    <p:set>
                                      <p:cBhvr>
                                        <p:cTn id="26" dur="1" fill="hold">
                                          <p:stCondLst>
                                            <p:cond delay="0"/>
                                          </p:stCondLst>
                                        </p:cTn>
                                        <p:tgtEl>
                                          <p:spTgt spid="76801">
                                            <p:txEl>
                                              <p:pRg st="7" end="7"/>
                                            </p:txEl>
                                          </p:spTgt>
                                        </p:tgtEl>
                                        <p:attrNameLst>
                                          <p:attrName>style.visibility</p:attrName>
                                        </p:attrNameLst>
                                      </p:cBhvr>
                                      <p:to>
                                        <p:strVal val="visible"/>
                                      </p:to>
                                    </p:set>
                                    <p:animEffect transition="in" filter="plus(out)">
                                      <p:cBhvr>
                                        <p:cTn id="27" dur="2000"/>
                                        <p:tgtEl>
                                          <p:spTgt spid="76801">
                                            <p:txEl>
                                              <p:pRg st="7" end="7"/>
                                            </p:txEl>
                                          </p:spTgt>
                                        </p:tgtEl>
                                      </p:cBhvr>
                                    </p:animEffect>
                                  </p:childTnLst>
                                </p:cTn>
                              </p:par>
                            </p:childTnLst>
                          </p:cTn>
                        </p:par>
                        <p:par>
                          <p:cTn id="28" fill="hold">
                            <p:stCondLst>
                              <p:cond delay="17000"/>
                            </p:stCondLst>
                            <p:childTnLst>
                              <p:par>
                                <p:cTn id="29" presetID="13" presetClass="entr" presetSubtype="32" fill="hold" nodeType="afterEffect">
                                  <p:stCondLst>
                                    <p:cond delay="0"/>
                                  </p:stCondLst>
                                  <p:childTnLst>
                                    <p:set>
                                      <p:cBhvr>
                                        <p:cTn id="30" dur="1" fill="hold">
                                          <p:stCondLst>
                                            <p:cond delay="0"/>
                                          </p:stCondLst>
                                        </p:cTn>
                                        <p:tgtEl>
                                          <p:spTgt spid="76801">
                                            <p:txEl>
                                              <p:pRg st="8" end="8"/>
                                            </p:txEl>
                                          </p:spTgt>
                                        </p:tgtEl>
                                        <p:attrNameLst>
                                          <p:attrName>style.visibility</p:attrName>
                                        </p:attrNameLst>
                                      </p:cBhvr>
                                      <p:to>
                                        <p:strVal val="visible"/>
                                      </p:to>
                                    </p:set>
                                    <p:animEffect transition="in" filter="plus(out)">
                                      <p:cBhvr>
                                        <p:cTn id="31" dur="2000"/>
                                        <p:tgtEl>
                                          <p:spTgt spid="76801">
                                            <p:txEl>
                                              <p:pRg st="8" end="8"/>
                                            </p:txEl>
                                          </p:spTgt>
                                        </p:tgtEl>
                                      </p:cBhvr>
                                    </p:animEffect>
                                  </p:childTnLst>
                                </p:cTn>
                              </p:par>
                            </p:childTnLst>
                          </p:cTn>
                        </p:par>
                        <p:par>
                          <p:cTn id="32" fill="hold">
                            <p:stCondLst>
                              <p:cond delay="19000"/>
                            </p:stCondLst>
                            <p:childTnLst>
                              <p:par>
                                <p:cTn id="33" presetID="13" presetClass="entr" presetSubtype="32" fill="hold" nodeType="afterEffect">
                                  <p:stCondLst>
                                    <p:cond delay="0"/>
                                  </p:stCondLst>
                                  <p:childTnLst>
                                    <p:set>
                                      <p:cBhvr>
                                        <p:cTn id="34" dur="1" fill="hold">
                                          <p:stCondLst>
                                            <p:cond delay="0"/>
                                          </p:stCondLst>
                                        </p:cTn>
                                        <p:tgtEl>
                                          <p:spTgt spid="76801">
                                            <p:txEl>
                                              <p:pRg st="9" end="9"/>
                                            </p:txEl>
                                          </p:spTgt>
                                        </p:tgtEl>
                                        <p:attrNameLst>
                                          <p:attrName>style.visibility</p:attrName>
                                        </p:attrNameLst>
                                      </p:cBhvr>
                                      <p:to>
                                        <p:strVal val="visible"/>
                                      </p:to>
                                    </p:set>
                                    <p:animEffect transition="in" filter="plus(out)">
                                      <p:cBhvr>
                                        <p:cTn id="35" dur="2000"/>
                                        <p:tgtEl>
                                          <p:spTgt spid="76801">
                                            <p:txEl>
                                              <p:pRg st="9" end="9"/>
                                            </p:txEl>
                                          </p:spTgt>
                                        </p:tgtEl>
                                      </p:cBhvr>
                                    </p:animEffect>
                                  </p:childTnLst>
                                </p:cTn>
                              </p:par>
                            </p:childTnLst>
                          </p:cTn>
                        </p:par>
                        <p:par>
                          <p:cTn id="36" fill="hold">
                            <p:stCondLst>
                              <p:cond delay="21000"/>
                            </p:stCondLst>
                            <p:childTnLst>
                              <p:par>
                                <p:cTn id="37" presetID="13" presetClass="entr" presetSubtype="32" fill="hold" nodeType="afterEffect">
                                  <p:stCondLst>
                                    <p:cond delay="0"/>
                                  </p:stCondLst>
                                  <p:childTnLst>
                                    <p:set>
                                      <p:cBhvr>
                                        <p:cTn id="38" dur="1" fill="hold">
                                          <p:stCondLst>
                                            <p:cond delay="0"/>
                                          </p:stCondLst>
                                        </p:cTn>
                                        <p:tgtEl>
                                          <p:spTgt spid="76801">
                                            <p:txEl>
                                              <p:pRg st="10" end="10"/>
                                            </p:txEl>
                                          </p:spTgt>
                                        </p:tgtEl>
                                        <p:attrNameLst>
                                          <p:attrName>style.visibility</p:attrName>
                                        </p:attrNameLst>
                                      </p:cBhvr>
                                      <p:to>
                                        <p:strVal val="visible"/>
                                      </p:to>
                                    </p:set>
                                    <p:animEffect transition="in" filter="plus(out)">
                                      <p:cBhvr>
                                        <p:cTn id="39" dur="2000"/>
                                        <p:tgtEl>
                                          <p:spTgt spid="76801">
                                            <p:txEl>
                                              <p:pRg st="10" end="10"/>
                                            </p:txEl>
                                          </p:spTgt>
                                        </p:tgtEl>
                                      </p:cBhvr>
                                    </p:animEffect>
                                  </p:childTnLst>
                                </p:cTn>
                              </p:par>
                            </p:childTnLst>
                          </p:cTn>
                        </p:par>
                        <p:par>
                          <p:cTn id="40" fill="hold">
                            <p:stCondLst>
                              <p:cond delay="23000"/>
                            </p:stCondLst>
                            <p:childTnLst>
                              <p:par>
                                <p:cTn id="41" presetID="13" presetClass="entr" presetSubtype="32" fill="hold" nodeType="afterEffect">
                                  <p:stCondLst>
                                    <p:cond delay="0"/>
                                  </p:stCondLst>
                                  <p:childTnLst>
                                    <p:set>
                                      <p:cBhvr>
                                        <p:cTn id="42" dur="1" fill="hold">
                                          <p:stCondLst>
                                            <p:cond delay="0"/>
                                          </p:stCondLst>
                                        </p:cTn>
                                        <p:tgtEl>
                                          <p:spTgt spid="76801">
                                            <p:txEl>
                                              <p:pRg st="11" end="11"/>
                                            </p:txEl>
                                          </p:spTgt>
                                        </p:tgtEl>
                                        <p:attrNameLst>
                                          <p:attrName>style.visibility</p:attrName>
                                        </p:attrNameLst>
                                      </p:cBhvr>
                                      <p:to>
                                        <p:strVal val="visible"/>
                                      </p:to>
                                    </p:set>
                                    <p:animEffect transition="in" filter="plus(out)">
                                      <p:cBhvr>
                                        <p:cTn id="43" dur="2000"/>
                                        <p:tgtEl>
                                          <p:spTgt spid="7680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p:nvPr/>
        </p:nvCxnSpPr>
        <p:spPr>
          <a:xfrm>
            <a:off x="2209800" y="5562600"/>
            <a:ext cx="6553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0" y="3276600"/>
            <a:ext cx="457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286000" y="2057400"/>
            <a:ext cx="259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0" y="5029200"/>
            <a:ext cx="3200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9200" y="3657600"/>
            <a:ext cx="9906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Energy</a:t>
            </a:r>
          </a:p>
          <a:p>
            <a:r>
              <a:rPr lang="en-US" sz="2000" dirty="0" smtClean="0">
                <a:latin typeface="Times New Roman" pitchFamily="18" charset="0"/>
                <a:cs typeface="Times New Roman" pitchFamily="18" charset="0"/>
              </a:rPr>
              <a:t>(kJ)</a:t>
            </a:r>
            <a:endParaRPr lang="en-US" sz="2000" dirty="0">
              <a:latin typeface="Times New Roman" pitchFamily="18" charset="0"/>
              <a:cs typeface="Times New Roman" pitchFamily="18" charset="0"/>
            </a:endParaRPr>
          </a:p>
        </p:txBody>
      </p:sp>
      <p:sp>
        <p:nvSpPr>
          <p:cNvPr id="16" name="TextBox 15"/>
          <p:cNvSpPr txBox="1"/>
          <p:nvPr/>
        </p:nvSpPr>
        <p:spPr>
          <a:xfrm>
            <a:off x="3200400" y="5562600"/>
            <a:ext cx="5029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Reaction path/coordinate/ progress</a:t>
            </a:r>
            <a:endParaRPr lang="en-US" sz="2400" dirty="0">
              <a:latin typeface="Times New Roman" pitchFamily="18" charset="0"/>
              <a:cs typeface="Times New Roman" pitchFamily="18" charset="0"/>
            </a:endParaRPr>
          </a:p>
        </p:txBody>
      </p:sp>
      <p:sp>
        <p:nvSpPr>
          <p:cNvPr id="18" name="TextBox 17"/>
          <p:cNvSpPr txBox="1"/>
          <p:nvPr/>
        </p:nvSpPr>
        <p:spPr>
          <a:xfrm>
            <a:off x="2438400" y="1600200"/>
            <a:ext cx="2590800" cy="461665"/>
          </a:xfrm>
          <a:prstGeom prst="rect">
            <a:avLst/>
          </a:prstGeom>
          <a:noFill/>
        </p:spPr>
        <p:txBody>
          <a:bodyPr wrap="square" rtlCol="0">
            <a:spAutoFit/>
          </a:bodyPr>
          <a:lstStyle/>
          <a:p>
            <a:r>
              <a:rPr lang="en-US" sz="2400" dirty="0" smtClean="0">
                <a:latin typeface="Times New Roman" pitchFamily="18" charset="0"/>
                <a:ea typeface="Times New Roman" pitchFamily="18" charset="0"/>
                <a:cs typeface="Times New Roman" pitchFamily="18" charset="0"/>
              </a:rPr>
              <a:t>Cu</a:t>
            </a:r>
            <a:r>
              <a:rPr lang="en-US" sz="2400" baseline="30000" dirty="0" smtClean="0">
                <a:latin typeface="Times New Roman" pitchFamily="18" charset="0"/>
                <a:ea typeface="Times New Roman" pitchFamily="18" charset="0"/>
                <a:cs typeface="Times New Roman" pitchFamily="18" charset="0"/>
              </a:rPr>
              <a:t>2+</a:t>
            </a:r>
            <a:r>
              <a:rPr lang="en-US" sz="2400" baseline="-300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a:t>
            </a:r>
            <a:r>
              <a:rPr lang="en-US" sz="2400" dirty="0" err="1" smtClean="0">
                <a:latin typeface="Times New Roman" pitchFamily="18" charset="0"/>
                <a:ea typeface="Times New Roman" pitchFamily="18" charset="0"/>
                <a:cs typeface="Times New Roman" pitchFamily="18" charset="0"/>
              </a:rPr>
              <a:t>aq</a:t>
            </a:r>
            <a:r>
              <a:rPr lang="en-US" sz="2400" dirty="0" smtClean="0">
                <a:latin typeface="Times New Roman" pitchFamily="18" charset="0"/>
                <a:ea typeface="Times New Roman" pitchFamily="18" charset="0"/>
                <a:cs typeface="Times New Roman" pitchFamily="18" charset="0"/>
              </a:rPr>
              <a:t>) + Mg</a:t>
            </a:r>
            <a:r>
              <a:rPr lang="en-US" sz="2400" baseline="-300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(s)</a:t>
            </a:r>
            <a:endParaRPr lang="en-US" sz="2400" dirty="0"/>
          </a:p>
        </p:txBody>
      </p:sp>
      <p:sp>
        <p:nvSpPr>
          <p:cNvPr id="19" name="TextBox 18"/>
          <p:cNvSpPr txBox="1"/>
          <p:nvPr/>
        </p:nvSpPr>
        <p:spPr>
          <a:xfrm>
            <a:off x="5181600" y="4724400"/>
            <a:ext cx="25146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Mg</a:t>
            </a:r>
            <a:r>
              <a:rPr lang="en-US" baseline="30000" dirty="0" smtClean="0">
                <a:latin typeface="Times New Roman" pitchFamily="18" charset="0"/>
                <a:ea typeface="Times New Roman" pitchFamily="18" charset="0"/>
                <a:cs typeface="Times New Roman" pitchFamily="18" charset="0"/>
              </a:rPr>
              <a:t>2+</a:t>
            </a:r>
            <a:r>
              <a:rPr lang="en-US" baseline="-30000" dirty="0" smtClean="0">
                <a:latin typeface="Times New Roman" pitchFamily="18" charset="0"/>
                <a:ea typeface="Times New Roman" pitchFamily="18" charset="0"/>
                <a:cs typeface="Times New Roman" pitchFamily="18" charset="0"/>
              </a:rPr>
              <a:t> </a:t>
            </a:r>
            <a:r>
              <a:rPr lang="en-US" dirty="0" smtClean="0">
                <a:latin typeface="Times New Roman" pitchFamily="18" charset="0"/>
                <a:ea typeface="Times New Roman" pitchFamily="18" charset="0"/>
                <a:cs typeface="Times New Roman" pitchFamily="18" charset="0"/>
              </a:rPr>
              <a:t>(</a:t>
            </a:r>
            <a:r>
              <a:rPr lang="en-US" dirty="0" err="1" smtClean="0">
                <a:latin typeface="Times New Roman" pitchFamily="18" charset="0"/>
                <a:ea typeface="Times New Roman" pitchFamily="18" charset="0"/>
                <a:cs typeface="Times New Roman" pitchFamily="18" charset="0"/>
              </a:rPr>
              <a:t>aq</a:t>
            </a:r>
            <a:r>
              <a:rPr lang="en-US" dirty="0" smtClean="0">
                <a:latin typeface="Times New Roman" pitchFamily="18" charset="0"/>
                <a:ea typeface="Times New Roman" pitchFamily="18" charset="0"/>
                <a:cs typeface="Times New Roman" pitchFamily="18" charset="0"/>
              </a:rPr>
              <a:t>) + Cu</a:t>
            </a:r>
            <a:r>
              <a:rPr lang="en-US" baseline="-30000" dirty="0" smtClean="0">
                <a:latin typeface="Times New Roman" pitchFamily="18" charset="0"/>
                <a:ea typeface="Times New Roman" pitchFamily="18" charset="0"/>
                <a:cs typeface="Times New Roman" pitchFamily="18" charset="0"/>
              </a:rPr>
              <a:t> </a:t>
            </a:r>
            <a:r>
              <a:rPr lang="en-US" dirty="0" smtClean="0">
                <a:latin typeface="Times New Roman" pitchFamily="18" charset="0"/>
                <a:ea typeface="Times New Roman" pitchFamily="18" charset="0"/>
                <a:cs typeface="Times New Roman" pitchFamily="18" charset="0"/>
              </a:rPr>
              <a:t>(s)</a:t>
            </a:r>
            <a:endParaRPr lang="en-US" dirty="0"/>
          </a:p>
        </p:txBody>
      </p:sp>
      <p:cxnSp>
        <p:nvCxnSpPr>
          <p:cNvPr id="21" name="Straight Arrow Connector 20"/>
          <p:cNvCxnSpPr/>
          <p:nvPr/>
        </p:nvCxnSpPr>
        <p:spPr>
          <a:xfrm rot="16200000" flipH="1">
            <a:off x="3200400" y="3505200"/>
            <a:ext cx="2971800" cy="76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3" name="TextBox 22"/>
          <p:cNvSpPr txBox="1"/>
          <p:nvPr/>
        </p:nvSpPr>
        <p:spPr>
          <a:xfrm>
            <a:off x="4724400" y="3048000"/>
            <a:ext cx="1828800" cy="646331"/>
          </a:xfrm>
          <a:prstGeom prst="rect">
            <a:avLst/>
          </a:prstGeom>
          <a:noFill/>
        </p:spPr>
        <p:txBody>
          <a:bodyPr wrap="square" rtlCol="0">
            <a:spAutoFit/>
          </a:bodyPr>
          <a:lstStyle/>
          <a:p>
            <a:pPr lvl="0"/>
            <a:r>
              <a:rPr lang="en-US" dirty="0" smtClean="0">
                <a:latin typeface="Times New Roman" pitchFamily="18" charset="0"/>
                <a:ea typeface="Times New Roman" pitchFamily="18" charset="0"/>
                <a:cs typeface="Times New Roman" pitchFamily="18" charset="0"/>
              </a:rPr>
              <a:t>∆H = </a:t>
            </a:r>
            <a:r>
              <a:rPr lang="en-US" b="1" dirty="0" smtClean="0">
                <a:latin typeface="Times New Roman" pitchFamily="18" charset="0"/>
                <a:ea typeface="Times New Roman" pitchFamily="18" charset="0"/>
                <a:cs typeface="Times New Roman" pitchFamily="18" charset="0"/>
              </a:rPr>
              <a:t>-209kJ</a:t>
            </a:r>
            <a:endParaRPr lang="en-US" sz="1000" dirty="0" smtClean="0">
              <a:latin typeface="Arial" pitchFamily="34" charset="0"/>
              <a:cs typeface="Arial" pitchFamily="34" charset="0"/>
            </a:endParaRPr>
          </a:p>
          <a:p>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1000"/>
                                  </p:stCondLst>
                                  <p:iterate type="lt">
                                    <p:tmPct val="50000"/>
                                  </p:iterate>
                                  <p:childTnLst>
                                    <p:set>
                                      <p:cBhvr>
                                        <p:cTn id="6" dur="1" fill="hold">
                                          <p:stCondLst>
                                            <p:cond delay="0"/>
                                          </p:stCondLst>
                                        </p:cTn>
                                        <p:tgtEl>
                                          <p:spTgt spid="15">
                                            <p:txEl>
                                              <p:pRg st="0" end="0"/>
                                            </p:txEl>
                                          </p:spTgt>
                                        </p:tgtEl>
                                        <p:attrNameLst>
                                          <p:attrName>style.visibility</p:attrName>
                                        </p:attrNameLst>
                                      </p:cBhvr>
                                      <p:to>
                                        <p:strVal val="visible"/>
                                      </p:to>
                                    </p:set>
                                    <p:anim calcmode="discrete" valueType="clr">
                                      <p:cBhvr override="childStyle">
                                        <p:cTn id="7" dur="500"/>
                                        <p:tgtEl>
                                          <p:spTgt spid="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5">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15">
                                            <p:txEl>
                                              <p:pRg st="0" end="0"/>
                                            </p:txEl>
                                          </p:spTgt>
                                        </p:tgtEl>
                                        <p:attrNameLst>
                                          <p:attrName>fill.type</p:attrName>
                                        </p:attrNameLst>
                                      </p:cBhvr>
                                      <p:to>
                                        <p:strVal val="solid"/>
                                      </p:to>
                                    </p:set>
                                  </p:childTnLst>
                                </p:cTn>
                              </p:par>
                            </p:childTnLst>
                          </p:cTn>
                        </p:par>
                        <p:par>
                          <p:cTn id="10" fill="hold">
                            <p:stCondLst>
                              <p:cond delay="275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15">
                                            <p:txEl>
                                              <p:pRg st="1" end="1"/>
                                            </p:txEl>
                                          </p:spTgt>
                                        </p:tgtEl>
                                        <p:attrNameLst>
                                          <p:attrName>style.visibility</p:attrName>
                                        </p:attrNameLst>
                                      </p:cBhvr>
                                      <p:to>
                                        <p:strVal val="visible"/>
                                      </p:to>
                                    </p:set>
                                    <p:anim calcmode="discrete" valueType="clr">
                                      <p:cBhvr override="childStyle">
                                        <p:cTn id="13" dur="500"/>
                                        <p:tgtEl>
                                          <p:spTgt spid="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5">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15">
                                            <p:txEl>
                                              <p:pRg st="1" end="1"/>
                                            </p:txEl>
                                          </p:spTgt>
                                        </p:tgtEl>
                                        <p:attrNameLst>
                                          <p:attrName>fill.type</p:attrName>
                                        </p:attrNameLst>
                                      </p:cBhvr>
                                      <p:to>
                                        <p:strVal val="solid"/>
                                      </p:to>
                                    </p:set>
                                  </p:childTnLst>
                                </p:cTn>
                              </p:par>
                            </p:childTnLst>
                          </p:cTn>
                        </p:par>
                        <p:par>
                          <p:cTn id="16" fill="hold">
                            <p:stCondLst>
                              <p:cond delay="4500"/>
                            </p:stCondLst>
                            <p:childTnLst>
                              <p:par>
                                <p:cTn id="17" presetID="27" presetClass="entr" presetSubtype="0" fill="hold" nodeType="afterEffect">
                                  <p:stCondLst>
                                    <p:cond delay="500"/>
                                  </p:stCondLst>
                                  <p:iterate type="lt">
                                    <p:tmPct val="50000"/>
                                  </p:iterate>
                                  <p:childTnLst>
                                    <p:set>
                                      <p:cBhvr>
                                        <p:cTn id="18"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19" dur="50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16">
                                            <p:txEl>
                                              <p:pRg st="0" end="0"/>
                                            </p:txEl>
                                          </p:spTgt>
                                        </p:tgtEl>
                                        <p:attrNameLst>
                                          <p:attrName>fill.type</p:attrName>
                                        </p:attrNameLst>
                                      </p:cBhvr>
                                      <p:to>
                                        <p:strVal val="solid"/>
                                      </p:to>
                                    </p:set>
                                  </p:childTnLst>
                                </p:cTn>
                              </p:par>
                            </p:childTnLst>
                          </p:cTn>
                        </p:par>
                        <p:par>
                          <p:cTn id="22" fill="hold">
                            <p:stCondLst>
                              <p:cond delay="13250"/>
                            </p:stCondLst>
                            <p:childTnLst>
                              <p:par>
                                <p:cTn id="23" presetID="27" presetClass="entr" presetSubtype="0" fill="hold" nodeType="afterEffect">
                                  <p:stCondLst>
                                    <p:cond delay="500"/>
                                  </p:stCondLst>
                                  <p:iterate type="lt">
                                    <p:tmPct val="50000"/>
                                  </p:iterate>
                                  <p:childTnLst>
                                    <p:set>
                                      <p:cBhvr>
                                        <p:cTn id="24"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25" dur="50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18">
                                            <p:txEl>
                                              <p:pRg st="0" end="0"/>
                                            </p:txEl>
                                          </p:spTgt>
                                        </p:tgtEl>
                                        <p:attrNameLst>
                                          <p:attrName>fill.type</p:attrName>
                                        </p:attrNameLst>
                                      </p:cBhvr>
                                      <p:to>
                                        <p:strVal val="solid"/>
                                      </p:to>
                                    </p:set>
                                  </p:childTnLst>
                                </p:cTn>
                              </p:par>
                            </p:childTnLst>
                          </p:cTn>
                        </p:par>
                        <p:par>
                          <p:cTn id="28" fill="hold">
                            <p:stCondLst>
                              <p:cond delay="17500"/>
                            </p:stCondLst>
                            <p:childTnLst>
                              <p:par>
                                <p:cTn id="29" presetID="27" presetClass="entr" presetSubtype="0" fill="hold" nodeType="afterEffect">
                                  <p:stCondLst>
                                    <p:cond delay="500"/>
                                  </p:stCondLst>
                                  <p:iterate type="lt">
                                    <p:tmPct val="50000"/>
                                  </p:iterate>
                                  <p:childTnLst>
                                    <p:set>
                                      <p:cBhvr>
                                        <p:cTn id="30"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31" dur="50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19">
                                            <p:txEl>
                                              <p:pRg st="0" end="0"/>
                                            </p:txEl>
                                          </p:spTgt>
                                        </p:tgtEl>
                                        <p:attrNameLst>
                                          <p:attrName>fill.type</p:attrName>
                                        </p:attrNameLst>
                                      </p:cBhvr>
                                      <p:to>
                                        <p:strVal val="solid"/>
                                      </p:to>
                                    </p:set>
                                  </p:childTnLst>
                                </p:cTn>
                              </p:par>
                            </p:childTnLst>
                          </p:cTn>
                        </p:par>
                        <p:par>
                          <p:cTn id="34" fill="hold">
                            <p:stCondLst>
                              <p:cond delay="21750"/>
                            </p:stCondLst>
                            <p:childTnLst>
                              <p:par>
                                <p:cTn id="35" presetID="27" presetClass="entr" presetSubtype="0" fill="hold" nodeType="afterEffect">
                                  <p:stCondLst>
                                    <p:cond delay="500"/>
                                  </p:stCondLst>
                                  <p:iterate type="lt">
                                    <p:tmPct val="50000"/>
                                  </p:iterate>
                                  <p:childTnLst>
                                    <p:set>
                                      <p:cBhvr>
                                        <p:cTn id="36"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37" dur="50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39" dur="500"/>
                                        <p:tgtEl>
                                          <p:spTgt spid="23">
                                            <p:txEl>
                                              <p:pRg st="0" end="0"/>
                                            </p:txEl>
                                          </p:spTgt>
                                        </p:tgtEl>
                                        <p:attrNameLst>
                                          <p:attrName>fill.type</p:attrName>
                                        </p:attrNameLst>
                                      </p:cBhvr>
                                      <p:to>
                                        <p:strVal val="solid"/>
                                      </p:to>
                                    </p:set>
                                  </p:childTnLst>
                                </p:cTn>
                              </p:par>
                            </p:childTnLst>
                          </p:cTn>
                        </p:par>
                        <p:par>
                          <p:cTn id="40" fill="hold">
                            <p:stCondLst>
                              <p:cond delay="24750"/>
                            </p:stCondLst>
                            <p:childTnLst>
                              <p:par>
                                <p:cTn id="41" presetID="1" presetClass="entr" presetSubtype="0" fill="hold" nodeType="afterEffect">
                                  <p:stCondLst>
                                    <p:cond delay="50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381000" y="304800"/>
            <a:ext cx="8382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 The enthalpy of displacement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copper(II)</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(VI) solution is 126kJmole</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.Calculate the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solution given that 40cm3 of this solution produces 2.204kJ of energy during a displacement reaction with excess iron filings.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Number of moles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Heat produced ∆H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heat of displacement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2.204 kJ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0.0206moles</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lvl="0" indent="5715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126 </a:t>
            </a:r>
            <a:r>
              <a:rPr lang="en-US" sz="2400" dirty="0" smtClean="0">
                <a:latin typeface="Times New Roman" pitchFamily="18" charset="0"/>
                <a:ea typeface="Times New Roman" pitchFamily="18" charset="0"/>
                <a:cs typeface="Times New Roman" pitchFamily="18" charset="0"/>
              </a:rPr>
              <a:t>kJ</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t>
            </a:r>
            <a:r>
              <a:rPr lang="en-US" sz="2400" b="1" baseline="30000" dirty="0" smtClean="0">
                <a:latin typeface="Times New Roman" pitchFamily="18" charset="0"/>
                <a:ea typeface="Times New Roman" pitchFamily="18" charset="0"/>
                <a:cs typeface="Times New Roman" pitchFamily="18" charset="0"/>
              </a:rPr>
              <a:t>-1</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5715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solution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x 1000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 of solution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0.0206moles  x 1000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0.5167 M</a:t>
            </a:r>
          </a:p>
          <a:p>
            <a:pPr marL="0" marR="0" lvl="0" indent="57150" algn="l" defTabSz="914400" rtl="0" eaLnBrk="0" fontAlgn="base" latinLnBrk="0" hangingPunct="0">
              <a:lnSpc>
                <a:spcPct val="100000"/>
              </a:lnSpc>
              <a:spcBef>
                <a:spcPct val="0"/>
              </a:spcBef>
              <a:spcAft>
                <a:spcPct val="0"/>
              </a:spcAft>
              <a:buClrTx/>
              <a:buSzTx/>
              <a:buFontTx/>
              <a:buNone/>
              <a:tabLst/>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40</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0897">
                                            <p:txEl>
                                              <p:pRg st="0" end="0"/>
                                            </p:txEl>
                                          </p:spTgt>
                                        </p:tgtEl>
                                        <p:attrNameLst>
                                          <p:attrName>style.visibility</p:attrName>
                                        </p:attrNameLst>
                                      </p:cBhvr>
                                      <p:to>
                                        <p:strVal val="visible"/>
                                      </p:to>
                                    </p:set>
                                    <p:animEffect transition="in" filter="wedge">
                                      <p:cBhvr>
                                        <p:cTn id="7" dur="3000"/>
                                        <p:tgtEl>
                                          <p:spTgt spid="80897">
                                            <p:txEl>
                                              <p:pRg st="0" end="0"/>
                                            </p:txEl>
                                          </p:spTgt>
                                        </p:tgtEl>
                                      </p:cBhvr>
                                    </p:animEffect>
                                  </p:childTnLst>
                                </p:cTn>
                              </p:par>
                            </p:childTnLst>
                          </p:cTn>
                        </p:par>
                        <p:par>
                          <p:cTn id="8" fill="hold">
                            <p:stCondLst>
                              <p:cond delay="3000"/>
                            </p:stCondLst>
                            <p:childTnLst>
                              <p:par>
                                <p:cTn id="9" presetID="20" presetClass="entr" presetSubtype="0" fill="hold" nodeType="afterEffect">
                                  <p:stCondLst>
                                    <p:cond delay="0"/>
                                  </p:stCondLst>
                                  <p:childTnLst>
                                    <p:set>
                                      <p:cBhvr>
                                        <p:cTn id="10" dur="1" fill="hold">
                                          <p:stCondLst>
                                            <p:cond delay="0"/>
                                          </p:stCondLst>
                                        </p:cTn>
                                        <p:tgtEl>
                                          <p:spTgt spid="80897">
                                            <p:txEl>
                                              <p:pRg st="2" end="2"/>
                                            </p:txEl>
                                          </p:spTgt>
                                        </p:tgtEl>
                                        <p:attrNameLst>
                                          <p:attrName>style.visibility</p:attrName>
                                        </p:attrNameLst>
                                      </p:cBhvr>
                                      <p:to>
                                        <p:strVal val="visible"/>
                                      </p:to>
                                    </p:set>
                                    <p:animEffect transition="in" filter="wedge">
                                      <p:cBhvr>
                                        <p:cTn id="11" dur="2000"/>
                                        <p:tgtEl>
                                          <p:spTgt spid="80897">
                                            <p:txEl>
                                              <p:pRg st="2" end="2"/>
                                            </p:txEl>
                                          </p:spTgt>
                                        </p:tgtEl>
                                      </p:cBhvr>
                                    </p:animEffect>
                                  </p:childTnLst>
                                </p:cTn>
                              </p:par>
                            </p:childTnLst>
                          </p:cTn>
                        </p:par>
                        <p:par>
                          <p:cTn id="12" fill="hold">
                            <p:stCondLst>
                              <p:cond delay="5000"/>
                            </p:stCondLst>
                            <p:childTnLst>
                              <p:par>
                                <p:cTn id="13" presetID="20" presetClass="entr" presetSubtype="0" fill="hold" nodeType="afterEffect">
                                  <p:stCondLst>
                                    <p:cond delay="0"/>
                                  </p:stCondLst>
                                  <p:childTnLst>
                                    <p:set>
                                      <p:cBhvr>
                                        <p:cTn id="14" dur="1" fill="hold">
                                          <p:stCondLst>
                                            <p:cond delay="0"/>
                                          </p:stCondLst>
                                        </p:cTn>
                                        <p:tgtEl>
                                          <p:spTgt spid="80897">
                                            <p:txEl>
                                              <p:pRg st="3" end="3"/>
                                            </p:txEl>
                                          </p:spTgt>
                                        </p:tgtEl>
                                        <p:attrNameLst>
                                          <p:attrName>style.visibility</p:attrName>
                                        </p:attrNameLst>
                                      </p:cBhvr>
                                      <p:to>
                                        <p:strVal val="visible"/>
                                      </p:to>
                                    </p:set>
                                    <p:animEffect transition="in" filter="wedge">
                                      <p:cBhvr>
                                        <p:cTn id="15" dur="2000"/>
                                        <p:tgtEl>
                                          <p:spTgt spid="80897">
                                            <p:txEl>
                                              <p:pRg st="3" end="3"/>
                                            </p:txEl>
                                          </p:spTgt>
                                        </p:tgtEl>
                                      </p:cBhvr>
                                    </p:animEffect>
                                  </p:childTnLst>
                                </p:cTn>
                              </p:par>
                            </p:childTnLst>
                          </p:cTn>
                        </p:par>
                        <p:par>
                          <p:cTn id="16" fill="hold">
                            <p:stCondLst>
                              <p:cond delay="7000"/>
                            </p:stCondLst>
                            <p:childTnLst>
                              <p:par>
                                <p:cTn id="17" presetID="20" presetClass="entr" presetSubtype="0" fill="hold" nodeType="afterEffect">
                                  <p:stCondLst>
                                    <p:cond delay="0"/>
                                  </p:stCondLst>
                                  <p:childTnLst>
                                    <p:set>
                                      <p:cBhvr>
                                        <p:cTn id="18" dur="1" fill="hold">
                                          <p:stCondLst>
                                            <p:cond delay="0"/>
                                          </p:stCondLst>
                                        </p:cTn>
                                        <p:tgtEl>
                                          <p:spTgt spid="80897">
                                            <p:txEl>
                                              <p:pRg st="4" end="4"/>
                                            </p:txEl>
                                          </p:spTgt>
                                        </p:tgtEl>
                                        <p:attrNameLst>
                                          <p:attrName>style.visibility</p:attrName>
                                        </p:attrNameLst>
                                      </p:cBhvr>
                                      <p:to>
                                        <p:strVal val="visible"/>
                                      </p:to>
                                    </p:set>
                                    <p:animEffect transition="in" filter="wedge">
                                      <p:cBhvr>
                                        <p:cTn id="19" dur="2000"/>
                                        <p:tgtEl>
                                          <p:spTgt spid="80897">
                                            <p:txEl>
                                              <p:pRg st="4" end="4"/>
                                            </p:txEl>
                                          </p:spTgt>
                                        </p:tgtEl>
                                      </p:cBhvr>
                                    </p:animEffect>
                                  </p:childTnLst>
                                </p:cTn>
                              </p:par>
                            </p:childTnLst>
                          </p:cTn>
                        </p:par>
                        <p:par>
                          <p:cTn id="20" fill="hold">
                            <p:stCondLst>
                              <p:cond delay="9000"/>
                            </p:stCondLst>
                            <p:childTnLst>
                              <p:par>
                                <p:cTn id="21" presetID="20" presetClass="entr" presetSubtype="0" fill="hold" nodeType="afterEffect">
                                  <p:stCondLst>
                                    <p:cond delay="0"/>
                                  </p:stCondLst>
                                  <p:childTnLst>
                                    <p:set>
                                      <p:cBhvr>
                                        <p:cTn id="22" dur="1" fill="hold">
                                          <p:stCondLst>
                                            <p:cond delay="0"/>
                                          </p:stCondLst>
                                        </p:cTn>
                                        <p:tgtEl>
                                          <p:spTgt spid="80897">
                                            <p:txEl>
                                              <p:pRg st="6" end="6"/>
                                            </p:txEl>
                                          </p:spTgt>
                                        </p:tgtEl>
                                        <p:attrNameLst>
                                          <p:attrName>style.visibility</p:attrName>
                                        </p:attrNameLst>
                                      </p:cBhvr>
                                      <p:to>
                                        <p:strVal val="visible"/>
                                      </p:to>
                                    </p:set>
                                    <p:animEffect transition="in" filter="wedge">
                                      <p:cBhvr>
                                        <p:cTn id="23" dur="2000"/>
                                        <p:tgtEl>
                                          <p:spTgt spid="80897">
                                            <p:txEl>
                                              <p:pRg st="6" end="6"/>
                                            </p:txEl>
                                          </p:spTgt>
                                        </p:tgtEl>
                                      </p:cBhvr>
                                    </p:animEffect>
                                  </p:childTnLst>
                                </p:cTn>
                              </p:par>
                            </p:childTnLst>
                          </p:cTn>
                        </p:par>
                        <p:par>
                          <p:cTn id="24" fill="hold">
                            <p:stCondLst>
                              <p:cond delay="11000"/>
                            </p:stCondLst>
                            <p:childTnLst>
                              <p:par>
                                <p:cTn id="25" presetID="20" presetClass="entr" presetSubtype="0" fill="hold" nodeType="afterEffect">
                                  <p:stCondLst>
                                    <p:cond delay="0"/>
                                  </p:stCondLst>
                                  <p:childTnLst>
                                    <p:set>
                                      <p:cBhvr>
                                        <p:cTn id="26" dur="1" fill="hold">
                                          <p:stCondLst>
                                            <p:cond delay="0"/>
                                          </p:stCondLst>
                                        </p:cTn>
                                        <p:tgtEl>
                                          <p:spTgt spid="80897">
                                            <p:txEl>
                                              <p:pRg st="7" end="7"/>
                                            </p:txEl>
                                          </p:spTgt>
                                        </p:tgtEl>
                                        <p:attrNameLst>
                                          <p:attrName>style.visibility</p:attrName>
                                        </p:attrNameLst>
                                      </p:cBhvr>
                                      <p:to>
                                        <p:strVal val="visible"/>
                                      </p:to>
                                    </p:set>
                                    <p:animEffect transition="in" filter="wedge">
                                      <p:cBhvr>
                                        <p:cTn id="27" dur="2000"/>
                                        <p:tgtEl>
                                          <p:spTgt spid="80897">
                                            <p:txEl>
                                              <p:pRg st="7" end="7"/>
                                            </p:txEl>
                                          </p:spTgt>
                                        </p:tgtEl>
                                      </p:cBhvr>
                                    </p:animEffect>
                                  </p:childTnLst>
                                </p:cTn>
                              </p:par>
                            </p:childTnLst>
                          </p:cTn>
                        </p:par>
                        <p:par>
                          <p:cTn id="28" fill="hold">
                            <p:stCondLst>
                              <p:cond delay="13000"/>
                            </p:stCondLst>
                            <p:childTnLst>
                              <p:par>
                                <p:cTn id="29" presetID="20" presetClass="entr" presetSubtype="0" fill="hold" nodeType="afterEffect">
                                  <p:stCondLst>
                                    <p:cond delay="0"/>
                                  </p:stCondLst>
                                  <p:childTnLst>
                                    <p:set>
                                      <p:cBhvr>
                                        <p:cTn id="30" dur="1" fill="hold">
                                          <p:stCondLst>
                                            <p:cond delay="0"/>
                                          </p:stCondLst>
                                        </p:cTn>
                                        <p:tgtEl>
                                          <p:spTgt spid="80897">
                                            <p:txEl>
                                              <p:pRg st="8" end="8"/>
                                            </p:txEl>
                                          </p:spTgt>
                                        </p:tgtEl>
                                        <p:attrNameLst>
                                          <p:attrName>style.visibility</p:attrName>
                                        </p:attrNameLst>
                                      </p:cBhvr>
                                      <p:to>
                                        <p:strVal val="visible"/>
                                      </p:to>
                                    </p:set>
                                    <p:animEffect transition="in" filter="wedge">
                                      <p:cBhvr>
                                        <p:cTn id="31" dur="2000"/>
                                        <p:tgtEl>
                                          <p:spTgt spid="8089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381000" y="457200"/>
            <a:ext cx="84582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 If the molar heat of displacement of Zinc(II)nitrate(V)by magnesium powder is 25.05kJmole</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,calculate the volume of solution which must be added 0.5 moles solution if there was a 3.0K rise in temperature.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∆H = Molar heat of displacement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Number of moles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=&gt;25.08kJmole</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0.5 moles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1.254 kJ</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1000</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1254J</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solution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  = </a:t>
            </a:r>
            <a:r>
              <a:rPr lang="en-US" sz="2400" b="1" dirty="0" smtClean="0">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specific heat capacity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1254J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99.5238 g</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4.2  x  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 =  mass x density  =  99.5238 g  x  1    =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99.5238cm3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Note: The solution assumes to be too dilute /infinite dilute such that the density and specific heat capacity is assumed to be that of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1" fill="hold">
                                          <p:stCondLst>
                                            <p:cond delay="0"/>
                                          </p:stCondLst>
                                        </p:cTn>
                                        <p:tgtEl>
                                          <p:spTgt spid="81921">
                                            <p:txEl>
                                              <p:pRg st="0" end="0"/>
                                            </p:txEl>
                                          </p:spTgt>
                                        </p:tgtEl>
                                        <p:attrNameLst>
                                          <p:attrName>style.visibility</p:attrName>
                                        </p:attrNameLst>
                                      </p:cBhvr>
                                      <p:to>
                                        <p:strVal val="visible"/>
                                      </p:to>
                                    </p:set>
                                    <p:animEffect transition="in" filter="plus(out)">
                                      <p:cBhvr>
                                        <p:cTn id="7" dur="2000"/>
                                        <p:tgtEl>
                                          <p:spTgt spid="81921">
                                            <p:txEl>
                                              <p:pRg st="0" end="0"/>
                                            </p:txEl>
                                          </p:spTgt>
                                        </p:tgtEl>
                                      </p:cBhvr>
                                    </p:animEffect>
                                  </p:childTnLst>
                                </p:cTn>
                              </p:par>
                            </p:childTnLst>
                          </p:cTn>
                        </p:par>
                        <p:par>
                          <p:cTn id="8" fill="hold">
                            <p:stCondLst>
                              <p:cond delay="2000"/>
                            </p:stCondLst>
                            <p:childTnLst>
                              <p:par>
                                <p:cTn id="9" presetID="13" presetClass="entr" presetSubtype="32" fill="hold" nodeType="afterEffect">
                                  <p:stCondLst>
                                    <p:cond delay="1500"/>
                                  </p:stCondLst>
                                  <p:childTnLst>
                                    <p:set>
                                      <p:cBhvr>
                                        <p:cTn id="10" dur="1" fill="hold">
                                          <p:stCondLst>
                                            <p:cond delay="0"/>
                                          </p:stCondLst>
                                        </p:cTn>
                                        <p:tgtEl>
                                          <p:spTgt spid="81921">
                                            <p:txEl>
                                              <p:pRg st="2" end="2"/>
                                            </p:txEl>
                                          </p:spTgt>
                                        </p:tgtEl>
                                        <p:attrNameLst>
                                          <p:attrName>style.visibility</p:attrName>
                                        </p:attrNameLst>
                                      </p:cBhvr>
                                      <p:to>
                                        <p:strVal val="visible"/>
                                      </p:to>
                                    </p:set>
                                    <p:animEffect transition="in" filter="plus(out)">
                                      <p:cBhvr>
                                        <p:cTn id="11" dur="2000"/>
                                        <p:tgtEl>
                                          <p:spTgt spid="81921">
                                            <p:txEl>
                                              <p:pRg st="2" end="2"/>
                                            </p:txEl>
                                          </p:spTgt>
                                        </p:tgtEl>
                                      </p:cBhvr>
                                    </p:animEffect>
                                  </p:childTnLst>
                                </p:cTn>
                              </p:par>
                            </p:childTnLst>
                          </p:cTn>
                        </p:par>
                        <p:par>
                          <p:cTn id="12" fill="hold">
                            <p:stCondLst>
                              <p:cond delay="5500"/>
                            </p:stCondLst>
                            <p:childTnLst>
                              <p:par>
                                <p:cTn id="13" presetID="13" presetClass="entr" presetSubtype="32" fill="hold" nodeType="afterEffect">
                                  <p:stCondLst>
                                    <p:cond delay="0"/>
                                  </p:stCondLst>
                                  <p:childTnLst>
                                    <p:set>
                                      <p:cBhvr>
                                        <p:cTn id="14" dur="1" fill="hold">
                                          <p:stCondLst>
                                            <p:cond delay="0"/>
                                          </p:stCondLst>
                                        </p:cTn>
                                        <p:tgtEl>
                                          <p:spTgt spid="81921">
                                            <p:txEl>
                                              <p:pRg st="3" end="3"/>
                                            </p:txEl>
                                          </p:spTgt>
                                        </p:tgtEl>
                                        <p:attrNameLst>
                                          <p:attrName>style.visibility</p:attrName>
                                        </p:attrNameLst>
                                      </p:cBhvr>
                                      <p:to>
                                        <p:strVal val="visible"/>
                                      </p:to>
                                    </p:set>
                                    <p:animEffect transition="in" filter="plus(out)">
                                      <p:cBhvr>
                                        <p:cTn id="15" dur="2000"/>
                                        <p:tgtEl>
                                          <p:spTgt spid="81921">
                                            <p:txEl>
                                              <p:pRg st="3" end="3"/>
                                            </p:txEl>
                                          </p:spTgt>
                                        </p:tgtEl>
                                      </p:cBhvr>
                                    </p:animEffect>
                                  </p:childTnLst>
                                </p:cTn>
                              </p:par>
                            </p:childTnLst>
                          </p:cTn>
                        </p:par>
                        <p:par>
                          <p:cTn id="16" fill="hold">
                            <p:stCondLst>
                              <p:cond delay="7500"/>
                            </p:stCondLst>
                            <p:childTnLst>
                              <p:par>
                                <p:cTn id="17" presetID="13" presetClass="entr" presetSubtype="32" fill="hold" nodeType="afterEffect">
                                  <p:stCondLst>
                                    <p:cond delay="0"/>
                                  </p:stCondLst>
                                  <p:childTnLst>
                                    <p:set>
                                      <p:cBhvr>
                                        <p:cTn id="18" dur="1" fill="hold">
                                          <p:stCondLst>
                                            <p:cond delay="0"/>
                                          </p:stCondLst>
                                        </p:cTn>
                                        <p:tgtEl>
                                          <p:spTgt spid="81921">
                                            <p:txEl>
                                              <p:pRg st="4" end="4"/>
                                            </p:txEl>
                                          </p:spTgt>
                                        </p:tgtEl>
                                        <p:attrNameLst>
                                          <p:attrName>style.visibility</p:attrName>
                                        </p:attrNameLst>
                                      </p:cBhvr>
                                      <p:to>
                                        <p:strVal val="visible"/>
                                      </p:to>
                                    </p:set>
                                    <p:animEffect transition="in" filter="plus(out)">
                                      <p:cBhvr>
                                        <p:cTn id="19" dur="2000"/>
                                        <p:tgtEl>
                                          <p:spTgt spid="81921">
                                            <p:txEl>
                                              <p:pRg st="4" end="4"/>
                                            </p:txEl>
                                          </p:spTgt>
                                        </p:tgtEl>
                                      </p:cBhvr>
                                    </p:animEffect>
                                  </p:childTnLst>
                                </p:cTn>
                              </p:par>
                            </p:childTnLst>
                          </p:cTn>
                        </p:par>
                        <p:par>
                          <p:cTn id="20" fill="hold">
                            <p:stCondLst>
                              <p:cond delay="9500"/>
                            </p:stCondLst>
                            <p:childTnLst>
                              <p:par>
                                <p:cTn id="21" presetID="13" presetClass="entr" presetSubtype="32" fill="hold" nodeType="afterEffect">
                                  <p:stCondLst>
                                    <p:cond delay="0"/>
                                  </p:stCondLst>
                                  <p:childTnLst>
                                    <p:set>
                                      <p:cBhvr>
                                        <p:cTn id="22" dur="1" fill="hold">
                                          <p:stCondLst>
                                            <p:cond delay="0"/>
                                          </p:stCondLst>
                                        </p:cTn>
                                        <p:tgtEl>
                                          <p:spTgt spid="81921">
                                            <p:txEl>
                                              <p:pRg st="5" end="5"/>
                                            </p:txEl>
                                          </p:spTgt>
                                        </p:tgtEl>
                                        <p:attrNameLst>
                                          <p:attrName>style.visibility</p:attrName>
                                        </p:attrNameLst>
                                      </p:cBhvr>
                                      <p:to>
                                        <p:strVal val="visible"/>
                                      </p:to>
                                    </p:set>
                                    <p:animEffect transition="in" filter="plus(out)">
                                      <p:cBhvr>
                                        <p:cTn id="23" dur="2000"/>
                                        <p:tgtEl>
                                          <p:spTgt spid="81921">
                                            <p:txEl>
                                              <p:pRg st="5" end="5"/>
                                            </p:txEl>
                                          </p:spTgt>
                                        </p:tgtEl>
                                      </p:cBhvr>
                                    </p:animEffect>
                                  </p:childTnLst>
                                </p:cTn>
                              </p:par>
                            </p:childTnLst>
                          </p:cTn>
                        </p:par>
                        <p:par>
                          <p:cTn id="24" fill="hold">
                            <p:stCondLst>
                              <p:cond delay="11500"/>
                            </p:stCondLst>
                            <p:childTnLst>
                              <p:par>
                                <p:cTn id="25" presetID="13" presetClass="entr" presetSubtype="32" fill="hold" nodeType="afterEffect">
                                  <p:stCondLst>
                                    <p:cond delay="0"/>
                                  </p:stCondLst>
                                  <p:childTnLst>
                                    <p:set>
                                      <p:cBhvr>
                                        <p:cTn id="26" dur="1" fill="hold">
                                          <p:stCondLst>
                                            <p:cond delay="0"/>
                                          </p:stCondLst>
                                        </p:cTn>
                                        <p:tgtEl>
                                          <p:spTgt spid="81921">
                                            <p:txEl>
                                              <p:pRg st="6" end="6"/>
                                            </p:txEl>
                                          </p:spTgt>
                                        </p:tgtEl>
                                        <p:attrNameLst>
                                          <p:attrName>style.visibility</p:attrName>
                                        </p:attrNameLst>
                                      </p:cBhvr>
                                      <p:to>
                                        <p:strVal val="visible"/>
                                      </p:to>
                                    </p:set>
                                    <p:animEffect transition="in" filter="plus(out)">
                                      <p:cBhvr>
                                        <p:cTn id="27" dur="2000"/>
                                        <p:tgtEl>
                                          <p:spTgt spid="81921">
                                            <p:txEl>
                                              <p:pRg st="6" end="6"/>
                                            </p:txEl>
                                          </p:spTgt>
                                        </p:tgtEl>
                                      </p:cBhvr>
                                    </p:animEffect>
                                  </p:childTnLst>
                                </p:cTn>
                              </p:par>
                            </p:childTnLst>
                          </p:cTn>
                        </p:par>
                        <p:par>
                          <p:cTn id="28" fill="hold">
                            <p:stCondLst>
                              <p:cond delay="13500"/>
                            </p:stCondLst>
                            <p:childTnLst>
                              <p:par>
                                <p:cTn id="29" presetID="13" presetClass="entr" presetSubtype="32" fill="hold" nodeType="afterEffect">
                                  <p:stCondLst>
                                    <p:cond delay="0"/>
                                  </p:stCondLst>
                                  <p:childTnLst>
                                    <p:set>
                                      <p:cBhvr>
                                        <p:cTn id="30" dur="1" fill="hold">
                                          <p:stCondLst>
                                            <p:cond delay="0"/>
                                          </p:stCondLst>
                                        </p:cTn>
                                        <p:tgtEl>
                                          <p:spTgt spid="81921">
                                            <p:txEl>
                                              <p:pRg st="7" end="7"/>
                                            </p:txEl>
                                          </p:spTgt>
                                        </p:tgtEl>
                                        <p:attrNameLst>
                                          <p:attrName>style.visibility</p:attrName>
                                        </p:attrNameLst>
                                      </p:cBhvr>
                                      <p:to>
                                        <p:strVal val="visible"/>
                                      </p:to>
                                    </p:set>
                                    <p:animEffect transition="in" filter="plus(out)">
                                      <p:cBhvr>
                                        <p:cTn id="31" dur="2000"/>
                                        <p:tgtEl>
                                          <p:spTgt spid="81921">
                                            <p:txEl>
                                              <p:pRg st="7" end="7"/>
                                            </p:txEl>
                                          </p:spTgt>
                                        </p:tgtEl>
                                      </p:cBhvr>
                                    </p:animEffect>
                                  </p:childTnLst>
                                </p:cTn>
                              </p:par>
                            </p:childTnLst>
                          </p:cTn>
                        </p:par>
                        <p:par>
                          <p:cTn id="32" fill="hold">
                            <p:stCondLst>
                              <p:cond delay="15500"/>
                            </p:stCondLst>
                            <p:childTnLst>
                              <p:par>
                                <p:cTn id="33" presetID="13" presetClass="entr" presetSubtype="32" fill="hold" nodeType="afterEffect">
                                  <p:stCondLst>
                                    <p:cond delay="0"/>
                                  </p:stCondLst>
                                  <p:childTnLst>
                                    <p:set>
                                      <p:cBhvr>
                                        <p:cTn id="34" dur="1" fill="hold">
                                          <p:stCondLst>
                                            <p:cond delay="0"/>
                                          </p:stCondLst>
                                        </p:cTn>
                                        <p:tgtEl>
                                          <p:spTgt spid="81921">
                                            <p:txEl>
                                              <p:pRg st="8" end="8"/>
                                            </p:txEl>
                                          </p:spTgt>
                                        </p:tgtEl>
                                        <p:attrNameLst>
                                          <p:attrName>style.visibility</p:attrName>
                                        </p:attrNameLst>
                                      </p:cBhvr>
                                      <p:to>
                                        <p:strVal val="visible"/>
                                      </p:to>
                                    </p:set>
                                    <p:animEffect transition="in" filter="plus(out)">
                                      <p:cBhvr>
                                        <p:cTn id="35" dur="2000"/>
                                        <p:tgtEl>
                                          <p:spTgt spid="81921">
                                            <p:txEl>
                                              <p:pRg st="8" end="8"/>
                                            </p:txEl>
                                          </p:spTgt>
                                        </p:tgtEl>
                                      </p:cBhvr>
                                    </p:animEffect>
                                  </p:childTnLst>
                                </p:cTn>
                              </p:par>
                            </p:childTnLst>
                          </p:cTn>
                        </p:par>
                        <p:par>
                          <p:cTn id="36" fill="hold">
                            <p:stCondLst>
                              <p:cond delay="17500"/>
                            </p:stCondLst>
                            <p:childTnLst>
                              <p:par>
                                <p:cTn id="37" presetID="13" presetClass="entr" presetSubtype="32" fill="hold" nodeType="afterEffect">
                                  <p:stCondLst>
                                    <p:cond delay="0"/>
                                  </p:stCondLst>
                                  <p:childTnLst>
                                    <p:set>
                                      <p:cBhvr>
                                        <p:cTn id="38" dur="1" fill="hold">
                                          <p:stCondLst>
                                            <p:cond delay="0"/>
                                          </p:stCondLst>
                                        </p:cTn>
                                        <p:tgtEl>
                                          <p:spTgt spid="81921">
                                            <p:txEl>
                                              <p:pRg st="10" end="10"/>
                                            </p:txEl>
                                          </p:spTgt>
                                        </p:tgtEl>
                                        <p:attrNameLst>
                                          <p:attrName>style.visibility</p:attrName>
                                        </p:attrNameLst>
                                      </p:cBhvr>
                                      <p:to>
                                        <p:strVal val="visible"/>
                                      </p:to>
                                    </p:set>
                                    <p:animEffect transition="in" filter="plus(out)">
                                      <p:cBhvr>
                                        <p:cTn id="39" dur="2000"/>
                                        <p:tgtEl>
                                          <p:spTgt spid="8192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381000" y="457200"/>
            <a:ext cx="8382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Graphical determination of the molar enthalpy of displacement of copper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Place 20cm3 of 0.2M copper(II)</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(VI) solution into a calorimeter/50cm3 of plastic beaker wrapped in cotton wool/tissue paper.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Record its temperature at time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 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the solution with the thermometer carefully and continue recording the temperature after every 30 seconds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Place all the (1.5g) Zinc powder provided.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the solution with the thermometer carefully and continue recording the temperature after every 30 seconds for five minutes. Determine the highest temperature change to the nearest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0.5</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82945">
                                            <p:txEl>
                                              <p:pRg st="0" end="0"/>
                                            </p:txEl>
                                          </p:spTgt>
                                        </p:tgtEl>
                                        <p:attrNameLst>
                                          <p:attrName>style.visibility</p:attrName>
                                        </p:attrNameLst>
                                      </p:cBhvr>
                                      <p:to>
                                        <p:strVal val="visible"/>
                                      </p:to>
                                    </p:set>
                                    <p:animEffect transition="in" filter="circle(out)">
                                      <p:cBhvr>
                                        <p:cTn id="7" dur="2000"/>
                                        <p:tgtEl>
                                          <p:spTgt spid="82945">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82945">
                                            <p:txEl>
                                              <p:pRg st="1" end="1"/>
                                            </p:txEl>
                                          </p:spTgt>
                                        </p:tgtEl>
                                        <p:attrNameLst>
                                          <p:attrName>style.visibility</p:attrName>
                                        </p:attrNameLst>
                                      </p:cBhvr>
                                      <p:to>
                                        <p:strVal val="visible"/>
                                      </p:to>
                                    </p:set>
                                    <p:animEffect transition="in" filter="circle(out)">
                                      <p:cBhvr>
                                        <p:cTn id="11" dur="2000"/>
                                        <p:tgtEl>
                                          <p:spTgt spid="82945">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82945">
                                            <p:txEl>
                                              <p:pRg st="2" end="2"/>
                                            </p:txEl>
                                          </p:spTgt>
                                        </p:tgtEl>
                                        <p:attrNameLst>
                                          <p:attrName>style.visibility</p:attrName>
                                        </p:attrNameLst>
                                      </p:cBhvr>
                                      <p:to>
                                        <p:strVal val="visible"/>
                                      </p:to>
                                    </p:set>
                                    <p:animEffect transition="in" filter="circle(out)">
                                      <p:cBhvr>
                                        <p:cTn id="15" dur="2000"/>
                                        <p:tgtEl>
                                          <p:spTgt spid="82945">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82945">
                                            <p:txEl>
                                              <p:pRg st="3" end="3"/>
                                            </p:txEl>
                                          </p:spTgt>
                                        </p:tgtEl>
                                        <p:attrNameLst>
                                          <p:attrName>style.visibility</p:attrName>
                                        </p:attrNameLst>
                                      </p:cBhvr>
                                      <p:to>
                                        <p:strVal val="visible"/>
                                      </p:to>
                                    </p:set>
                                    <p:animEffect transition="in" filter="circle(out)">
                                      <p:cBhvr>
                                        <p:cTn id="19" dur="2000"/>
                                        <p:tgtEl>
                                          <p:spTgt spid="82945">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82945">
                                            <p:txEl>
                                              <p:pRg st="4" end="4"/>
                                            </p:txEl>
                                          </p:spTgt>
                                        </p:tgtEl>
                                        <p:attrNameLst>
                                          <p:attrName>style.visibility</p:attrName>
                                        </p:attrNameLst>
                                      </p:cBhvr>
                                      <p:to>
                                        <p:strVal val="visible"/>
                                      </p:to>
                                    </p:set>
                                    <p:animEffect transition="in" filter="circle(out)">
                                      <p:cBhvr>
                                        <p:cTn id="23" dur="2000"/>
                                        <p:tgtEl>
                                          <p:spTgt spid="82945">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82945">
                                            <p:txEl>
                                              <p:pRg st="5" end="5"/>
                                            </p:txEl>
                                          </p:spTgt>
                                        </p:tgtEl>
                                        <p:attrNameLst>
                                          <p:attrName>style.visibility</p:attrName>
                                        </p:attrNameLst>
                                      </p:cBhvr>
                                      <p:to>
                                        <p:strVal val="visible"/>
                                      </p:to>
                                    </p:set>
                                    <p:animEffect transition="in" filter="circle(out)">
                                      <p:cBhvr>
                                        <p:cTn id="27" dur="2000"/>
                                        <p:tgtEl>
                                          <p:spTgt spid="82945">
                                            <p:txEl>
                                              <p:pRg st="5" end="5"/>
                                            </p:txEl>
                                          </p:spTgt>
                                        </p:tgtEl>
                                      </p:cBhvr>
                                    </p:animEffect>
                                  </p:childTnLst>
                                </p:cTn>
                              </p:par>
                            </p:childTnLst>
                          </p:cTn>
                        </p:par>
                        <p:par>
                          <p:cTn id="28" fill="hold">
                            <p:stCondLst>
                              <p:cond delay="12000"/>
                            </p:stCondLst>
                            <p:childTnLst>
                              <p:par>
                                <p:cTn id="29" presetID="6" presetClass="entr" presetSubtype="32" fill="hold" nodeType="afterEffect">
                                  <p:stCondLst>
                                    <p:cond delay="0"/>
                                  </p:stCondLst>
                                  <p:childTnLst>
                                    <p:set>
                                      <p:cBhvr>
                                        <p:cTn id="30" dur="1" fill="hold">
                                          <p:stCondLst>
                                            <p:cond delay="0"/>
                                          </p:stCondLst>
                                        </p:cTn>
                                        <p:tgtEl>
                                          <p:spTgt spid="82945">
                                            <p:txEl>
                                              <p:pRg st="6" end="6"/>
                                            </p:txEl>
                                          </p:spTgt>
                                        </p:tgtEl>
                                        <p:attrNameLst>
                                          <p:attrName>style.visibility</p:attrName>
                                        </p:attrNameLst>
                                      </p:cBhvr>
                                      <p:to>
                                        <p:strVal val="visible"/>
                                      </p:to>
                                    </p:set>
                                    <p:animEffect transition="in" filter="circle(out)">
                                      <p:cBhvr>
                                        <p:cTn id="31" dur="2000"/>
                                        <p:tgtEl>
                                          <p:spTgt spid="8294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381000" y="381000"/>
            <a:ext cx="8382000" cy="58939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demonstrate/illustrate exothermic and endothermic processes/reactions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a)Dissolving Potassium nitrate(V)/ammonium chloride crystals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Measure 20cm3 of water in a beaker.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Determine and record its temperature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about 1.0g of Potassium nitrate(V) crystals into the beaker.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the mixture carefully and note the highest temperature rise /fall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Repeat the whole procedure by using ammonium chloride in place of Potassium nitrate (V) crystals.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results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14399" y="762000"/>
          <a:ext cx="7924801" cy="1295400"/>
        </p:xfrm>
        <a:graphic>
          <a:graphicData uri="http://schemas.openxmlformats.org/drawingml/2006/table">
            <a:tbl>
              <a:tblPr/>
              <a:tblGrid>
                <a:gridCol w="1600201"/>
                <a:gridCol w="609600"/>
                <a:gridCol w="609600"/>
                <a:gridCol w="609600"/>
                <a:gridCol w="609600"/>
                <a:gridCol w="762000"/>
                <a:gridCol w="685800"/>
                <a:gridCol w="609600"/>
                <a:gridCol w="609600"/>
                <a:gridCol w="609600"/>
                <a:gridCol w="609600"/>
              </a:tblGrid>
              <a:tr h="777240">
                <a:tc>
                  <a:txBody>
                    <a:bodyPr/>
                    <a:lstStyle/>
                    <a:p>
                      <a:pPr marL="0" marR="0">
                        <a:spcBef>
                          <a:spcPts val="0"/>
                        </a:spcBef>
                        <a:spcAft>
                          <a:spcPts val="0"/>
                        </a:spcAft>
                      </a:pPr>
                      <a:r>
                        <a:rPr lang="en-US" sz="2400" dirty="0">
                          <a:latin typeface="Times New Roman"/>
                          <a:ea typeface="Times New Roman"/>
                          <a:cs typeface="Times New Roman"/>
                        </a:rPr>
                        <a:t>Time </a:t>
                      </a:r>
                      <a:r>
                        <a:rPr lang="en-US" sz="2400" baseline="30000" dirty="0" err="1">
                          <a:latin typeface="Times New Roman"/>
                          <a:ea typeface="Times New Roman"/>
                          <a:cs typeface="Times New Roman"/>
                        </a:rPr>
                        <a:t>o</a:t>
                      </a:r>
                      <a:r>
                        <a:rPr lang="en-US" sz="2400" dirty="0" err="1">
                          <a:latin typeface="Times New Roman"/>
                          <a:ea typeface="Times New Roman"/>
                          <a:cs typeface="Times New Roman"/>
                        </a:rPr>
                        <a:t>C</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90.0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120.0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180.0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210.0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240.0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270.0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60">
                <a:tc>
                  <a:txBody>
                    <a:bodyPr/>
                    <a:lstStyle/>
                    <a:p>
                      <a:pPr marL="0" marR="0">
                        <a:spcBef>
                          <a:spcPts val="0"/>
                        </a:spcBef>
                        <a:spcAft>
                          <a:spcPts val="0"/>
                        </a:spcAft>
                      </a:pPr>
                      <a:r>
                        <a:rPr lang="en-US" sz="2000" dirty="0">
                          <a:latin typeface="Times New Roman"/>
                          <a:ea typeface="Times New Roman"/>
                          <a:cs typeface="Times New Roman"/>
                        </a:rPr>
                        <a:t>Temperature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xxx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36.0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35.5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8849" name="Rectangle 1"/>
          <p:cNvSpPr>
            <a:spLocks noChangeArrowheads="1"/>
          </p:cNvSpPr>
          <p:nvPr/>
        </p:nvSpPr>
        <p:spPr bwMode="auto">
          <a:xfrm>
            <a:off x="533400" y="381000"/>
            <a:ext cx="8610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results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Straight Arrow Connector 8"/>
          <p:cNvCxnSpPr/>
          <p:nvPr/>
        </p:nvCxnSpPr>
        <p:spPr>
          <a:xfrm>
            <a:off x="2362200" y="5715000"/>
            <a:ext cx="6400800" cy="76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rot="5400000" flipH="1" flipV="1">
            <a:off x="838200" y="4114800"/>
            <a:ext cx="3200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438400" y="5486400"/>
            <a:ext cx="2667000" cy="1588"/>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15" name="Straight Connector 14"/>
          <p:cNvCxnSpPr/>
          <p:nvPr/>
        </p:nvCxnSpPr>
        <p:spPr>
          <a:xfrm>
            <a:off x="5867400" y="3276600"/>
            <a:ext cx="2514600" cy="60960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rot="16200000" flipH="1">
            <a:off x="4305300" y="4229100"/>
            <a:ext cx="2286000" cy="762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181600" y="5791200"/>
            <a:ext cx="779495"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p:txBody>
      </p:sp>
      <p:sp>
        <p:nvSpPr>
          <p:cNvPr id="19" name="TextBox 18"/>
          <p:cNvSpPr txBox="1"/>
          <p:nvPr/>
        </p:nvSpPr>
        <p:spPr>
          <a:xfrm>
            <a:off x="6248400" y="5791200"/>
            <a:ext cx="24384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Time(seconds)</a:t>
            </a:r>
            <a:endParaRPr lang="en-US" sz="2400" dirty="0">
              <a:solidFill>
                <a:srgbClr val="FF0000"/>
              </a:solidFill>
              <a:latin typeface="Times New Roman" pitchFamily="18" charset="0"/>
              <a:cs typeface="Times New Roman" pitchFamily="18" charset="0"/>
            </a:endParaRPr>
          </a:p>
        </p:txBody>
      </p:sp>
      <p:sp>
        <p:nvSpPr>
          <p:cNvPr id="20" name="TextBox 19"/>
          <p:cNvSpPr txBox="1"/>
          <p:nvPr/>
        </p:nvSpPr>
        <p:spPr>
          <a:xfrm>
            <a:off x="609600" y="3733800"/>
            <a:ext cx="1828800" cy="830997"/>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 Temperature</a:t>
            </a:r>
          </a:p>
          <a:p>
            <a:r>
              <a:rPr lang="en-US" sz="2400" dirty="0" smtClean="0">
                <a:solidFill>
                  <a:srgbClr val="FF0000"/>
                </a:solidFill>
                <a:latin typeface="Times New Roman" pitchFamily="18" charset="0"/>
                <a:cs typeface="Times New Roman" pitchFamily="18" charset="0"/>
              </a:rPr>
              <a:t>            (</a:t>
            </a:r>
            <a:r>
              <a:rPr lang="en-US" sz="2400" baseline="30000" dirty="0" err="1" smtClean="0">
                <a:solidFill>
                  <a:srgbClr val="FF0000"/>
                </a:solidFill>
                <a:latin typeface="Times New Roman" pitchFamily="18" charset="0"/>
                <a:cs typeface="Times New Roman" pitchFamily="18" charset="0"/>
              </a:rPr>
              <a:t>o</a:t>
            </a:r>
            <a:r>
              <a:rPr lang="en-US" sz="2400" dirty="0" err="1" smtClean="0">
                <a:solidFill>
                  <a:srgbClr val="FF0000"/>
                </a:solidFill>
                <a:latin typeface="Times New Roman" pitchFamily="18" charset="0"/>
                <a:cs typeface="Times New Roman" pitchFamily="18" charset="0"/>
              </a:rPr>
              <a:t>C</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21" name="TextBox 20"/>
          <p:cNvSpPr txBox="1"/>
          <p:nvPr/>
        </p:nvSpPr>
        <p:spPr>
          <a:xfrm>
            <a:off x="2743200" y="4191000"/>
            <a:ext cx="1905000" cy="646331"/>
          </a:xfrm>
          <a:prstGeom prst="rect">
            <a:avLst/>
          </a:prstGeom>
          <a:noFill/>
        </p:spPr>
        <p:txBody>
          <a:bodyPr wrap="square" rtlCol="0">
            <a:spAutoFit/>
          </a:bodyPr>
          <a:lstStyle/>
          <a:p>
            <a:r>
              <a:rPr lang="en-US" dirty="0" smtClean="0">
                <a:solidFill>
                  <a:srgbClr val="7030A0"/>
                </a:solidFill>
              </a:rPr>
              <a:t>  </a:t>
            </a:r>
            <a:r>
              <a:rPr lang="en-US" dirty="0" smtClean="0">
                <a:solidFill>
                  <a:srgbClr val="7030A0"/>
                </a:solidFill>
                <a:latin typeface="Times New Roman" pitchFamily="18" charset="0"/>
                <a:cs typeface="Times New Roman" pitchFamily="18" charset="0"/>
              </a:rPr>
              <a:t>Extrapolation</a:t>
            </a:r>
          </a:p>
          <a:p>
            <a:r>
              <a:rPr lang="en-US" dirty="0" smtClean="0">
                <a:solidFill>
                  <a:srgbClr val="7030A0"/>
                </a:solidFill>
                <a:latin typeface="Times New Roman" pitchFamily="18" charset="0"/>
                <a:cs typeface="Times New Roman" pitchFamily="18" charset="0"/>
              </a:rPr>
              <a:t>            point</a:t>
            </a:r>
            <a:endParaRPr lang="en-US" dirty="0">
              <a:solidFill>
                <a:srgbClr val="7030A0"/>
              </a:solidFill>
              <a:latin typeface="Times New Roman" pitchFamily="18" charset="0"/>
              <a:cs typeface="Times New Roman" pitchFamily="18" charset="0"/>
            </a:endParaRPr>
          </a:p>
        </p:txBody>
      </p:sp>
      <p:cxnSp>
        <p:nvCxnSpPr>
          <p:cNvPr id="23" name="Straight Arrow Connector 22"/>
          <p:cNvCxnSpPr/>
          <p:nvPr/>
        </p:nvCxnSpPr>
        <p:spPr>
          <a:xfrm>
            <a:off x="4724400" y="4495800"/>
            <a:ext cx="685800" cy="1588"/>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600200" y="2667000"/>
            <a:ext cx="762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36.5</a:t>
            </a:r>
            <a:endParaRPr lang="en-US" dirty="0">
              <a:latin typeface="Times New Roman" pitchFamily="18" charset="0"/>
              <a:cs typeface="Times New Roman" pitchFamily="18" charset="0"/>
            </a:endParaRPr>
          </a:p>
        </p:txBody>
      </p:sp>
      <p:sp>
        <p:nvSpPr>
          <p:cNvPr id="25" name="TextBox 24"/>
          <p:cNvSpPr txBox="1"/>
          <p:nvPr/>
        </p:nvSpPr>
        <p:spPr>
          <a:xfrm>
            <a:off x="5562600" y="4191000"/>
            <a:ext cx="559769" cy="461665"/>
          </a:xfrm>
          <a:prstGeom prst="rect">
            <a:avLst/>
          </a:prstGeom>
          <a:noFill/>
        </p:spPr>
        <p:txBody>
          <a:bodyPr wrap="none" rtlCol="0">
            <a:spAutoFit/>
          </a:bodyPr>
          <a:lstStyle/>
          <a:p>
            <a:r>
              <a:rPr lang="en-US" sz="2400" dirty="0" smtClean="0">
                <a:solidFill>
                  <a:srgbClr val="00B050"/>
                </a:solidFill>
                <a:latin typeface="Times New Roman" pitchFamily="18" charset="0"/>
                <a:cs typeface="Times New Roman" pitchFamily="18" charset="0"/>
              </a:rPr>
              <a:t>∆T</a:t>
            </a:r>
            <a:endParaRPr lang="en-US" sz="2400" dirty="0">
              <a:solidFill>
                <a:srgbClr val="00B050"/>
              </a:solidFill>
              <a:latin typeface="Times New Roman" pitchFamily="18" charset="0"/>
              <a:cs typeface="Times New Roman" pitchFamily="18" charset="0"/>
            </a:endParaRPr>
          </a:p>
        </p:txBody>
      </p:sp>
      <p:sp>
        <p:nvSpPr>
          <p:cNvPr id="22" name="TextBox 21"/>
          <p:cNvSpPr txBox="1"/>
          <p:nvPr/>
        </p:nvSpPr>
        <p:spPr>
          <a:xfrm>
            <a:off x="1295400" y="5181600"/>
            <a:ext cx="1066800" cy="369332"/>
          </a:xfrm>
          <a:prstGeom prst="rect">
            <a:avLst/>
          </a:prstGeom>
          <a:noFill/>
        </p:spPr>
        <p:txBody>
          <a:bodyPr wrap="square" rtlCol="0">
            <a:spAutoFit/>
          </a:bodyPr>
          <a:lstStyle/>
          <a:p>
            <a:r>
              <a:rPr lang="en-US" dirty="0" smtClean="0"/>
              <a:t>    </a:t>
            </a:r>
            <a:r>
              <a:rPr lang="en-US" dirty="0" smtClean="0">
                <a:latin typeface="Times New Roman" pitchFamily="18" charset="0"/>
                <a:cs typeface="Times New Roman" pitchFamily="18" charset="0"/>
              </a:rPr>
              <a:t>25</a:t>
            </a:r>
            <a:r>
              <a:rPr lang="en-US" baseline="30000" dirty="0" smtClean="0">
                <a:latin typeface="Times New Roman" pitchFamily="18" charset="0"/>
                <a:ea typeface="Times New Roman"/>
                <a:cs typeface="Times New Roman" pitchFamily="18" charset="0"/>
              </a:rPr>
              <a:t>o</a:t>
            </a:r>
            <a:r>
              <a:rPr lang="en-US" dirty="0" smtClean="0">
                <a:latin typeface="Times New Roman" pitchFamily="18" charset="0"/>
                <a:ea typeface="Times New Roman"/>
                <a:cs typeface="Times New Roman" pitchFamily="18" charset="0"/>
              </a:rPr>
              <a:t>C</a:t>
            </a:r>
            <a:endParaRPr lang="en-US" dirty="0">
              <a:latin typeface="Times New Roman" pitchFamily="18" charset="0"/>
              <a:cs typeface="Times New Roman" pitchFamily="18" charset="0"/>
            </a:endParaRPr>
          </a:p>
        </p:txBody>
      </p:sp>
      <p:cxnSp>
        <p:nvCxnSpPr>
          <p:cNvPr id="30" name="Straight Connector 29"/>
          <p:cNvCxnSpPr/>
          <p:nvPr/>
        </p:nvCxnSpPr>
        <p:spPr>
          <a:xfrm rot="10800000">
            <a:off x="4953000" y="3048000"/>
            <a:ext cx="1295400" cy="3048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029200" y="5486400"/>
            <a:ext cx="838200" cy="1588"/>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838200" y="2057401"/>
            <a:ext cx="7924800" cy="523220"/>
          </a:xfrm>
          <a:prstGeom prst="rect">
            <a:avLst/>
          </a:prstGeom>
        </p:spPr>
        <p:txBody>
          <a:bodyPr wrap="square">
            <a:spAutoFit/>
          </a:bodyPr>
          <a:lstStyle/>
          <a:p>
            <a:r>
              <a:rPr lang="en-US" sz="2800" b="1" dirty="0" smtClean="0">
                <a:latin typeface="Times New Roman" pitchFamily="18" charset="0"/>
                <a:cs typeface="Times New Roman" pitchFamily="18" charset="0"/>
              </a:rPr>
              <a:t>Plot a graph of temperature(y-axis) against time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7" dur="500"/>
                                        <p:tgtEl>
                                          <p:spTgt spid="2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20">
                                            <p:txEl>
                                              <p:pRg st="0" end="0"/>
                                            </p:txEl>
                                          </p:spTgt>
                                        </p:tgtEl>
                                        <p:attrNameLst>
                                          <p:attrName>fill.type</p:attrName>
                                        </p:attrNameLst>
                                      </p:cBhvr>
                                      <p:to>
                                        <p:strVal val="solid"/>
                                      </p:to>
                                    </p:set>
                                  </p:childTnLst>
                                </p:cTn>
                              </p:par>
                            </p:childTnLst>
                          </p:cTn>
                        </p:par>
                        <p:par>
                          <p:cTn id="10" fill="hold">
                            <p:stCondLst>
                              <p:cond delay="3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20">
                                            <p:txEl>
                                              <p:pRg st="1" end="1"/>
                                            </p:txEl>
                                          </p:spTgt>
                                        </p:tgtEl>
                                        <p:attrNameLst>
                                          <p:attrName>style.visibility</p:attrName>
                                        </p:attrNameLst>
                                      </p:cBhvr>
                                      <p:to>
                                        <p:strVal val="visible"/>
                                      </p:to>
                                    </p:set>
                                    <p:anim calcmode="discrete" valueType="clr">
                                      <p:cBhvr override="childStyle">
                                        <p:cTn id="13" dur="500"/>
                                        <p:tgtEl>
                                          <p:spTgt spid="2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20">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20">
                                            <p:txEl>
                                              <p:pRg st="1" end="1"/>
                                            </p:txEl>
                                          </p:spTgt>
                                        </p:tgtEl>
                                        <p:attrNameLst>
                                          <p:attrName>fill.type</p:attrName>
                                        </p:attrNameLst>
                                      </p:cBhvr>
                                      <p:to>
                                        <p:strVal val="solid"/>
                                      </p:to>
                                    </p:set>
                                  </p:childTnLst>
                                </p:cTn>
                              </p:par>
                            </p:childTnLst>
                          </p:cTn>
                        </p:par>
                        <p:par>
                          <p:cTn id="16" fill="hold">
                            <p:stCondLst>
                              <p:cond delay="425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19" dur="50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19">
                                            <p:txEl>
                                              <p:pRg st="0" end="0"/>
                                            </p:txEl>
                                          </p:spTgt>
                                        </p:tgtEl>
                                        <p:attrNameLst>
                                          <p:attrName>fill.type</p:attrName>
                                        </p:attrNameLst>
                                      </p:cBhvr>
                                      <p:to>
                                        <p:strVal val="solid"/>
                                      </p:to>
                                    </p:set>
                                  </p:childTnLst>
                                </p:cTn>
                              </p:par>
                            </p:childTnLst>
                          </p:cTn>
                        </p:par>
                        <p:par>
                          <p:cTn id="22" fill="hold">
                            <p:stCondLst>
                              <p:cond delay="775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24">
                                            <p:txEl>
                                              <p:pRg st="0" end="0"/>
                                            </p:txEl>
                                          </p:spTgt>
                                        </p:tgtEl>
                                        <p:attrNameLst>
                                          <p:attrName>style.visibility</p:attrName>
                                        </p:attrNameLst>
                                      </p:cBhvr>
                                      <p:to>
                                        <p:strVal val="visible"/>
                                      </p:to>
                                    </p:set>
                                    <p:anim calcmode="discrete" valueType="clr">
                                      <p:cBhvr override="childStyle">
                                        <p:cTn id="25" dur="500"/>
                                        <p:tgtEl>
                                          <p:spTgt spid="2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24">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24">
                                            <p:txEl>
                                              <p:pRg st="0" end="0"/>
                                            </p:txEl>
                                          </p:spTgt>
                                        </p:tgtEl>
                                        <p:attrNameLst>
                                          <p:attrName>fill.type</p:attrName>
                                        </p:attrNameLst>
                                      </p:cBhvr>
                                      <p:to>
                                        <p:strVal val="solid"/>
                                      </p:to>
                                    </p:set>
                                  </p:childTnLst>
                                </p:cTn>
                              </p:par>
                            </p:childTnLst>
                          </p:cTn>
                        </p:par>
                        <p:par>
                          <p:cTn id="28" fill="hold">
                            <p:stCondLst>
                              <p:cond delay="900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31" dur="100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100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33" dur="1000"/>
                                        <p:tgtEl>
                                          <p:spTgt spid="18">
                                            <p:txEl>
                                              <p:pRg st="0" end="0"/>
                                            </p:txEl>
                                          </p:spTgt>
                                        </p:tgtEl>
                                        <p:attrNameLst>
                                          <p:attrName>fill.type</p:attrName>
                                        </p:attrNameLst>
                                      </p:cBhvr>
                                      <p:to>
                                        <p:strVal val="solid"/>
                                      </p:to>
                                    </p:set>
                                  </p:childTnLst>
                                </p:cTn>
                              </p:par>
                            </p:childTnLst>
                          </p:cTn>
                        </p:par>
                        <p:par>
                          <p:cTn id="34" fill="hold">
                            <p:stCondLst>
                              <p:cond delay="1100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25">
                                            <p:txEl>
                                              <p:pRg st="0" end="0"/>
                                            </p:txEl>
                                          </p:spTgt>
                                        </p:tgtEl>
                                        <p:attrNameLst>
                                          <p:attrName>style.visibility</p:attrName>
                                        </p:attrNameLst>
                                      </p:cBhvr>
                                      <p:to>
                                        <p:strVal val="visible"/>
                                      </p:to>
                                    </p:set>
                                    <p:anim calcmode="discrete" valueType="clr">
                                      <p:cBhvr override="childStyle">
                                        <p:cTn id="37" dur="500"/>
                                        <p:tgtEl>
                                          <p:spTgt spid="2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25">
                                            <p:txEl>
                                              <p:pRg st="0" end="0"/>
                                            </p:txEl>
                                          </p:spTgt>
                                        </p:tgtEl>
                                        <p:attrNameLst>
                                          <p:attrName>fillcolor</p:attrName>
                                        </p:attrNameLst>
                                      </p:cBhvr>
                                      <p:tavLst>
                                        <p:tav tm="0">
                                          <p:val>
                                            <p:clrVal>
                                              <a:schemeClr val="accent2"/>
                                            </p:clrVal>
                                          </p:val>
                                        </p:tav>
                                        <p:tav tm="50000">
                                          <p:val>
                                            <p:clrVal>
                                              <a:schemeClr val="hlink"/>
                                            </p:clrVal>
                                          </p:val>
                                        </p:tav>
                                      </p:tavLst>
                                    </p:anim>
                                    <p:set>
                                      <p:cBhvr>
                                        <p:cTn id="39" dur="500"/>
                                        <p:tgtEl>
                                          <p:spTgt spid="25">
                                            <p:txEl>
                                              <p:pRg st="0" end="0"/>
                                            </p:txEl>
                                          </p:spTgt>
                                        </p:tgtEl>
                                        <p:attrNameLst>
                                          <p:attrName>fill.type</p:attrName>
                                        </p:attrNameLst>
                                      </p:cBhvr>
                                      <p:to>
                                        <p:strVal val="solid"/>
                                      </p:to>
                                    </p:set>
                                  </p:childTnLst>
                                </p:cTn>
                              </p:par>
                            </p:childTnLst>
                          </p:cTn>
                        </p:par>
                        <p:par>
                          <p:cTn id="40" fill="hold">
                            <p:stCondLst>
                              <p:cond delay="11750"/>
                            </p:stCondLst>
                            <p:childTnLst>
                              <p:par>
                                <p:cTn id="41" presetID="27" presetClass="entr" presetSubtype="0" fill="hold" nodeType="afterEffect">
                                  <p:stCondLst>
                                    <p:cond delay="0"/>
                                  </p:stCondLst>
                                  <p:iterate type="lt">
                                    <p:tmPct val="50000"/>
                                  </p:iterate>
                                  <p:childTnLst>
                                    <p:set>
                                      <p:cBhvr>
                                        <p:cTn id="42" dur="1" fill="hold">
                                          <p:stCondLst>
                                            <p:cond delay="0"/>
                                          </p:stCondLst>
                                        </p:cTn>
                                        <p:tgtEl>
                                          <p:spTgt spid="21">
                                            <p:txEl>
                                              <p:pRg st="0" end="0"/>
                                            </p:txEl>
                                          </p:spTgt>
                                        </p:tgtEl>
                                        <p:attrNameLst>
                                          <p:attrName>style.visibility</p:attrName>
                                        </p:attrNameLst>
                                      </p:cBhvr>
                                      <p:to>
                                        <p:strVal val="visible"/>
                                      </p:to>
                                    </p:set>
                                    <p:anim calcmode="discrete" valueType="clr">
                                      <p:cBhvr override="childStyle">
                                        <p:cTn id="43" dur="500"/>
                                        <p:tgtEl>
                                          <p:spTgt spid="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500"/>
                                        <p:tgtEl>
                                          <p:spTgt spid="21">
                                            <p:txEl>
                                              <p:pRg st="0" end="0"/>
                                            </p:txEl>
                                          </p:spTgt>
                                        </p:tgtEl>
                                        <p:attrNameLst>
                                          <p:attrName>fillcolor</p:attrName>
                                        </p:attrNameLst>
                                      </p:cBhvr>
                                      <p:tavLst>
                                        <p:tav tm="0">
                                          <p:val>
                                            <p:clrVal>
                                              <a:schemeClr val="accent2"/>
                                            </p:clrVal>
                                          </p:val>
                                        </p:tav>
                                        <p:tav tm="50000">
                                          <p:val>
                                            <p:clrVal>
                                              <a:schemeClr val="hlink"/>
                                            </p:clrVal>
                                          </p:val>
                                        </p:tav>
                                      </p:tavLst>
                                    </p:anim>
                                    <p:set>
                                      <p:cBhvr>
                                        <p:cTn id="45" dur="500"/>
                                        <p:tgtEl>
                                          <p:spTgt spid="21">
                                            <p:txEl>
                                              <p:pRg st="0" end="0"/>
                                            </p:txEl>
                                          </p:spTgt>
                                        </p:tgtEl>
                                        <p:attrNameLst>
                                          <p:attrName>fill.type</p:attrName>
                                        </p:attrNameLst>
                                      </p:cBhvr>
                                      <p:to>
                                        <p:strVal val="solid"/>
                                      </p:to>
                                    </p:set>
                                  </p:childTnLst>
                                </p:cTn>
                              </p:par>
                            </p:childTnLst>
                          </p:cTn>
                        </p:par>
                        <p:par>
                          <p:cTn id="46" fill="hold">
                            <p:stCondLst>
                              <p:cond delay="15250"/>
                            </p:stCondLst>
                            <p:childTnLst>
                              <p:par>
                                <p:cTn id="47" presetID="27" presetClass="entr" presetSubtype="0" fill="hold" nodeType="afterEffect">
                                  <p:stCondLst>
                                    <p:cond delay="0"/>
                                  </p:stCondLst>
                                  <p:iterate type="lt">
                                    <p:tmPct val="50000"/>
                                  </p:iterate>
                                  <p:childTnLst>
                                    <p:set>
                                      <p:cBhvr>
                                        <p:cTn id="48" dur="1" fill="hold">
                                          <p:stCondLst>
                                            <p:cond delay="0"/>
                                          </p:stCondLst>
                                        </p:cTn>
                                        <p:tgtEl>
                                          <p:spTgt spid="21">
                                            <p:txEl>
                                              <p:pRg st="1" end="1"/>
                                            </p:txEl>
                                          </p:spTgt>
                                        </p:tgtEl>
                                        <p:attrNameLst>
                                          <p:attrName>style.visibility</p:attrName>
                                        </p:attrNameLst>
                                      </p:cBhvr>
                                      <p:to>
                                        <p:strVal val="visible"/>
                                      </p:to>
                                    </p:set>
                                    <p:anim calcmode="discrete" valueType="clr">
                                      <p:cBhvr override="childStyle">
                                        <p:cTn id="49" dur="500"/>
                                        <p:tgtEl>
                                          <p:spTgt spid="2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21">
                                            <p:txEl>
                                              <p:pRg st="1" end="1"/>
                                            </p:txEl>
                                          </p:spTgt>
                                        </p:tgtEl>
                                        <p:attrNameLst>
                                          <p:attrName>fillcolor</p:attrName>
                                        </p:attrNameLst>
                                      </p:cBhvr>
                                      <p:tavLst>
                                        <p:tav tm="0">
                                          <p:val>
                                            <p:clrVal>
                                              <a:schemeClr val="accent2"/>
                                            </p:clrVal>
                                          </p:val>
                                        </p:tav>
                                        <p:tav tm="50000">
                                          <p:val>
                                            <p:clrVal>
                                              <a:schemeClr val="hlink"/>
                                            </p:clrVal>
                                          </p:val>
                                        </p:tav>
                                      </p:tavLst>
                                    </p:anim>
                                    <p:set>
                                      <p:cBhvr>
                                        <p:cTn id="51" dur="500"/>
                                        <p:tgtEl>
                                          <p:spTgt spid="21">
                                            <p:txEl>
                                              <p:pRg st="1" end="1"/>
                                            </p:txEl>
                                          </p:spTgt>
                                        </p:tgtEl>
                                        <p:attrNameLst>
                                          <p:attrName>fill.type</p:attrName>
                                        </p:attrNameLst>
                                      </p:cBhvr>
                                      <p:to>
                                        <p:strVal val="solid"/>
                                      </p:to>
                                    </p:set>
                                  </p:childTnLst>
                                </p:cTn>
                              </p:par>
                            </p:childTnLst>
                          </p:cTn>
                        </p:par>
                        <p:par>
                          <p:cTn id="52" fill="hold">
                            <p:stCondLst>
                              <p:cond delay="16750"/>
                            </p:stCondLst>
                            <p:childTnLst>
                              <p:par>
                                <p:cTn id="53" presetID="1" presetClass="entr" presetSubtype="0"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par>
                          <p:cTn id="55" fill="hold">
                            <p:stCondLst>
                              <p:cond delay="16750"/>
                            </p:stCondLst>
                            <p:childTnLst>
                              <p:par>
                                <p:cTn id="56" presetID="1" presetClass="entr" presetSubtype="0" fill="hold" nodeType="afterEffect">
                                  <p:stCondLst>
                                    <p:cond delay="500"/>
                                  </p:stCondLst>
                                  <p:childTnLst>
                                    <p:set>
                                      <p:cBhvr>
                                        <p:cTn id="57" dur="1" fill="hold">
                                          <p:stCondLst>
                                            <p:cond delay="0"/>
                                          </p:stCondLst>
                                        </p:cTn>
                                        <p:tgtEl>
                                          <p:spTgt spid="15"/>
                                        </p:tgtEl>
                                        <p:attrNameLst>
                                          <p:attrName>style.visibility</p:attrName>
                                        </p:attrNameLst>
                                      </p:cBhvr>
                                      <p:to>
                                        <p:strVal val="visible"/>
                                      </p:to>
                                    </p:set>
                                  </p:childTnLst>
                                </p:cTn>
                              </p:par>
                            </p:childTnLst>
                          </p:cTn>
                        </p:par>
                        <p:par>
                          <p:cTn id="58" fill="hold">
                            <p:stCondLst>
                              <p:cond delay="17250"/>
                            </p:stCondLst>
                            <p:childTnLst>
                              <p:par>
                                <p:cTn id="59" presetID="1" presetClass="entr" presetSubtype="0" fill="hold" nodeType="afterEffect">
                                  <p:stCondLst>
                                    <p:cond delay="1000"/>
                                  </p:stCondLst>
                                  <p:childTnLst>
                                    <p:set>
                                      <p:cBhvr>
                                        <p:cTn id="60" dur="1" fill="hold">
                                          <p:stCondLst>
                                            <p:cond delay="0"/>
                                          </p:stCondLst>
                                        </p:cTn>
                                        <p:tgtEl>
                                          <p:spTgt spid="37"/>
                                        </p:tgtEl>
                                        <p:attrNameLst>
                                          <p:attrName>style.visibility</p:attrName>
                                        </p:attrNameLst>
                                      </p:cBhvr>
                                      <p:to>
                                        <p:strVal val="visible"/>
                                      </p:to>
                                    </p:set>
                                  </p:childTnLst>
                                </p:cTn>
                              </p:par>
                            </p:childTnLst>
                          </p:cTn>
                        </p:par>
                        <p:par>
                          <p:cTn id="61" fill="hold">
                            <p:stCondLst>
                              <p:cond delay="18250"/>
                            </p:stCondLst>
                            <p:childTnLst>
                              <p:par>
                                <p:cTn id="62" presetID="1" presetClass="entr" presetSubtype="0" fill="hold" nodeType="afterEffect">
                                  <p:stCondLst>
                                    <p:cond delay="1000"/>
                                  </p:stCondLst>
                                  <p:childTnLst>
                                    <p:set>
                                      <p:cBhvr>
                                        <p:cTn id="63" dur="1" fill="hold">
                                          <p:stCondLst>
                                            <p:cond delay="0"/>
                                          </p:stCondLst>
                                        </p:cTn>
                                        <p:tgtEl>
                                          <p:spTgt spid="30"/>
                                        </p:tgtEl>
                                        <p:attrNameLst>
                                          <p:attrName>style.visibility</p:attrName>
                                        </p:attrNameLst>
                                      </p:cBhvr>
                                      <p:to>
                                        <p:strVal val="visible"/>
                                      </p:to>
                                    </p:set>
                                  </p:childTnLst>
                                </p:cTn>
                              </p:par>
                            </p:childTnLst>
                          </p:cTn>
                        </p:par>
                        <p:par>
                          <p:cTn id="64" fill="hold">
                            <p:stCondLst>
                              <p:cond delay="19250"/>
                            </p:stCondLst>
                            <p:childTnLst>
                              <p:par>
                                <p:cTn id="65" presetID="1" presetClass="entr" presetSubtype="0" fill="hold" nodeType="afterEffect">
                                  <p:stCondLst>
                                    <p:cond delay="1500"/>
                                  </p:stCondLst>
                                  <p:childTnLst>
                                    <p:set>
                                      <p:cBhvr>
                                        <p:cTn id="66" dur="1" fill="hold">
                                          <p:stCondLst>
                                            <p:cond delay="0"/>
                                          </p:stCondLst>
                                        </p:cTn>
                                        <p:tgtEl>
                                          <p:spTgt spid="17"/>
                                        </p:tgtEl>
                                        <p:attrNameLst>
                                          <p:attrName>style.visibility</p:attrName>
                                        </p:attrNameLst>
                                      </p:cBhvr>
                                      <p:to>
                                        <p:strVal val="visible"/>
                                      </p:to>
                                    </p:set>
                                  </p:childTnLst>
                                </p:cTn>
                              </p:par>
                            </p:childTnLst>
                          </p:cTn>
                        </p:par>
                        <p:par>
                          <p:cTn id="67" fill="hold">
                            <p:stCondLst>
                              <p:cond delay="20750"/>
                            </p:stCondLst>
                            <p:childTnLst>
                              <p:par>
                                <p:cTn id="68" presetID="1" presetClass="entr" presetSubtype="0" fill="hold" nodeType="afterEffect">
                                  <p:stCondLst>
                                    <p:cond delay="1000"/>
                                  </p:stCondLst>
                                  <p:childTnLst>
                                    <p:set>
                                      <p:cBhvr>
                                        <p:cTn id="69" dur="1" fill="hold">
                                          <p:stCondLst>
                                            <p:cond delay="0"/>
                                          </p:stCondLst>
                                        </p:cTn>
                                        <p:tgtEl>
                                          <p:spTgt spid="11"/>
                                        </p:tgtEl>
                                        <p:attrNameLst>
                                          <p:attrName>style.visibility</p:attrName>
                                        </p:attrNameLst>
                                      </p:cBhvr>
                                      <p:to>
                                        <p:strVal val="visible"/>
                                      </p:to>
                                    </p:set>
                                  </p:childTnLst>
                                </p:cTn>
                              </p:par>
                            </p:childTnLst>
                          </p:cTn>
                        </p:par>
                        <p:par>
                          <p:cTn id="70" fill="hold">
                            <p:stCondLst>
                              <p:cond delay="21750"/>
                            </p:stCondLst>
                            <p:childTnLst>
                              <p:par>
                                <p:cTn id="71" presetID="1" presetClass="entr" presetSubtype="0" fill="hold" nodeType="afterEffect">
                                  <p:stCondLst>
                                    <p:cond delay="1000"/>
                                  </p:stCondLst>
                                  <p:childTnLst>
                                    <p:set>
                                      <p:cBhvr>
                                        <p:cTn id="72" dur="1" fill="hold">
                                          <p:stCondLst>
                                            <p:cond delay="0"/>
                                          </p:stCondLst>
                                        </p:cTn>
                                        <p:tgtEl>
                                          <p:spTgt spid="9"/>
                                        </p:tgtEl>
                                        <p:attrNameLst>
                                          <p:attrName>style.visibility</p:attrName>
                                        </p:attrNameLst>
                                      </p:cBhvr>
                                      <p:to>
                                        <p:strVal val="visible"/>
                                      </p:to>
                                    </p:set>
                                  </p:childTnLst>
                                </p:cTn>
                              </p:par>
                            </p:childTnLst>
                          </p:cTn>
                        </p:par>
                        <p:par>
                          <p:cTn id="73" fill="hold">
                            <p:stCondLst>
                              <p:cond delay="22750"/>
                            </p:stCondLst>
                            <p:childTnLst>
                              <p:par>
                                <p:cTn id="74" presetID="1" presetClass="entr" presetSubtype="0" fill="hold" nodeType="afterEffect">
                                  <p:stCondLst>
                                    <p:cond delay="1500"/>
                                  </p:stCondLst>
                                  <p:childTnLst>
                                    <p:set>
                                      <p:cBhvr>
                                        <p:cTn id="75" dur="1" fill="hold">
                                          <p:stCondLst>
                                            <p:cond delay="0"/>
                                          </p:stCondLst>
                                        </p:cTn>
                                        <p:tgtEl>
                                          <p:spTgt spid="23"/>
                                        </p:tgtEl>
                                        <p:attrNameLst>
                                          <p:attrName>style.visibility</p:attrName>
                                        </p:attrNameLst>
                                      </p:cBhvr>
                                      <p:to>
                                        <p:strVal val="visible"/>
                                      </p:to>
                                    </p:set>
                                  </p:childTnLst>
                                  <p:subTnLst>
                                    <p:animClr clrSpc="rgb" dir="cw">
                                      <p:cBhvr override="childStyle">
                                        <p:cTn dur="1" fill="hold" display="0" masterRel="nextClick" afterEffect="1"/>
                                        <p:tgtEl>
                                          <p:spTgt spid="23"/>
                                        </p:tgtEl>
                                        <p:attrNameLst>
                                          <p:attrName>ppt_c</p:attrName>
                                        </p:attrNameLst>
                                      </p:cBhvr>
                                      <p:to>
                                        <a:schemeClr val="tx2"/>
                                      </p:to>
                                    </p:animClr>
                                  </p:subTnLst>
                                </p:cTn>
                              </p:par>
                            </p:childTnLst>
                          </p:cTn>
                        </p:par>
                        <p:par>
                          <p:cTn id="76" fill="hold">
                            <p:stCondLst>
                              <p:cond delay="24250"/>
                            </p:stCondLst>
                            <p:childTnLst>
                              <p:par>
                                <p:cTn id="77" presetID="37" presetClass="entr" presetSubtype="0" fill="hold" nodeType="afterEffect">
                                  <p:stCondLst>
                                    <p:cond delay="1000"/>
                                  </p:stCondLst>
                                  <p:childTnLst>
                                    <p:set>
                                      <p:cBhvr>
                                        <p:cTn id="78" dur="1" fill="hold">
                                          <p:stCondLst>
                                            <p:cond delay="0"/>
                                          </p:stCondLst>
                                        </p:cTn>
                                        <p:tgtEl>
                                          <p:spTgt spid="26">
                                            <p:txEl>
                                              <p:pRg st="0" end="0"/>
                                            </p:txEl>
                                          </p:spTgt>
                                        </p:tgtEl>
                                        <p:attrNameLst>
                                          <p:attrName>style.visibility</p:attrName>
                                        </p:attrNameLst>
                                      </p:cBhvr>
                                      <p:to>
                                        <p:strVal val="visible"/>
                                      </p:to>
                                    </p:set>
                                    <p:animEffect transition="in" filter="fade">
                                      <p:cBhvr>
                                        <p:cTn id="79" dur="1000"/>
                                        <p:tgtEl>
                                          <p:spTgt spid="26">
                                            <p:txEl>
                                              <p:pRg st="0" end="0"/>
                                            </p:txEl>
                                          </p:spTgt>
                                        </p:tgtEl>
                                      </p:cBhvr>
                                    </p:animEffect>
                                    <p:anim calcmode="lin" valueType="num">
                                      <p:cBhvr>
                                        <p:cTn id="8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26">
                                            <p:txEl>
                                              <p:pRg st="0" end="0"/>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2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304800" y="304800"/>
            <a:ext cx="84582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Questions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a:t>
            </a:r>
            <a:r>
              <a:rPr kumimoji="0" lang="en-US"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Show and determine the change in temperature ∆T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 a well constructed graph ∆T= T2 –T1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second by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extrapolation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 = 36.5 – 25.0 =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11.5</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lang="en-US" sz="2400" b="1" dirty="0" err="1" smtClean="0">
                <a:latin typeface="Times New Roman" pitchFamily="18" charset="0"/>
                <a:ea typeface="Times New Roman" pitchFamily="18" charset="0"/>
                <a:cs typeface="Times New Roman" pitchFamily="18" charset="0"/>
              </a:rPr>
              <a:t>b</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.Calculate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number of moles of copper(II)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(VI)used given the molar heat of displacement of Cu</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)ions is 125kJmole</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Heat produced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of solution(</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specific heat capacity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20 x 4.2 x 11.5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966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oules =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0.966 kJ</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b="1"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Number of moles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Heat produced ∆H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heat of displacement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.966 kJ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0.007728moles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125 moles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7.728 x 10</a:t>
            </a:r>
            <a:r>
              <a:rPr kumimoji="0" lang="en-US"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moles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86017">
                                            <p:txEl>
                                              <p:pRg st="0" end="0"/>
                                            </p:txEl>
                                          </p:spTgt>
                                        </p:tgtEl>
                                        <p:attrNameLst>
                                          <p:attrName>style.visibility</p:attrName>
                                        </p:attrNameLst>
                                      </p:cBhvr>
                                      <p:to>
                                        <p:strVal val="visible"/>
                                      </p:to>
                                    </p:set>
                                    <p:animEffect transition="in" filter="diamond(out)">
                                      <p:cBhvr>
                                        <p:cTn id="7" dur="2000"/>
                                        <p:tgtEl>
                                          <p:spTgt spid="86017">
                                            <p:txEl>
                                              <p:pRg st="0" end="0"/>
                                            </p:txEl>
                                          </p:spTgt>
                                        </p:tgtEl>
                                      </p:cBhvr>
                                    </p:animEffect>
                                  </p:childTnLst>
                                </p:cTn>
                              </p:par>
                            </p:childTnLst>
                          </p:cTn>
                        </p:par>
                        <p:par>
                          <p:cTn id="8" fill="hold">
                            <p:stCondLst>
                              <p:cond delay="2000"/>
                            </p:stCondLst>
                            <p:childTnLst>
                              <p:par>
                                <p:cTn id="9" presetID="8" presetClass="entr" presetSubtype="32" fill="hold" nodeType="afterEffect">
                                  <p:stCondLst>
                                    <p:cond delay="0"/>
                                  </p:stCondLst>
                                  <p:childTnLst>
                                    <p:set>
                                      <p:cBhvr>
                                        <p:cTn id="10" dur="1" fill="hold">
                                          <p:stCondLst>
                                            <p:cond delay="0"/>
                                          </p:stCondLst>
                                        </p:cTn>
                                        <p:tgtEl>
                                          <p:spTgt spid="86017">
                                            <p:txEl>
                                              <p:pRg st="1" end="1"/>
                                            </p:txEl>
                                          </p:spTgt>
                                        </p:tgtEl>
                                        <p:attrNameLst>
                                          <p:attrName>style.visibility</p:attrName>
                                        </p:attrNameLst>
                                      </p:cBhvr>
                                      <p:to>
                                        <p:strVal val="visible"/>
                                      </p:to>
                                    </p:set>
                                    <p:animEffect transition="in" filter="diamond(out)">
                                      <p:cBhvr>
                                        <p:cTn id="11" dur="2000"/>
                                        <p:tgtEl>
                                          <p:spTgt spid="86017">
                                            <p:txEl>
                                              <p:pRg st="1" end="1"/>
                                            </p:txEl>
                                          </p:spTgt>
                                        </p:tgtEl>
                                      </p:cBhvr>
                                    </p:animEffect>
                                  </p:childTnLst>
                                </p:cTn>
                              </p:par>
                            </p:childTnLst>
                          </p:cTn>
                        </p:par>
                        <p:par>
                          <p:cTn id="12" fill="hold">
                            <p:stCondLst>
                              <p:cond delay="4000"/>
                            </p:stCondLst>
                            <p:childTnLst>
                              <p:par>
                                <p:cTn id="13" presetID="8" presetClass="entr" presetSubtype="32" fill="hold" nodeType="afterEffect">
                                  <p:stCondLst>
                                    <p:cond delay="0"/>
                                  </p:stCondLst>
                                  <p:childTnLst>
                                    <p:set>
                                      <p:cBhvr>
                                        <p:cTn id="14" dur="1" fill="hold">
                                          <p:stCondLst>
                                            <p:cond delay="0"/>
                                          </p:stCondLst>
                                        </p:cTn>
                                        <p:tgtEl>
                                          <p:spTgt spid="86017">
                                            <p:txEl>
                                              <p:pRg st="2" end="2"/>
                                            </p:txEl>
                                          </p:spTgt>
                                        </p:tgtEl>
                                        <p:attrNameLst>
                                          <p:attrName>style.visibility</p:attrName>
                                        </p:attrNameLst>
                                      </p:cBhvr>
                                      <p:to>
                                        <p:strVal val="visible"/>
                                      </p:to>
                                    </p:set>
                                    <p:animEffect transition="in" filter="diamond(out)">
                                      <p:cBhvr>
                                        <p:cTn id="15" dur="2000"/>
                                        <p:tgtEl>
                                          <p:spTgt spid="86017">
                                            <p:txEl>
                                              <p:pRg st="2" end="2"/>
                                            </p:txEl>
                                          </p:spTgt>
                                        </p:tgtEl>
                                      </p:cBhvr>
                                    </p:animEffect>
                                  </p:childTnLst>
                                </p:cTn>
                              </p:par>
                            </p:childTnLst>
                          </p:cTn>
                        </p:par>
                        <p:par>
                          <p:cTn id="16" fill="hold">
                            <p:stCondLst>
                              <p:cond delay="6000"/>
                            </p:stCondLst>
                            <p:childTnLst>
                              <p:par>
                                <p:cTn id="17" presetID="8" presetClass="entr" presetSubtype="32" fill="hold" nodeType="afterEffect">
                                  <p:stCondLst>
                                    <p:cond delay="0"/>
                                  </p:stCondLst>
                                  <p:childTnLst>
                                    <p:set>
                                      <p:cBhvr>
                                        <p:cTn id="18" dur="1" fill="hold">
                                          <p:stCondLst>
                                            <p:cond delay="0"/>
                                          </p:stCondLst>
                                        </p:cTn>
                                        <p:tgtEl>
                                          <p:spTgt spid="86017">
                                            <p:txEl>
                                              <p:pRg st="3" end="3"/>
                                            </p:txEl>
                                          </p:spTgt>
                                        </p:tgtEl>
                                        <p:attrNameLst>
                                          <p:attrName>style.visibility</p:attrName>
                                        </p:attrNameLst>
                                      </p:cBhvr>
                                      <p:to>
                                        <p:strVal val="visible"/>
                                      </p:to>
                                    </p:set>
                                    <p:animEffect transition="in" filter="diamond(out)">
                                      <p:cBhvr>
                                        <p:cTn id="19" dur="2000"/>
                                        <p:tgtEl>
                                          <p:spTgt spid="86017">
                                            <p:txEl>
                                              <p:pRg st="3" end="3"/>
                                            </p:txEl>
                                          </p:spTgt>
                                        </p:tgtEl>
                                      </p:cBhvr>
                                    </p:animEffect>
                                  </p:childTnLst>
                                </p:cTn>
                              </p:par>
                            </p:childTnLst>
                          </p:cTn>
                        </p:par>
                        <p:par>
                          <p:cTn id="20" fill="hold">
                            <p:stCondLst>
                              <p:cond delay="8000"/>
                            </p:stCondLst>
                            <p:childTnLst>
                              <p:par>
                                <p:cTn id="21" presetID="8" presetClass="entr" presetSubtype="32" fill="hold" nodeType="afterEffect">
                                  <p:stCondLst>
                                    <p:cond delay="0"/>
                                  </p:stCondLst>
                                  <p:childTnLst>
                                    <p:set>
                                      <p:cBhvr>
                                        <p:cTn id="22" dur="1" fill="hold">
                                          <p:stCondLst>
                                            <p:cond delay="0"/>
                                          </p:stCondLst>
                                        </p:cTn>
                                        <p:tgtEl>
                                          <p:spTgt spid="86017">
                                            <p:txEl>
                                              <p:pRg st="4" end="4"/>
                                            </p:txEl>
                                          </p:spTgt>
                                        </p:tgtEl>
                                        <p:attrNameLst>
                                          <p:attrName>style.visibility</p:attrName>
                                        </p:attrNameLst>
                                      </p:cBhvr>
                                      <p:to>
                                        <p:strVal val="visible"/>
                                      </p:to>
                                    </p:set>
                                    <p:animEffect transition="in" filter="diamond(out)">
                                      <p:cBhvr>
                                        <p:cTn id="23" dur="2000"/>
                                        <p:tgtEl>
                                          <p:spTgt spid="86017">
                                            <p:txEl>
                                              <p:pRg st="4" end="4"/>
                                            </p:txEl>
                                          </p:spTgt>
                                        </p:tgtEl>
                                      </p:cBhvr>
                                    </p:animEffect>
                                  </p:childTnLst>
                                </p:cTn>
                              </p:par>
                            </p:childTnLst>
                          </p:cTn>
                        </p:par>
                        <p:par>
                          <p:cTn id="24" fill="hold">
                            <p:stCondLst>
                              <p:cond delay="10000"/>
                            </p:stCondLst>
                            <p:childTnLst>
                              <p:par>
                                <p:cTn id="25" presetID="8" presetClass="entr" presetSubtype="32" fill="hold" nodeType="afterEffect">
                                  <p:stCondLst>
                                    <p:cond delay="0"/>
                                  </p:stCondLst>
                                  <p:childTnLst>
                                    <p:set>
                                      <p:cBhvr>
                                        <p:cTn id="26" dur="1" fill="hold">
                                          <p:stCondLst>
                                            <p:cond delay="0"/>
                                          </p:stCondLst>
                                        </p:cTn>
                                        <p:tgtEl>
                                          <p:spTgt spid="86017">
                                            <p:txEl>
                                              <p:pRg st="5" end="5"/>
                                            </p:txEl>
                                          </p:spTgt>
                                        </p:tgtEl>
                                        <p:attrNameLst>
                                          <p:attrName>style.visibility</p:attrName>
                                        </p:attrNameLst>
                                      </p:cBhvr>
                                      <p:to>
                                        <p:strVal val="visible"/>
                                      </p:to>
                                    </p:set>
                                    <p:animEffect transition="in" filter="diamond(out)">
                                      <p:cBhvr>
                                        <p:cTn id="27" dur="2000"/>
                                        <p:tgtEl>
                                          <p:spTgt spid="86017">
                                            <p:txEl>
                                              <p:pRg st="5" end="5"/>
                                            </p:txEl>
                                          </p:spTgt>
                                        </p:tgtEl>
                                      </p:cBhvr>
                                    </p:animEffect>
                                  </p:childTnLst>
                                </p:cTn>
                              </p:par>
                            </p:childTnLst>
                          </p:cTn>
                        </p:par>
                        <p:par>
                          <p:cTn id="28" fill="hold">
                            <p:stCondLst>
                              <p:cond delay="12000"/>
                            </p:stCondLst>
                            <p:childTnLst>
                              <p:par>
                                <p:cTn id="29" presetID="8" presetClass="entr" presetSubtype="32" fill="hold" nodeType="afterEffect">
                                  <p:stCondLst>
                                    <p:cond delay="0"/>
                                  </p:stCondLst>
                                  <p:childTnLst>
                                    <p:set>
                                      <p:cBhvr>
                                        <p:cTn id="30" dur="1" fill="hold">
                                          <p:stCondLst>
                                            <p:cond delay="0"/>
                                          </p:stCondLst>
                                        </p:cTn>
                                        <p:tgtEl>
                                          <p:spTgt spid="86017">
                                            <p:txEl>
                                              <p:pRg st="6" end="6"/>
                                            </p:txEl>
                                          </p:spTgt>
                                        </p:tgtEl>
                                        <p:attrNameLst>
                                          <p:attrName>style.visibility</p:attrName>
                                        </p:attrNameLst>
                                      </p:cBhvr>
                                      <p:to>
                                        <p:strVal val="visible"/>
                                      </p:to>
                                    </p:set>
                                    <p:animEffect transition="in" filter="diamond(out)">
                                      <p:cBhvr>
                                        <p:cTn id="31" dur="2000"/>
                                        <p:tgtEl>
                                          <p:spTgt spid="86017">
                                            <p:txEl>
                                              <p:pRg st="6" end="6"/>
                                            </p:txEl>
                                          </p:spTgt>
                                        </p:tgtEl>
                                      </p:cBhvr>
                                    </p:animEffect>
                                  </p:childTnLst>
                                </p:cTn>
                              </p:par>
                            </p:childTnLst>
                          </p:cTn>
                        </p:par>
                        <p:par>
                          <p:cTn id="32" fill="hold">
                            <p:stCondLst>
                              <p:cond delay="14000"/>
                            </p:stCondLst>
                            <p:childTnLst>
                              <p:par>
                                <p:cTn id="33" presetID="8" presetClass="entr" presetSubtype="32" fill="hold" nodeType="afterEffect">
                                  <p:stCondLst>
                                    <p:cond delay="0"/>
                                  </p:stCondLst>
                                  <p:childTnLst>
                                    <p:set>
                                      <p:cBhvr>
                                        <p:cTn id="34" dur="1" fill="hold">
                                          <p:stCondLst>
                                            <p:cond delay="0"/>
                                          </p:stCondLst>
                                        </p:cTn>
                                        <p:tgtEl>
                                          <p:spTgt spid="86017">
                                            <p:txEl>
                                              <p:pRg st="7" end="7"/>
                                            </p:txEl>
                                          </p:spTgt>
                                        </p:tgtEl>
                                        <p:attrNameLst>
                                          <p:attrName>style.visibility</p:attrName>
                                        </p:attrNameLst>
                                      </p:cBhvr>
                                      <p:to>
                                        <p:strVal val="visible"/>
                                      </p:to>
                                    </p:set>
                                    <p:animEffect transition="in" filter="diamond(out)">
                                      <p:cBhvr>
                                        <p:cTn id="35" dur="2000"/>
                                        <p:tgtEl>
                                          <p:spTgt spid="86017">
                                            <p:txEl>
                                              <p:pRg st="7" end="7"/>
                                            </p:txEl>
                                          </p:spTgt>
                                        </p:tgtEl>
                                      </p:cBhvr>
                                    </p:animEffect>
                                  </p:childTnLst>
                                </p:cTn>
                              </p:par>
                            </p:childTnLst>
                          </p:cTn>
                        </p:par>
                        <p:par>
                          <p:cTn id="36" fill="hold">
                            <p:stCondLst>
                              <p:cond delay="16000"/>
                            </p:stCondLst>
                            <p:childTnLst>
                              <p:par>
                                <p:cTn id="37" presetID="8" presetClass="entr" presetSubtype="32" fill="hold" nodeType="afterEffect">
                                  <p:stCondLst>
                                    <p:cond delay="0"/>
                                  </p:stCondLst>
                                  <p:childTnLst>
                                    <p:set>
                                      <p:cBhvr>
                                        <p:cTn id="38" dur="1" fill="hold">
                                          <p:stCondLst>
                                            <p:cond delay="0"/>
                                          </p:stCondLst>
                                        </p:cTn>
                                        <p:tgtEl>
                                          <p:spTgt spid="86017">
                                            <p:txEl>
                                              <p:pRg st="8" end="8"/>
                                            </p:txEl>
                                          </p:spTgt>
                                        </p:tgtEl>
                                        <p:attrNameLst>
                                          <p:attrName>style.visibility</p:attrName>
                                        </p:attrNameLst>
                                      </p:cBhvr>
                                      <p:to>
                                        <p:strVal val="visible"/>
                                      </p:to>
                                    </p:set>
                                    <p:animEffect transition="in" filter="diamond(out)">
                                      <p:cBhvr>
                                        <p:cTn id="39" dur="2000"/>
                                        <p:tgtEl>
                                          <p:spTgt spid="86017">
                                            <p:txEl>
                                              <p:pRg st="8" end="8"/>
                                            </p:txEl>
                                          </p:spTgt>
                                        </p:tgtEl>
                                      </p:cBhvr>
                                    </p:animEffect>
                                  </p:childTnLst>
                                </p:cTn>
                              </p:par>
                            </p:childTnLst>
                          </p:cTn>
                        </p:par>
                        <p:par>
                          <p:cTn id="40" fill="hold">
                            <p:stCondLst>
                              <p:cond delay="18000"/>
                            </p:stCondLst>
                            <p:childTnLst>
                              <p:par>
                                <p:cTn id="41" presetID="8" presetClass="entr" presetSubtype="32" fill="hold" nodeType="afterEffect">
                                  <p:stCondLst>
                                    <p:cond delay="0"/>
                                  </p:stCondLst>
                                  <p:childTnLst>
                                    <p:set>
                                      <p:cBhvr>
                                        <p:cTn id="42" dur="1" fill="hold">
                                          <p:stCondLst>
                                            <p:cond delay="0"/>
                                          </p:stCondLst>
                                        </p:cTn>
                                        <p:tgtEl>
                                          <p:spTgt spid="86017">
                                            <p:txEl>
                                              <p:pRg st="9" end="9"/>
                                            </p:txEl>
                                          </p:spTgt>
                                        </p:tgtEl>
                                        <p:attrNameLst>
                                          <p:attrName>style.visibility</p:attrName>
                                        </p:attrNameLst>
                                      </p:cBhvr>
                                      <p:to>
                                        <p:strVal val="visible"/>
                                      </p:to>
                                    </p:set>
                                    <p:animEffect transition="in" filter="diamond(out)">
                                      <p:cBhvr>
                                        <p:cTn id="43" dur="2000"/>
                                        <p:tgtEl>
                                          <p:spTgt spid="86017">
                                            <p:txEl>
                                              <p:pRg st="9" end="9"/>
                                            </p:txEl>
                                          </p:spTgt>
                                        </p:tgtEl>
                                      </p:cBhvr>
                                    </p:animEffect>
                                  </p:childTnLst>
                                </p:cTn>
                              </p:par>
                            </p:childTnLst>
                          </p:cTn>
                        </p:par>
                        <p:par>
                          <p:cTn id="44" fill="hold">
                            <p:stCondLst>
                              <p:cond delay="20000"/>
                            </p:stCondLst>
                            <p:childTnLst>
                              <p:par>
                                <p:cTn id="45" presetID="8" presetClass="entr" presetSubtype="32" fill="hold" nodeType="afterEffect">
                                  <p:stCondLst>
                                    <p:cond delay="0"/>
                                  </p:stCondLst>
                                  <p:childTnLst>
                                    <p:set>
                                      <p:cBhvr>
                                        <p:cTn id="46" dur="1" fill="hold">
                                          <p:stCondLst>
                                            <p:cond delay="0"/>
                                          </p:stCondLst>
                                        </p:cTn>
                                        <p:tgtEl>
                                          <p:spTgt spid="86017">
                                            <p:txEl>
                                              <p:pRg st="10" end="10"/>
                                            </p:txEl>
                                          </p:spTgt>
                                        </p:tgtEl>
                                        <p:attrNameLst>
                                          <p:attrName>style.visibility</p:attrName>
                                        </p:attrNameLst>
                                      </p:cBhvr>
                                      <p:to>
                                        <p:strVal val="visible"/>
                                      </p:to>
                                    </p:set>
                                    <p:animEffect transition="in" filter="diamond(out)">
                                      <p:cBhvr>
                                        <p:cTn id="47" dur="2000"/>
                                        <p:tgtEl>
                                          <p:spTgt spid="86017">
                                            <p:txEl>
                                              <p:pRg st="10" end="10"/>
                                            </p:txEl>
                                          </p:spTgt>
                                        </p:tgtEl>
                                      </p:cBhvr>
                                    </p:animEffect>
                                  </p:childTnLst>
                                </p:cTn>
                              </p:par>
                            </p:childTnLst>
                          </p:cTn>
                        </p:par>
                        <p:par>
                          <p:cTn id="48" fill="hold">
                            <p:stCondLst>
                              <p:cond delay="22000"/>
                            </p:stCondLst>
                            <p:childTnLst>
                              <p:par>
                                <p:cTn id="49" presetID="8" presetClass="entr" presetSubtype="32" fill="hold" nodeType="afterEffect">
                                  <p:stCondLst>
                                    <p:cond delay="0"/>
                                  </p:stCondLst>
                                  <p:childTnLst>
                                    <p:set>
                                      <p:cBhvr>
                                        <p:cTn id="50" dur="1" fill="hold">
                                          <p:stCondLst>
                                            <p:cond delay="0"/>
                                          </p:stCondLst>
                                        </p:cTn>
                                        <p:tgtEl>
                                          <p:spTgt spid="86017">
                                            <p:txEl>
                                              <p:pRg st="11" end="11"/>
                                            </p:txEl>
                                          </p:spTgt>
                                        </p:tgtEl>
                                        <p:attrNameLst>
                                          <p:attrName>style.visibility</p:attrName>
                                        </p:attrNameLst>
                                      </p:cBhvr>
                                      <p:to>
                                        <p:strVal val="visible"/>
                                      </p:to>
                                    </p:set>
                                    <p:animEffect transition="in" filter="diamond(out)">
                                      <p:cBhvr>
                                        <p:cTn id="51" dur="2000"/>
                                        <p:tgtEl>
                                          <p:spTgt spid="86017">
                                            <p:txEl>
                                              <p:pRg st="11" end="11"/>
                                            </p:txEl>
                                          </p:spTgt>
                                        </p:tgtEl>
                                      </p:cBhvr>
                                    </p:animEffect>
                                  </p:childTnLst>
                                </p:cTn>
                              </p:par>
                            </p:childTnLst>
                          </p:cTn>
                        </p:par>
                        <p:par>
                          <p:cTn id="52" fill="hold">
                            <p:stCondLst>
                              <p:cond delay="24000"/>
                            </p:stCondLst>
                            <p:childTnLst>
                              <p:par>
                                <p:cTn id="53" presetID="8" presetClass="entr" presetSubtype="32" fill="hold" nodeType="afterEffect">
                                  <p:stCondLst>
                                    <p:cond delay="0"/>
                                  </p:stCondLst>
                                  <p:childTnLst>
                                    <p:set>
                                      <p:cBhvr>
                                        <p:cTn id="54" dur="1" fill="hold">
                                          <p:stCondLst>
                                            <p:cond delay="0"/>
                                          </p:stCondLst>
                                        </p:cTn>
                                        <p:tgtEl>
                                          <p:spTgt spid="86017">
                                            <p:txEl>
                                              <p:pRg st="12" end="12"/>
                                            </p:txEl>
                                          </p:spTgt>
                                        </p:tgtEl>
                                        <p:attrNameLst>
                                          <p:attrName>style.visibility</p:attrName>
                                        </p:attrNameLst>
                                      </p:cBhvr>
                                      <p:to>
                                        <p:strVal val="visible"/>
                                      </p:to>
                                    </p:set>
                                    <p:animEffect transition="in" filter="diamond(out)">
                                      <p:cBhvr>
                                        <p:cTn id="55" dur="2000"/>
                                        <p:tgtEl>
                                          <p:spTgt spid="8601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305800" cy="6124754"/>
          </a:xfrm>
          <a:prstGeom prst="rect">
            <a:avLst/>
          </a:prstGeom>
        </p:spPr>
        <p:txBody>
          <a:bodyPr wrap="square">
            <a:spAutoFit/>
          </a:bodyPr>
          <a:lstStyle/>
          <a:p>
            <a:pPr lvl="0" indent="5715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c. What was the concentration of copper(II)</a:t>
            </a:r>
            <a:r>
              <a:rPr lang="en-US" sz="2800" b="1" dirty="0" err="1" smtClean="0">
                <a:latin typeface="Times New Roman" pitchFamily="18" charset="0"/>
                <a:ea typeface="Times New Roman" pitchFamily="18" charset="0"/>
                <a:cs typeface="Times New Roman" pitchFamily="18" charset="0"/>
              </a:rPr>
              <a:t>sulphate</a:t>
            </a:r>
            <a:r>
              <a:rPr lang="en-US" sz="2800" b="1" dirty="0" smtClean="0">
                <a:latin typeface="Times New Roman" pitchFamily="18" charset="0"/>
                <a:ea typeface="Times New Roman" pitchFamily="18" charset="0"/>
                <a:cs typeface="Times New Roman" pitchFamily="18" charset="0"/>
              </a:rPr>
              <a:t>(VI) in moles per </a:t>
            </a:r>
            <a:r>
              <a:rPr lang="en-US" sz="2800" b="1" dirty="0" err="1" smtClean="0">
                <a:latin typeface="Times New Roman" pitchFamily="18" charset="0"/>
                <a:ea typeface="Times New Roman" pitchFamily="18" charset="0"/>
                <a:cs typeface="Times New Roman" pitchFamily="18" charset="0"/>
              </a:rPr>
              <a:t>litre</a:t>
            </a:r>
            <a:r>
              <a:rPr lang="en-US" sz="2800" b="1" dirty="0" smtClean="0">
                <a:latin typeface="Times New Roman" pitchFamily="18" charset="0"/>
                <a:ea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lvl="0" indent="5715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Molarity</a:t>
            </a:r>
            <a:r>
              <a:rPr lang="en-US" sz="2800" dirty="0" smtClean="0">
                <a:latin typeface="Times New Roman" pitchFamily="18" charset="0"/>
                <a:ea typeface="Times New Roman" pitchFamily="18" charset="0"/>
                <a:cs typeface="Times New Roman" pitchFamily="18" charset="0"/>
              </a:rPr>
              <a:t> =  </a:t>
            </a:r>
            <a:r>
              <a:rPr lang="en-US" sz="2800" u="sng" dirty="0" smtClean="0">
                <a:latin typeface="Times New Roman" pitchFamily="18" charset="0"/>
                <a:ea typeface="Times New Roman" pitchFamily="18" charset="0"/>
                <a:cs typeface="Times New Roman" pitchFamily="18" charset="0"/>
              </a:rPr>
              <a:t> moles x 1000</a:t>
            </a:r>
            <a:r>
              <a:rPr lang="en-US" sz="2800" dirty="0" smtClean="0">
                <a:latin typeface="Times New Roman" pitchFamily="18" charset="0"/>
                <a:ea typeface="Times New Roman" pitchFamily="18" charset="0"/>
                <a:cs typeface="Times New Roman" pitchFamily="18" charset="0"/>
              </a:rPr>
              <a:t>  </a:t>
            </a:r>
          </a:p>
          <a:p>
            <a:pPr indent="5715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Volume used 		</a:t>
            </a:r>
            <a:endParaRPr lang="en-US" sz="2800" dirty="0" smtClean="0">
              <a:latin typeface="Times New Roman" pitchFamily="18" charset="0"/>
              <a:cs typeface="Times New Roman" pitchFamily="18" charset="0"/>
            </a:endParaRPr>
          </a:p>
          <a:p>
            <a:pPr lvl="0" indent="5715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=&gt;  </a:t>
            </a:r>
            <a:r>
              <a:rPr lang="en-US" sz="2800" u="sng" dirty="0" smtClean="0">
                <a:latin typeface="Times New Roman" pitchFamily="18" charset="0"/>
                <a:ea typeface="Times New Roman" pitchFamily="18" charset="0"/>
                <a:cs typeface="Times New Roman" pitchFamily="18" charset="0"/>
              </a:rPr>
              <a:t>7.728 x 10</a:t>
            </a:r>
            <a:r>
              <a:rPr lang="en-US" sz="2800" u="sng" baseline="30000" dirty="0" smtClean="0">
                <a:latin typeface="Times New Roman" pitchFamily="18" charset="0"/>
                <a:ea typeface="Times New Roman" pitchFamily="18" charset="0"/>
                <a:cs typeface="Times New Roman" pitchFamily="18" charset="0"/>
              </a:rPr>
              <a:t>-3</a:t>
            </a:r>
            <a:r>
              <a:rPr lang="en-US" sz="2800" u="sng" dirty="0" smtClean="0">
                <a:latin typeface="Times New Roman" pitchFamily="18" charset="0"/>
                <a:ea typeface="Times New Roman" pitchFamily="18" charset="0"/>
                <a:cs typeface="Times New Roman" pitchFamily="18" charset="0"/>
              </a:rPr>
              <a:t>moles x 1000</a:t>
            </a:r>
            <a:r>
              <a:rPr lang="en-US" sz="2800" dirty="0" smtClean="0">
                <a:latin typeface="Times New Roman" pitchFamily="18" charset="0"/>
                <a:ea typeface="Times New Roman" pitchFamily="18" charset="0"/>
                <a:cs typeface="Times New Roman" pitchFamily="18" charset="0"/>
              </a:rPr>
              <a:t>  = </a:t>
            </a:r>
            <a:r>
              <a:rPr lang="en-US" sz="2800" b="1" dirty="0" smtClean="0">
                <a:solidFill>
                  <a:srgbClr val="FF0000"/>
                </a:solidFill>
                <a:latin typeface="Times New Roman" pitchFamily="18" charset="0"/>
                <a:ea typeface="Times New Roman" pitchFamily="18" charset="0"/>
                <a:cs typeface="Times New Roman" pitchFamily="18" charset="0"/>
              </a:rPr>
              <a:t>0.3864M</a:t>
            </a:r>
          </a:p>
          <a:p>
            <a:pPr lvl="0" indent="57150" eaLnBrk="0" fontAlgn="base" hangingPunct="0">
              <a:spcBef>
                <a:spcPct val="0"/>
              </a:spcBef>
              <a:spcAft>
                <a:spcPct val="0"/>
              </a:spcAft>
            </a:pPr>
            <a:r>
              <a:rPr lang="en-US" sz="2800" b="1" dirty="0" smtClean="0">
                <a:latin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20</a:t>
            </a:r>
            <a:endParaRPr lang="en-US" sz="2800" dirty="0" smtClean="0">
              <a:latin typeface="Times New Roman" pitchFamily="18" charset="0"/>
              <a:cs typeface="Times New Roman" pitchFamily="18" charset="0"/>
            </a:endParaRPr>
          </a:p>
          <a:p>
            <a:pPr lvl="0" indent="57150" eaLnBrk="0" fontAlgn="base" hangingPunct="0">
              <a:spcBef>
                <a:spcPct val="0"/>
              </a:spcBef>
              <a:spcAft>
                <a:spcPct val="0"/>
              </a:spcAft>
            </a:pPr>
            <a:r>
              <a:rPr lang="en-US" sz="2800" b="1" dirty="0" err="1" smtClean="0">
                <a:latin typeface="Times New Roman" pitchFamily="18" charset="0"/>
                <a:ea typeface="Times New Roman" pitchFamily="18" charset="0"/>
                <a:cs typeface="Times New Roman" pitchFamily="18" charset="0"/>
              </a:rPr>
              <a:t>d.The</a:t>
            </a:r>
            <a:r>
              <a:rPr lang="en-US" sz="2800" b="1" dirty="0" smtClean="0">
                <a:latin typeface="Times New Roman" pitchFamily="18" charset="0"/>
                <a:ea typeface="Times New Roman" pitchFamily="18" charset="0"/>
                <a:cs typeface="Times New Roman" pitchFamily="18" charset="0"/>
              </a:rPr>
              <a:t> actual concentration of copper(II)</a:t>
            </a:r>
            <a:r>
              <a:rPr lang="en-US" sz="2800" b="1" dirty="0" err="1" smtClean="0">
                <a:latin typeface="Times New Roman" pitchFamily="18" charset="0"/>
                <a:ea typeface="Times New Roman" pitchFamily="18" charset="0"/>
                <a:cs typeface="Times New Roman" pitchFamily="18" charset="0"/>
              </a:rPr>
              <a:t>sulphate</a:t>
            </a:r>
            <a:r>
              <a:rPr lang="en-US" sz="2800" b="1" dirty="0" smtClean="0">
                <a:latin typeface="Times New Roman" pitchFamily="18" charset="0"/>
                <a:ea typeface="Times New Roman" pitchFamily="18" charset="0"/>
                <a:cs typeface="Times New Roman" pitchFamily="18" charset="0"/>
              </a:rPr>
              <a:t>(VI) solution was 0.4M.Explain the differences between the two.</a:t>
            </a:r>
          </a:p>
          <a:p>
            <a:pPr lvl="0" indent="5715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Practical value is </a:t>
            </a:r>
            <a:r>
              <a:rPr lang="en-US" sz="2800" b="1" dirty="0" smtClean="0">
                <a:latin typeface="Times New Roman" pitchFamily="18" charset="0"/>
                <a:ea typeface="Times New Roman" pitchFamily="18" charset="0"/>
                <a:cs typeface="Times New Roman" pitchFamily="18" charset="0"/>
              </a:rPr>
              <a:t>lower</a:t>
            </a:r>
            <a:r>
              <a:rPr lang="en-US" sz="2800" dirty="0" smtClean="0">
                <a:latin typeface="Times New Roman" pitchFamily="18" charset="0"/>
                <a:ea typeface="Times New Roman" pitchFamily="18" charset="0"/>
                <a:cs typeface="Times New Roman" pitchFamily="18" charset="0"/>
              </a:rPr>
              <a:t> than theoretical.</a:t>
            </a:r>
          </a:p>
          <a:p>
            <a:pPr lvl="0" indent="5715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Heat/energy </a:t>
            </a:r>
            <a:r>
              <a:rPr lang="en-US" sz="2800" b="1" dirty="0" smtClean="0">
                <a:latin typeface="Times New Roman" pitchFamily="18" charset="0"/>
                <a:ea typeface="Times New Roman" pitchFamily="18" charset="0"/>
                <a:cs typeface="Times New Roman" pitchFamily="18" charset="0"/>
              </a:rPr>
              <a:t>loss</a:t>
            </a:r>
            <a:r>
              <a:rPr lang="en-US" sz="2800" dirty="0" smtClean="0">
                <a:latin typeface="Times New Roman" pitchFamily="18" charset="0"/>
                <a:ea typeface="Times New Roman" pitchFamily="18" charset="0"/>
                <a:cs typeface="Times New Roman" pitchFamily="18" charset="0"/>
              </a:rPr>
              <a:t> to the surrounding and that absorbed by the reaction vessel </a:t>
            </a:r>
            <a:r>
              <a:rPr lang="en-US" sz="2800" b="1" dirty="0" smtClean="0">
                <a:latin typeface="Times New Roman" pitchFamily="18" charset="0"/>
                <a:ea typeface="Times New Roman" pitchFamily="18" charset="0"/>
                <a:cs typeface="Times New Roman" pitchFamily="18" charset="0"/>
              </a:rPr>
              <a:t>decreases</a:t>
            </a:r>
            <a:r>
              <a:rPr lang="en-US" sz="2800" dirty="0" smtClean="0">
                <a:latin typeface="Times New Roman" pitchFamily="18" charset="0"/>
                <a:ea typeface="Times New Roman" pitchFamily="18" charset="0"/>
                <a:cs typeface="Times New Roman" pitchFamily="18" charset="0"/>
              </a:rPr>
              <a:t>  ∆T hence </a:t>
            </a:r>
            <a:r>
              <a:rPr lang="en-US" sz="2800" b="1" dirty="0" smtClean="0">
                <a:latin typeface="Times New Roman" pitchFamily="18" charset="0"/>
                <a:ea typeface="Times New Roman" pitchFamily="18" charset="0"/>
                <a:cs typeface="Times New Roman" pitchFamily="18" charset="0"/>
              </a:rPr>
              <a:t>lowering</a:t>
            </a:r>
            <a:r>
              <a:rPr lang="en-US" sz="2800" dirty="0" smtClean="0">
                <a:latin typeface="Times New Roman" pitchFamily="18" charset="0"/>
                <a:ea typeface="Times New Roman" pitchFamily="18" charset="0"/>
                <a:cs typeface="Times New Roman" pitchFamily="18" charset="0"/>
              </a:rPr>
              <a:t> the practical number of moles and </a:t>
            </a:r>
            <a:r>
              <a:rPr lang="en-US" sz="2800" dirty="0" err="1" smtClean="0">
                <a:latin typeface="Times New Roman" pitchFamily="18" charset="0"/>
                <a:ea typeface="Times New Roman" pitchFamily="18" charset="0"/>
                <a:cs typeface="Times New Roman" pitchFamily="18" charset="0"/>
              </a:rPr>
              <a:t>molarity</a:t>
            </a:r>
            <a:r>
              <a:rPr lang="en-US" sz="2800" dirty="0" smtClean="0">
                <a:latin typeface="Times New Roman" pitchFamily="18" charset="0"/>
                <a:ea typeface="Times New Roman" pitchFamily="18" charset="0"/>
                <a:cs typeface="Times New Roman" pitchFamily="18" charset="0"/>
              </a:rPr>
              <a:t> against the theoretical value</a:t>
            </a:r>
            <a:r>
              <a:rPr lang="en-US" sz="2800" dirty="0" smtClean="0">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000"/>
                                        <p:tgtEl>
                                          <p:spTgt spid="4">
                                            <p:txEl>
                                              <p:pRg st="0" end="0"/>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up)">
                                      <p:cBhvr>
                                        <p:cTn id="11" dur="2000"/>
                                        <p:tgtEl>
                                          <p:spTgt spid="4">
                                            <p:txEl>
                                              <p:pRg st="1" end="1"/>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2000"/>
                                        <p:tgtEl>
                                          <p:spTgt spid="4">
                                            <p:txEl>
                                              <p:pRg st="2" end="2"/>
                                            </p:txEl>
                                          </p:spTgt>
                                        </p:tgtEl>
                                      </p:cBhvr>
                                    </p:animEffect>
                                  </p:childTnLst>
                                </p:cTn>
                              </p:par>
                            </p:childTnLst>
                          </p:cTn>
                        </p:par>
                        <p:par>
                          <p:cTn id="16" fill="hold">
                            <p:stCondLst>
                              <p:cond delay="6000"/>
                            </p:stCondLst>
                            <p:childTnLst>
                              <p:par>
                                <p:cTn id="17" presetID="22" presetClass="entr" presetSubtype="1"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up)">
                                      <p:cBhvr>
                                        <p:cTn id="19" dur="2000"/>
                                        <p:tgtEl>
                                          <p:spTgt spid="4">
                                            <p:txEl>
                                              <p:pRg st="3" end="3"/>
                                            </p:txEl>
                                          </p:spTgt>
                                        </p:tgtEl>
                                      </p:cBhvr>
                                    </p:animEffect>
                                  </p:childTnLst>
                                </p:cTn>
                              </p:par>
                            </p:childTnLst>
                          </p:cTn>
                        </p:par>
                        <p:par>
                          <p:cTn id="20" fill="hold">
                            <p:stCondLst>
                              <p:cond delay="8000"/>
                            </p:stCondLst>
                            <p:childTnLst>
                              <p:par>
                                <p:cTn id="21" presetID="22" presetClass="entr" presetSubtype="1"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up)">
                                      <p:cBhvr>
                                        <p:cTn id="23" dur="2000"/>
                                        <p:tgtEl>
                                          <p:spTgt spid="4">
                                            <p:txEl>
                                              <p:pRg st="4" end="4"/>
                                            </p:txEl>
                                          </p:spTgt>
                                        </p:tgtEl>
                                      </p:cBhvr>
                                    </p:animEffect>
                                  </p:childTnLst>
                                </p:cTn>
                              </p:par>
                            </p:childTnLst>
                          </p:cTn>
                        </p:par>
                        <p:par>
                          <p:cTn id="24" fill="hold">
                            <p:stCondLst>
                              <p:cond delay="10000"/>
                            </p:stCondLst>
                            <p:childTnLst>
                              <p:par>
                                <p:cTn id="25" presetID="22" presetClass="entr" presetSubtype="1"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up)">
                                      <p:cBhvr>
                                        <p:cTn id="27" dur="2000"/>
                                        <p:tgtEl>
                                          <p:spTgt spid="4">
                                            <p:txEl>
                                              <p:pRg st="5" end="5"/>
                                            </p:txEl>
                                          </p:spTgt>
                                        </p:tgtEl>
                                      </p:cBhvr>
                                    </p:animEffect>
                                  </p:childTnLst>
                                </p:cTn>
                              </p:par>
                            </p:childTnLst>
                          </p:cTn>
                        </p:par>
                        <p:par>
                          <p:cTn id="28" fill="hold">
                            <p:stCondLst>
                              <p:cond delay="12000"/>
                            </p:stCondLst>
                            <p:childTnLst>
                              <p:par>
                                <p:cTn id="29" presetID="22" presetClass="entr" presetSubtype="1" fill="hold"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wipe(up)">
                                      <p:cBhvr>
                                        <p:cTn id="31" dur="2000"/>
                                        <p:tgtEl>
                                          <p:spTgt spid="4">
                                            <p:txEl>
                                              <p:pRg st="6" end="6"/>
                                            </p:txEl>
                                          </p:spTgt>
                                        </p:tgtEl>
                                      </p:cBhvr>
                                    </p:animEffect>
                                  </p:childTnLst>
                                </p:cTn>
                              </p:par>
                            </p:childTnLst>
                          </p:cTn>
                        </p:par>
                        <p:par>
                          <p:cTn id="32" fill="hold">
                            <p:stCondLst>
                              <p:cond delay="14000"/>
                            </p:stCondLst>
                            <p:childTnLst>
                              <p:par>
                                <p:cTn id="33" presetID="22" presetClass="entr" presetSubtype="1" fill="hold" nodeType="after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wipe(up)">
                                      <p:cBhvr>
                                        <p:cTn id="35"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457200"/>
            <a:ext cx="8458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(c)Standard enthalpy/heat of neutralization ∆</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n</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molar standard enthalpy/heat of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neutralization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4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defined as the energy/heat change when one mole of a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)ions react completely with one mole of OH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ions to form one mole of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O/water.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Neutralization is thus a reaction of an acid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)ions with a base/alkali/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OH</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ions to form salt and water only.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Strong acids/bases/alkalis are </a:t>
            </a:r>
            <a:r>
              <a:rPr lang="en-US" sz="2400" dirty="0" err="1" smtClean="0">
                <a:solidFill>
                  <a:srgbClr val="C00000"/>
                </a:solidFill>
                <a:latin typeface="Times New Roman" pitchFamily="18" charset="0"/>
                <a:ea typeface="Times New Roman" pitchFamily="18" charset="0"/>
                <a:cs typeface="Times New Roman" pitchFamily="18" charset="0"/>
              </a:rPr>
              <a:t>fully</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dissociated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many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free ions(H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OH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Weak acids/bases/alkalis are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partially/partly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dissociated to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few</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free ions(H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OH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ions) and exist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more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molecules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Neutralization is an  exothermic(</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process.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energy produced during neutralization depend on the amount of</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free ions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OH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)ions existing in the acid/base/alkali </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reactant</a:t>
            </a:r>
            <a:r>
              <a:rPr lang="en-US" sz="2400" dirty="0" smtClean="0">
                <a:latin typeface="Times New Roman" pitchFamily="18" charset="0"/>
                <a:ea typeface="Times New Roman" pitchFamily="18" charset="0"/>
                <a:cs typeface="Times New Roman" pitchFamily="18" charset="0"/>
              </a:rPr>
              <a:t> /degree of ionization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25">
                                            <p:txEl>
                                              <p:pRg st="1" end="1"/>
                                            </p:txEl>
                                          </p:spTgt>
                                        </p:tgtEl>
                                        <p:attrNameLst>
                                          <p:attrName>style.visibility</p:attrName>
                                        </p:attrNameLst>
                                      </p:cBhvr>
                                      <p:to>
                                        <p:strVal val="visible"/>
                                      </p:to>
                                    </p:set>
                                    <p:animEffect transition="in" filter="wipe(up)">
                                      <p:cBhvr>
                                        <p:cTn id="7" dur="2000"/>
                                        <p:tgtEl>
                                          <p:spTgt spid="1025">
                                            <p:txEl>
                                              <p:pRg st="1" end="1"/>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1025">
                                            <p:txEl>
                                              <p:pRg st="2" end="2"/>
                                            </p:txEl>
                                          </p:spTgt>
                                        </p:tgtEl>
                                        <p:attrNameLst>
                                          <p:attrName>style.visibility</p:attrName>
                                        </p:attrNameLst>
                                      </p:cBhvr>
                                      <p:to>
                                        <p:strVal val="visible"/>
                                      </p:to>
                                    </p:set>
                                    <p:animEffect transition="in" filter="wipe(up)">
                                      <p:cBhvr>
                                        <p:cTn id="11" dur="2000"/>
                                        <p:tgtEl>
                                          <p:spTgt spid="1025">
                                            <p:txEl>
                                              <p:pRg st="2" end="2"/>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1025">
                                            <p:txEl>
                                              <p:pRg st="3" end="3"/>
                                            </p:txEl>
                                          </p:spTgt>
                                        </p:tgtEl>
                                        <p:attrNameLst>
                                          <p:attrName>style.visibility</p:attrName>
                                        </p:attrNameLst>
                                      </p:cBhvr>
                                      <p:to>
                                        <p:strVal val="visible"/>
                                      </p:to>
                                    </p:set>
                                    <p:animEffect transition="in" filter="wipe(up)">
                                      <p:cBhvr>
                                        <p:cTn id="15" dur="2000"/>
                                        <p:tgtEl>
                                          <p:spTgt spid="1025">
                                            <p:txEl>
                                              <p:pRg st="3" end="3"/>
                                            </p:txEl>
                                          </p:spTgt>
                                        </p:tgtEl>
                                      </p:cBhvr>
                                    </p:animEffect>
                                  </p:childTnLst>
                                </p:cTn>
                              </p:par>
                            </p:childTnLst>
                          </p:cTn>
                        </p:par>
                        <p:par>
                          <p:cTn id="16" fill="hold">
                            <p:stCondLst>
                              <p:cond delay="6000"/>
                            </p:stCondLst>
                            <p:childTnLst>
                              <p:par>
                                <p:cTn id="17" presetID="22" presetClass="entr" presetSubtype="1" fill="hold" nodeType="afterEffect">
                                  <p:stCondLst>
                                    <p:cond delay="0"/>
                                  </p:stCondLst>
                                  <p:childTnLst>
                                    <p:set>
                                      <p:cBhvr>
                                        <p:cTn id="18" dur="1" fill="hold">
                                          <p:stCondLst>
                                            <p:cond delay="0"/>
                                          </p:stCondLst>
                                        </p:cTn>
                                        <p:tgtEl>
                                          <p:spTgt spid="1025">
                                            <p:txEl>
                                              <p:pRg st="4" end="4"/>
                                            </p:txEl>
                                          </p:spTgt>
                                        </p:tgtEl>
                                        <p:attrNameLst>
                                          <p:attrName>style.visibility</p:attrName>
                                        </p:attrNameLst>
                                      </p:cBhvr>
                                      <p:to>
                                        <p:strVal val="visible"/>
                                      </p:to>
                                    </p:set>
                                    <p:animEffect transition="in" filter="wipe(up)">
                                      <p:cBhvr>
                                        <p:cTn id="19" dur="2000"/>
                                        <p:tgtEl>
                                          <p:spTgt spid="1025">
                                            <p:txEl>
                                              <p:pRg st="4" end="4"/>
                                            </p:txEl>
                                          </p:spTgt>
                                        </p:tgtEl>
                                      </p:cBhvr>
                                    </p:animEffect>
                                  </p:childTnLst>
                                </p:cTn>
                              </p:par>
                            </p:childTnLst>
                          </p:cTn>
                        </p:par>
                        <p:par>
                          <p:cTn id="20" fill="hold">
                            <p:stCondLst>
                              <p:cond delay="8000"/>
                            </p:stCondLst>
                            <p:childTnLst>
                              <p:par>
                                <p:cTn id="21" presetID="22" presetClass="entr" presetSubtype="1" fill="hold" nodeType="afterEffect">
                                  <p:stCondLst>
                                    <p:cond delay="0"/>
                                  </p:stCondLst>
                                  <p:childTnLst>
                                    <p:set>
                                      <p:cBhvr>
                                        <p:cTn id="22" dur="1" fill="hold">
                                          <p:stCondLst>
                                            <p:cond delay="0"/>
                                          </p:stCondLst>
                                        </p:cTn>
                                        <p:tgtEl>
                                          <p:spTgt spid="1025">
                                            <p:txEl>
                                              <p:pRg st="5" end="5"/>
                                            </p:txEl>
                                          </p:spTgt>
                                        </p:tgtEl>
                                        <p:attrNameLst>
                                          <p:attrName>style.visibility</p:attrName>
                                        </p:attrNameLst>
                                      </p:cBhvr>
                                      <p:to>
                                        <p:strVal val="visible"/>
                                      </p:to>
                                    </p:set>
                                    <p:animEffect transition="in" filter="wipe(up)">
                                      <p:cBhvr>
                                        <p:cTn id="23" dur="2000"/>
                                        <p:tgtEl>
                                          <p:spTgt spid="1025">
                                            <p:txEl>
                                              <p:pRg st="5" end="5"/>
                                            </p:txEl>
                                          </p:spTgt>
                                        </p:tgtEl>
                                      </p:cBhvr>
                                    </p:animEffect>
                                  </p:childTnLst>
                                </p:cTn>
                              </p:par>
                            </p:childTnLst>
                          </p:cTn>
                        </p:par>
                        <p:par>
                          <p:cTn id="24" fill="hold">
                            <p:stCondLst>
                              <p:cond delay="10000"/>
                            </p:stCondLst>
                            <p:childTnLst>
                              <p:par>
                                <p:cTn id="25" presetID="22" presetClass="entr" presetSubtype="1" fill="hold" nodeType="afterEffect">
                                  <p:stCondLst>
                                    <p:cond delay="0"/>
                                  </p:stCondLst>
                                  <p:childTnLst>
                                    <p:set>
                                      <p:cBhvr>
                                        <p:cTn id="26" dur="1" fill="hold">
                                          <p:stCondLst>
                                            <p:cond delay="0"/>
                                          </p:stCondLst>
                                        </p:cTn>
                                        <p:tgtEl>
                                          <p:spTgt spid="1025">
                                            <p:txEl>
                                              <p:pRg st="6" end="6"/>
                                            </p:txEl>
                                          </p:spTgt>
                                        </p:tgtEl>
                                        <p:attrNameLst>
                                          <p:attrName>style.visibility</p:attrName>
                                        </p:attrNameLst>
                                      </p:cBhvr>
                                      <p:to>
                                        <p:strVal val="visible"/>
                                      </p:to>
                                    </p:set>
                                    <p:animEffect transition="in" filter="wipe(up)">
                                      <p:cBhvr>
                                        <p:cTn id="27" dur="2000"/>
                                        <p:tgtEl>
                                          <p:spTgt spid="10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81000" y="457200"/>
            <a:ext cx="8458200" cy="61401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weak acid-base/alkali neutralization, some of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used to </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dissociate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/ionize the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molecule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into free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OH</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ions therefore the overall energy evolved is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comparatively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lower/lesser/smaller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strong acid / base/ alkali neutralizations.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 for strong acid/base/alkali neutralization, no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used to dissociate /ionize since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molecule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wholly/fully dissociated/ionized into free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OH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overall energy evolved is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comparatively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higher/more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weak acid-base/ alkali neutralizations.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For strong acid-base/alkali neutralization, the enthalpy of neutralization is</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constant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about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57.3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kJmole</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irrespective of the acid-base used.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This is because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ionically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OH</a:t>
            </a:r>
            <a:r>
              <a:rPr kumimoji="0" lang="en-US"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aq</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aq</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-&gt;   H</a:t>
            </a:r>
            <a:r>
              <a:rPr kumimoji="0" lang="en-US"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for any/all wholly dissociated acid/base/alkali</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381000"/>
            <a:ext cx="84582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Practically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can be determined as in the examples below:</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To determine the molar enthalpy of neutralization ∆</a:t>
            </a:r>
            <a:r>
              <a:rPr kumimoji="0" lang="en-US" sz="2000" b="0" i="0" u="sng"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H</a:t>
            </a:r>
            <a:r>
              <a:rPr kumimoji="0" lang="en-US" sz="2000" b="0" i="0" u="sng" strike="noStrike" cap="none" normalizeH="0" baseline="-30000" dirty="0" err="1" smtClean="0">
                <a:ln>
                  <a:noFill/>
                </a:ln>
                <a:solidFill>
                  <a:srgbClr val="002060"/>
                </a:solidFill>
                <a:effectLst/>
                <a:latin typeface="Times New Roman" pitchFamily="18" charset="0"/>
                <a:ea typeface="Times New Roman" pitchFamily="18" charset="0"/>
                <a:cs typeface="Times New Roman" pitchFamily="18" charset="0"/>
              </a:rPr>
              <a:t>n</a:t>
            </a:r>
            <a:r>
              <a:rPr kumimoji="0" lang="en-US" sz="20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of Hydrochloric acid</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Place 50cm3 of 2M hydrochloric acid into a calorimeter/200cm3 plastic beaker wrapped in cotton wool/tissue paper.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Record its temperature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Using a clean measuring cylinder, measure another 50cm3 of 2M sodium hydroxide.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Rinse the bulb of the thermometer in distilled water.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Determine the temperature of the sodium hydroxide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Average T</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andT</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get the initial temperature of the mixture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Carefully add all the alkali into the calorimeter/200cm3 plastic beaker wrapped in cotton wool/tissue paper containing the acid.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vigorously the mixture with the thermometer.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Determine the highest temperature change to the nearest 0.5</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4</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the final temperature of the mixture.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Repeat the experiment to complete table 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Effect transition="in" filter="plus(in)">
                                      <p:cBhvr>
                                        <p:cTn id="7" dur="2000"/>
                                        <p:tgtEl>
                                          <p:spTgt spid="18433">
                                            <p:txEl>
                                              <p:pRg st="0" end="0"/>
                                            </p:txEl>
                                          </p:spTgt>
                                        </p:tgtEl>
                                      </p:cBhvr>
                                    </p:animEffect>
                                  </p:childTnLst>
                                </p:cTn>
                              </p:par>
                            </p:childTnLst>
                          </p:cTn>
                        </p:par>
                        <p:par>
                          <p:cTn id="8" fill="hold">
                            <p:stCondLst>
                              <p:cond delay="2000"/>
                            </p:stCondLst>
                            <p:childTnLst>
                              <p:par>
                                <p:cTn id="9" presetID="13" presetClass="entr" presetSubtype="16" fill="hold" nodeType="afterEffect">
                                  <p:stCondLst>
                                    <p:cond delay="0"/>
                                  </p:stCondLst>
                                  <p:childTnLst>
                                    <p:set>
                                      <p:cBhvr>
                                        <p:cTn id="10" dur="1" fill="hold">
                                          <p:stCondLst>
                                            <p:cond delay="0"/>
                                          </p:stCondLst>
                                        </p:cTn>
                                        <p:tgtEl>
                                          <p:spTgt spid="18433">
                                            <p:txEl>
                                              <p:pRg st="1" end="1"/>
                                            </p:txEl>
                                          </p:spTgt>
                                        </p:tgtEl>
                                        <p:attrNameLst>
                                          <p:attrName>style.visibility</p:attrName>
                                        </p:attrNameLst>
                                      </p:cBhvr>
                                      <p:to>
                                        <p:strVal val="visible"/>
                                      </p:to>
                                    </p:set>
                                    <p:animEffect transition="in" filter="plus(in)">
                                      <p:cBhvr>
                                        <p:cTn id="11" dur="2000"/>
                                        <p:tgtEl>
                                          <p:spTgt spid="18433">
                                            <p:txEl>
                                              <p:pRg st="1" end="1"/>
                                            </p:txEl>
                                          </p:spTgt>
                                        </p:tgtEl>
                                      </p:cBhvr>
                                    </p:animEffect>
                                  </p:childTnLst>
                                </p:cTn>
                              </p:par>
                            </p:childTnLst>
                          </p:cTn>
                        </p:par>
                        <p:par>
                          <p:cTn id="12" fill="hold">
                            <p:stCondLst>
                              <p:cond delay="4000"/>
                            </p:stCondLst>
                            <p:childTnLst>
                              <p:par>
                                <p:cTn id="13" presetID="13" presetClass="entr" presetSubtype="16" fill="hold" nodeType="afterEffect">
                                  <p:stCondLst>
                                    <p:cond delay="0"/>
                                  </p:stCondLst>
                                  <p:childTnLst>
                                    <p:set>
                                      <p:cBhvr>
                                        <p:cTn id="14" dur="1" fill="hold">
                                          <p:stCondLst>
                                            <p:cond delay="0"/>
                                          </p:stCondLst>
                                        </p:cTn>
                                        <p:tgtEl>
                                          <p:spTgt spid="18433">
                                            <p:txEl>
                                              <p:pRg st="2" end="2"/>
                                            </p:txEl>
                                          </p:spTgt>
                                        </p:tgtEl>
                                        <p:attrNameLst>
                                          <p:attrName>style.visibility</p:attrName>
                                        </p:attrNameLst>
                                      </p:cBhvr>
                                      <p:to>
                                        <p:strVal val="visible"/>
                                      </p:to>
                                    </p:set>
                                    <p:animEffect transition="in" filter="plus(in)">
                                      <p:cBhvr>
                                        <p:cTn id="15" dur="2000"/>
                                        <p:tgtEl>
                                          <p:spTgt spid="18433">
                                            <p:txEl>
                                              <p:pRg st="2" end="2"/>
                                            </p:txEl>
                                          </p:spTgt>
                                        </p:tgtEl>
                                      </p:cBhvr>
                                    </p:animEffect>
                                  </p:childTnLst>
                                </p:cTn>
                              </p:par>
                            </p:childTnLst>
                          </p:cTn>
                        </p:par>
                        <p:par>
                          <p:cTn id="16" fill="hold">
                            <p:stCondLst>
                              <p:cond delay="6000"/>
                            </p:stCondLst>
                            <p:childTnLst>
                              <p:par>
                                <p:cTn id="17" presetID="13" presetClass="entr" presetSubtype="16" fill="hold" nodeType="afterEffect">
                                  <p:stCondLst>
                                    <p:cond delay="0"/>
                                  </p:stCondLst>
                                  <p:childTnLst>
                                    <p:set>
                                      <p:cBhvr>
                                        <p:cTn id="18" dur="1" fill="hold">
                                          <p:stCondLst>
                                            <p:cond delay="0"/>
                                          </p:stCondLst>
                                        </p:cTn>
                                        <p:tgtEl>
                                          <p:spTgt spid="18433">
                                            <p:txEl>
                                              <p:pRg st="3" end="3"/>
                                            </p:txEl>
                                          </p:spTgt>
                                        </p:tgtEl>
                                        <p:attrNameLst>
                                          <p:attrName>style.visibility</p:attrName>
                                        </p:attrNameLst>
                                      </p:cBhvr>
                                      <p:to>
                                        <p:strVal val="visible"/>
                                      </p:to>
                                    </p:set>
                                    <p:animEffect transition="in" filter="plus(in)">
                                      <p:cBhvr>
                                        <p:cTn id="19" dur="2000"/>
                                        <p:tgtEl>
                                          <p:spTgt spid="18433">
                                            <p:txEl>
                                              <p:pRg st="3" end="3"/>
                                            </p:txEl>
                                          </p:spTgt>
                                        </p:tgtEl>
                                      </p:cBhvr>
                                    </p:animEffect>
                                  </p:childTnLst>
                                </p:cTn>
                              </p:par>
                            </p:childTnLst>
                          </p:cTn>
                        </p:par>
                        <p:par>
                          <p:cTn id="20" fill="hold">
                            <p:stCondLst>
                              <p:cond delay="8000"/>
                            </p:stCondLst>
                            <p:childTnLst>
                              <p:par>
                                <p:cTn id="21" presetID="13" presetClass="entr" presetSubtype="16" fill="hold" nodeType="afterEffect">
                                  <p:stCondLst>
                                    <p:cond delay="0"/>
                                  </p:stCondLst>
                                  <p:childTnLst>
                                    <p:set>
                                      <p:cBhvr>
                                        <p:cTn id="22" dur="1" fill="hold">
                                          <p:stCondLst>
                                            <p:cond delay="0"/>
                                          </p:stCondLst>
                                        </p:cTn>
                                        <p:tgtEl>
                                          <p:spTgt spid="18433">
                                            <p:txEl>
                                              <p:pRg st="5" end="5"/>
                                            </p:txEl>
                                          </p:spTgt>
                                        </p:tgtEl>
                                        <p:attrNameLst>
                                          <p:attrName>style.visibility</p:attrName>
                                        </p:attrNameLst>
                                      </p:cBhvr>
                                      <p:to>
                                        <p:strVal val="visible"/>
                                      </p:to>
                                    </p:set>
                                    <p:animEffect transition="in" filter="plus(in)">
                                      <p:cBhvr>
                                        <p:cTn id="23" dur="2000"/>
                                        <p:tgtEl>
                                          <p:spTgt spid="18433">
                                            <p:txEl>
                                              <p:pRg st="5" end="5"/>
                                            </p:txEl>
                                          </p:spTgt>
                                        </p:tgtEl>
                                      </p:cBhvr>
                                    </p:animEffect>
                                  </p:childTnLst>
                                </p:cTn>
                              </p:par>
                            </p:childTnLst>
                          </p:cTn>
                        </p:par>
                        <p:par>
                          <p:cTn id="24" fill="hold">
                            <p:stCondLst>
                              <p:cond delay="10000"/>
                            </p:stCondLst>
                            <p:childTnLst>
                              <p:par>
                                <p:cTn id="25" presetID="13" presetClass="entr" presetSubtype="16" fill="hold" nodeType="afterEffect">
                                  <p:stCondLst>
                                    <p:cond delay="0"/>
                                  </p:stCondLst>
                                  <p:childTnLst>
                                    <p:set>
                                      <p:cBhvr>
                                        <p:cTn id="26" dur="1" fill="hold">
                                          <p:stCondLst>
                                            <p:cond delay="0"/>
                                          </p:stCondLst>
                                        </p:cTn>
                                        <p:tgtEl>
                                          <p:spTgt spid="18433">
                                            <p:txEl>
                                              <p:pRg st="6" end="6"/>
                                            </p:txEl>
                                          </p:spTgt>
                                        </p:tgtEl>
                                        <p:attrNameLst>
                                          <p:attrName>style.visibility</p:attrName>
                                        </p:attrNameLst>
                                      </p:cBhvr>
                                      <p:to>
                                        <p:strVal val="visible"/>
                                      </p:to>
                                    </p:set>
                                    <p:animEffect transition="in" filter="plus(in)">
                                      <p:cBhvr>
                                        <p:cTn id="27" dur="2000"/>
                                        <p:tgtEl>
                                          <p:spTgt spid="18433">
                                            <p:txEl>
                                              <p:pRg st="6" end="6"/>
                                            </p:txEl>
                                          </p:spTgt>
                                        </p:tgtEl>
                                      </p:cBhvr>
                                    </p:animEffect>
                                  </p:childTnLst>
                                </p:cTn>
                              </p:par>
                            </p:childTnLst>
                          </p:cTn>
                        </p:par>
                        <p:par>
                          <p:cTn id="28" fill="hold">
                            <p:stCondLst>
                              <p:cond delay="12000"/>
                            </p:stCondLst>
                            <p:childTnLst>
                              <p:par>
                                <p:cTn id="29" presetID="13" presetClass="entr" presetSubtype="16" fill="hold" nodeType="afterEffect">
                                  <p:stCondLst>
                                    <p:cond delay="0"/>
                                  </p:stCondLst>
                                  <p:childTnLst>
                                    <p:set>
                                      <p:cBhvr>
                                        <p:cTn id="30" dur="1" fill="hold">
                                          <p:stCondLst>
                                            <p:cond delay="0"/>
                                          </p:stCondLst>
                                        </p:cTn>
                                        <p:tgtEl>
                                          <p:spTgt spid="18433">
                                            <p:txEl>
                                              <p:pRg st="8" end="8"/>
                                            </p:txEl>
                                          </p:spTgt>
                                        </p:tgtEl>
                                        <p:attrNameLst>
                                          <p:attrName>style.visibility</p:attrName>
                                        </p:attrNameLst>
                                      </p:cBhvr>
                                      <p:to>
                                        <p:strVal val="visible"/>
                                      </p:to>
                                    </p:set>
                                    <p:animEffect transition="in" filter="plus(in)">
                                      <p:cBhvr>
                                        <p:cTn id="31" dur="2000"/>
                                        <p:tgtEl>
                                          <p:spTgt spid="18433">
                                            <p:txEl>
                                              <p:pRg st="8" end="8"/>
                                            </p:txEl>
                                          </p:spTgt>
                                        </p:tgtEl>
                                      </p:cBhvr>
                                    </p:animEffect>
                                  </p:childTnLst>
                                </p:cTn>
                              </p:par>
                            </p:childTnLst>
                          </p:cTn>
                        </p:par>
                        <p:par>
                          <p:cTn id="32" fill="hold">
                            <p:stCondLst>
                              <p:cond delay="14000"/>
                            </p:stCondLst>
                            <p:childTnLst>
                              <p:par>
                                <p:cTn id="33" presetID="13" presetClass="entr" presetSubtype="16" fill="hold" nodeType="afterEffect">
                                  <p:stCondLst>
                                    <p:cond delay="0"/>
                                  </p:stCondLst>
                                  <p:childTnLst>
                                    <p:set>
                                      <p:cBhvr>
                                        <p:cTn id="34" dur="1" fill="hold">
                                          <p:stCondLst>
                                            <p:cond delay="0"/>
                                          </p:stCondLst>
                                        </p:cTn>
                                        <p:tgtEl>
                                          <p:spTgt spid="18433">
                                            <p:txEl>
                                              <p:pRg st="9" end="9"/>
                                            </p:txEl>
                                          </p:spTgt>
                                        </p:tgtEl>
                                        <p:attrNameLst>
                                          <p:attrName>style.visibility</p:attrName>
                                        </p:attrNameLst>
                                      </p:cBhvr>
                                      <p:to>
                                        <p:strVal val="visible"/>
                                      </p:to>
                                    </p:set>
                                    <p:animEffect transition="in" filter="plus(in)">
                                      <p:cBhvr>
                                        <p:cTn id="35" dur="2000"/>
                                        <p:tgtEl>
                                          <p:spTgt spid="18433">
                                            <p:txEl>
                                              <p:pRg st="9" end="9"/>
                                            </p:txEl>
                                          </p:spTgt>
                                        </p:tgtEl>
                                      </p:cBhvr>
                                    </p:animEffect>
                                  </p:childTnLst>
                                </p:cTn>
                              </p:par>
                            </p:childTnLst>
                          </p:cTn>
                        </p:par>
                        <p:par>
                          <p:cTn id="36" fill="hold">
                            <p:stCondLst>
                              <p:cond delay="16000"/>
                            </p:stCondLst>
                            <p:childTnLst>
                              <p:par>
                                <p:cTn id="37" presetID="13" presetClass="entr" presetSubtype="16" fill="hold" nodeType="afterEffect">
                                  <p:stCondLst>
                                    <p:cond delay="0"/>
                                  </p:stCondLst>
                                  <p:childTnLst>
                                    <p:set>
                                      <p:cBhvr>
                                        <p:cTn id="38" dur="1" fill="hold">
                                          <p:stCondLst>
                                            <p:cond delay="0"/>
                                          </p:stCondLst>
                                        </p:cTn>
                                        <p:tgtEl>
                                          <p:spTgt spid="18433">
                                            <p:txEl>
                                              <p:pRg st="11" end="11"/>
                                            </p:txEl>
                                          </p:spTgt>
                                        </p:tgtEl>
                                        <p:attrNameLst>
                                          <p:attrName>style.visibility</p:attrName>
                                        </p:attrNameLst>
                                      </p:cBhvr>
                                      <p:to>
                                        <p:strVal val="visible"/>
                                      </p:to>
                                    </p:set>
                                    <p:animEffect transition="in" filter="plus(in)">
                                      <p:cBhvr>
                                        <p:cTn id="39" dur="2000"/>
                                        <p:tgtEl>
                                          <p:spTgt spid="18433">
                                            <p:txEl>
                                              <p:pRg st="11" end="11"/>
                                            </p:txEl>
                                          </p:spTgt>
                                        </p:tgtEl>
                                      </p:cBhvr>
                                    </p:animEffect>
                                  </p:childTnLst>
                                </p:cTn>
                              </p:par>
                            </p:childTnLst>
                          </p:cTn>
                        </p:par>
                        <p:par>
                          <p:cTn id="40" fill="hold">
                            <p:stCondLst>
                              <p:cond delay="18000"/>
                            </p:stCondLst>
                            <p:childTnLst>
                              <p:par>
                                <p:cTn id="41" presetID="13" presetClass="entr" presetSubtype="16" fill="hold" nodeType="afterEffect">
                                  <p:stCondLst>
                                    <p:cond delay="0"/>
                                  </p:stCondLst>
                                  <p:childTnLst>
                                    <p:set>
                                      <p:cBhvr>
                                        <p:cTn id="42" dur="1" fill="hold">
                                          <p:stCondLst>
                                            <p:cond delay="0"/>
                                          </p:stCondLst>
                                        </p:cTn>
                                        <p:tgtEl>
                                          <p:spTgt spid="18433">
                                            <p:txEl>
                                              <p:pRg st="12" end="12"/>
                                            </p:txEl>
                                          </p:spTgt>
                                        </p:tgtEl>
                                        <p:attrNameLst>
                                          <p:attrName>style.visibility</p:attrName>
                                        </p:attrNameLst>
                                      </p:cBhvr>
                                      <p:to>
                                        <p:strVal val="visible"/>
                                      </p:to>
                                    </p:set>
                                    <p:animEffect transition="in" filter="plus(in)">
                                      <p:cBhvr>
                                        <p:cTn id="43" dur="2000"/>
                                        <p:tgtEl>
                                          <p:spTgt spid="18433">
                                            <p:txEl>
                                              <p:pRg st="12" end="12"/>
                                            </p:txEl>
                                          </p:spTgt>
                                        </p:tgtEl>
                                      </p:cBhvr>
                                    </p:animEffect>
                                  </p:childTnLst>
                                </p:cTn>
                              </p:par>
                            </p:childTnLst>
                          </p:cTn>
                        </p:par>
                        <p:par>
                          <p:cTn id="44" fill="hold">
                            <p:stCondLst>
                              <p:cond delay="20000"/>
                            </p:stCondLst>
                            <p:childTnLst>
                              <p:par>
                                <p:cTn id="45" presetID="13" presetClass="entr" presetSubtype="16" fill="hold" nodeType="afterEffect">
                                  <p:stCondLst>
                                    <p:cond delay="0"/>
                                  </p:stCondLst>
                                  <p:childTnLst>
                                    <p:set>
                                      <p:cBhvr>
                                        <p:cTn id="46" dur="1" fill="hold">
                                          <p:stCondLst>
                                            <p:cond delay="0"/>
                                          </p:stCondLst>
                                        </p:cTn>
                                        <p:tgtEl>
                                          <p:spTgt spid="18433">
                                            <p:txEl>
                                              <p:pRg st="14" end="14"/>
                                            </p:txEl>
                                          </p:spTgt>
                                        </p:tgtEl>
                                        <p:attrNameLst>
                                          <p:attrName>style.visibility</p:attrName>
                                        </p:attrNameLst>
                                      </p:cBhvr>
                                      <p:to>
                                        <p:strVal val="visible"/>
                                      </p:to>
                                    </p:set>
                                    <p:animEffect transition="in" filter="plus(in)">
                                      <p:cBhvr>
                                        <p:cTn id="47" dur="2000"/>
                                        <p:tgtEl>
                                          <p:spTgt spid="18433">
                                            <p:txEl>
                                              <p:pRg st="14" end="14"/>
                                            </p:txEl>
                                          </p:spTgt>
                                        </p:tgtEl>
                                      </p:cBhvr>
                                    </p:animEffect>
                                  </p:childTnLst>
                                </p:cTn>
                              </p:par>
                            </p:childTnLst>
                          </p:cTn>
                        </p:par>
                        <p:par>
                          <p:cTn id="48" fill="hold">
                            <p:stCondLst>
                              <p:cond delay="22000"/>
                            </p:stCondLst>
                            <p:childTnLst>
                              <p:par>
                                <p:cTn id="49" presetID="13" presetClass="entr" presetSubtype="16" fill="hold" nodeType="afterEffect">
                                  <p:stCondLst>
                                    <p:cond delay="0"/>
                                  </p:stCondLst>
                                  <p:childTnLst>
                                    <p:set>
                                      <p:cBhvr>
                                        <p:cTn id="50" dur="1" fill="hold">
                                          <p:stCondLst>
                                            <p:cond delay="0"/>
                                          </p:stCondLst>
                                        </p:cTn>
                                        <p:tgtEl>
                                          <p:spTgt spid="18433">
                                            <p:txEl>
                                              <p:pRg st="15" end="15"/>
                                            </p:txEl>
                                          </p:spTgt>
                                        </p:tgtEl>
                                        <p:attrNameLst>
                                          <p:attrName>style.visibility</p:attrName>
                                        </p:attrNameLst>
                                      </p:cBhvr>
                                      <p:to>
                                        <p:strVal val="visible"/>
                                      </p:to>
                                    </p:set>
                                    <p:animEffect transition="in" filter="plus(in)">
                                      <p:cBhvr>
                                        <p:cTn id="51" dur="2000"/>
                                        <p:tgtEl>
                                          <p:spTgt spid="18433">
                                            <p:txEl>
                                              <p:pRg st="15" end="15"/>
                                            </p:txEl>
                                          </p:spTgt>
                                        </p:tgtEl>
                                      </p:cBhvr>
                                    </p:animEffect>
                                  </p:childTnLst>
                                </p:cTn>
                              </p:par>
                            </p:childTnLst>
                          </p:cTn>
                        </p:par>
                        <p:par>
                          <p:cTn id="52" fill="hold">
                            <p:stCondLst>
                              <p:cond delay="24000"/>
                            </p:stCondLst>
                            <p:childTnLst>
                              <p:par>
                                <p:cTn id="53" presetID="13" presetClass="entr" presetSubtype="16" fill="hold" nodeType="afterEffect">
                                  <p:stCondLst>
                                    <p:cond delay="0"/>
                                  </p:stCondLst>
                                  <p:childTnLst>
                                    <p:set>
                                      <p:cBhvr>
                                        <p:cTn id="54" dur="1" fill="hold">
                                          <p:stCondLst>
                                            <p:cond delay="0"/>
                                          </p:stCondLst>
                                        </p:cTn>
                                        <p:tgtEl>
                                          <p:spTgt spid="18433">
                                            <p:txEl>
                                              <p:pRg st="17" end="17"/>
                                            </p:txEl>
                                          </p:spTgt>
                                        </p:tgtEl>
                                        <p:attrNameLst>
                                          <p:attrName>style.visibility</p:attrName>
                                        </p:attrNameLst>
                                      </p:cBhvr>
                                      <p:to>
                                        <p:strVal val="visible"/>
                                      </p:to>
                                    </p:set>
                                    <p:animEffect transition="in" filter="plus(in)">
                                      <p:cBhvr>
                                        <p:cTn id="55" dur="2000"/>
                                        <p:tgtEl>
                                          <p:spTgt spid="1843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838200"/>
          <a:ext cx="8305800" cy="2194560"/>
        </p:xfrm>
        <a:graphic>
          <a:graphicData uri="http://schemas.openxmlformats.org/drawingml/2006/table">
            <a:tbl>
              <a:tblPr/>
              <a:tblGrid>
                <a:gridCol w="5713544"/>
                <a:gridCol w="1277418"/>
                <a:gridCol w="1314838"/>
              </a:tblGrid>
              <a:tr h="342900">
                <a:tc>
                  <a:txBody>
                    <a:bodyPr/>
                    <a:lstStyle/>
                    <a:p>
                      <a:pPr marL="0" marR="0" algn="l">
                        <a:spcBef>
                          <a:spcPts val="0"/>
                        </a:spcBef>
                        <a:spcAft>
                          <a:spcPts val="0"/>
                        </a:spcAft>
                      </a:pPr>
                      <a:r>
                        <a:rPr lang="en-US" sz="2400" dirty="0">
                          <a:latin typeface="Times New Roman"/>
                          <a:ea typeface="Times New Roman"/>
                          <a:cs typeface="Times New Roman"/>
                        </a:rPr>
                        <a:t>Experiment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latin typeface="Times New Roman"/>
                          <a:ea typeface="Times New Roman"/>
                          <a:cs typeface="Times New Roman"/>
                        </a:rPr>
                        <a:t>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latin typeface="Times New Roman"/>
                          <a:ea typeface="Times New Roman"/>
                          <a:cs typeface="Times New Roman"/>
                        </a:rPr>
                        <a:t>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l">
                        <a:spcBef>
                          <a:spcPts val="0"/>
                        </a:spcBef>
                        <a:spcAft>
                          <a:spcPts val="0"/>
                        </a:spcAft>
                      </a:pPr>
                      <a:r>
                        <a:rPr lang="en-US" sz="2400" dirty="0">
                          <a:latin typeface="Times New Roman"/>
                          <a:ea typeface="Times New Roman"/>
                          <a:cs typeface="Times New Roman"/>
                        </a:rPr>
                        <a:t>Temperature of acid</a:t>
                      </a:r>
                      <a:r>
                        <a:rPr lang="en-US" sz="2400" dirty="0">
                          <a:solidFill>
                            <a:srgbClr val="FF0000"/>
                          </a:solidFill>
                          <a:latin typeface="Times New Roman"/>
                          <a:ea typeface="Times New Roman"/>
                          <a:cs typeface="Times New Roman"/>
                        </a:rPr>
                        <a:t> </a:t>
                      </a:r>
                      <a:r>
                        <a:rPr lang="en-US" sz="2400" dirty="0">
                          <a:solidFill>
                            <a:srgbClr val="000000"/>
                          </a:solidFill>
                          <a:latin typeface="Times New Roman"/>
                          <a:ea typeface="Times New Roman"/>
                          <a:cs typeface="Times New Roman"/>
                        </a:rPr>
                        <a:t>T</a:t>
                      </a:r>
                      <a:r>
                        <a:rPr lang="en-US" sz="2400" baseline="-25000" dirty="0">
                          <a:solidFill>
                            <a:srgbClr val="000000"/>
                          </a:solidFill>
                          <a:latin typeface="Times New Roman"/>
                          <a:ea typeface="Times New Roman"/>
                          <a:cs typeface="Times New Roman"/>
                        </a:rPr>
                        <a:t>1</a:t>
                      </a:r>
                      <a:r>
                        <a:rPr lang="en-US" sz="2400" dirty="0">
                          <a:solidFill>
                            <a:srgbClr val="FF0000"/>
                          </a:solidFill>
                          <a:latin typeface="Times New Roman"/>
                          <a:ea typeface="Times New Roman"/>
                          <a:cs typeface="Times New Roman"/>
                        </a:rPr>
                        <a:t> </a:t>
                      </a:r>
                      <a:r>
                        <a:rPr lang="en-US" sz="2400" dirty="0">
                          <a:solidFill>
                            <a:srgbClr val="000000"/>
                          </a:solidFill>
                          <a:latin typeface="Times New Roman"/>
                          <a:ea typeface="Times New Roman"/>
                          <a:cs typeface="Times New Roman"/>
                        </a:rPr>
                        <a:t>(</a:t>
                      </a:r>
                      <a:r>
                        <a:rPr lang="en-US" sz="2400" baseline="30000" dirty="0" err="1">
                          <a:solidFill>
                            <a:srgbClr val="000000"/>
                          </a:solidFill>
                          <a:latin typeface="Times New Roman"/>
                          <a:ea typeface="Times New Roman"/>
                          <a:cs typeface="Times New Roman"/>
                        </a:rPr>
                        <a:t>o</a:t>
                      </a:r>
                      <a:r>
                        <a:rPr lang="en-US" sz="2400" dirty="0" err="1">
                          <a:solidFill>
                            <a:srgbClr val="000000"/>
                          </a:solidFill>
                          <a:latin typeface="Times New Roman"/>
                          <a:ea typeface="Times New Roman"/>
                          <a:cs typeface="Times New Roman"/>
                        </a:rPr>
                        <a:t>C</a:t>
                      </a:r>
                      <a:r>
                        <a:rPr lang="en-US" sz="2400" dirty="0">
                          <a:solidFill>
                            <a:srgbClr val="000000"/>
                          </a:solidFill>
                          <a:latin typeface="Times New Roman"/>
                          <a:ea typeface="Times New Roman"/>
                          <a:cs typeface="Times New Roman"/>
                        </a:rPr>
                        <a:t>)</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latin typeface="Times New Roman"/>
                          <a:ea typeface="Times New Roman"/>
                          <a:cs typeface="Times New Roman"/>
                        </a:rPr>
                        <a:t>22.5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dirty="0" smtClean="0">
                          <a:latin typeface="Times New Roman"/>
                          <a:ea typeface="Times New Roman"/>
                          <a:cs typeface="Times New Roman"/>
                        </a:rPr>
                        <a:t>22.5              </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l">
                        <a:spcBef>
                          <a:spcPts val="0"/>
                        </a:spcBef>
                        <a:spcAft>
                          <a:spcPts val="0"/>
                        </a:spcAft>
                      </a:pPr>
                      <a:r>
                        <a:rPr lang="en-US" sz="2400" dirty="0">
                          <a:latin typeface="Times New Roman"/>
                          <a:ea typeface="Times New Roman"/>
                          <a:cs typeface="Times New Roman"/>
                        </a:rPr>
                        <a:t>Temperature of base</a:t>
                      </a:r>
                      <a:r>
                        <a:rPr lang="en-US" sz="2400" dirty="0">
                          <a:solidFill>
                            <a:srgbClr val="FF0000"/>
                          </a:solidFill>
                          <a:latin typeface="Times New Roman"/>
                          <a:ea typeface="Times New Roman"/>
                          <a:cs typeface="Times New Roman"/>
                        </a:rPr>
                        <a:t> </a:t>
                      </a:r>
                      <a:r>
                        <a:rPr lang="en-US" sz="2400" dirty="0">
                          <a:solidFill>
                            <a:srgbClr val="000000"/>
                          </a:solidFill>
                          <a:latin typeface="Times New Roman"/>
                          <a:ea typeface="Times New Roman"/>
                          <a:cs typeface="Times New Roman"/>
                        </a:rPr>
                        <a:t>T</a:t>
                      </a:r>
                      <a:r>
                        <a:rPr lang="en-US" sz="2400" baseline="-25000" dirty="0">
                          <a:solidFill>
                            <a:srgbClr val="000000"/>
                          </a:solidFill>
                          <a:latin typeface="Times New Roman"/>
                          <a:ea typeface="Times New Roman"/>
                          <a:cs typeface="Times New Roman"/>
                        </a:rPr>
                        <a:t>2</a:t>
                      </a:r>
                      <a:r>
                        <a:rPr lang="en-US" sz="2400" dirty="0">
                          <a:solidFill>
                            <a:srgbClr val="FF0000"/>
                          </a:solidFill>
                          <a:latin typeface="Times New Roman"/>
                          <a:ea typeface="Times New Roman"/>
                          <a:cs typeface="Times New Roman"/>
                        </a:rPr>
                        <a:t> </a:t>
                      </a:r>
                      <a:r>
                        <a:rPr lang="en-US" sz="2400" dirty="0">
                          <a:solidFill>
                            <a:srgbClr val="000000"/>
                          </a:solidFill>
                          <a:latin typeface="Times New Roman"/>
                          <a:ea typeface="Times New Roman"/>
                          <a:cs typeface="Times New Roman"/>
                        </a:rPr>
                        <a:t>(</a:t>
                      </a:r>
                      <a:r>
                        <a:rPr lang="en-US" sz="2400" baseline="30000" dirty="0" err="1">
                          <a:solidFill>
                            <a:srgbClr val="000000"/>
                          </a:solidFill>
                          <a:latin typeface="Times New Roman"/>
                          <a:ea typeface="Times New Roman"/>
                          <a:cs typeface="Times New Roman"/>
                        </a:rPr>
                        <a:t>o</a:t>
                      </a:r>
                      <a:r>
                        <a:rPr lang="en-US" sz="2400" dirty="0" err="1">
                          <a:solidFill>
                            <a:srgbClr val="000000"/>
                          </a:solidFill>
                          <a:latin typeface="Times New Roman"/>
                          <a:ea typeface="Times New Roman"/>
                          <a:cs typeface="Times New Roman"/>
                        </a:rPr>
                        <a:t>C</a:t>
                      </a:r>
                      <a:r>
                        <a:rPr lang="en-US" sz="2400" dirty="0">
                          <a:solidFill>
                            <a:srgbClr val="000000"/>
                          </a:solidFill>
                          <a:latin typeface="Times New Roman"/>
                          <a:ea typeface="Times New Roman"/>
                          <a:cs typeface="Times New Roman"/>
                        </a:rPr>
                        <a:t>)</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latin typeface="Times New Roman"/>
                          <a:ea typeface="Times New Roman"/>
                          <a:cs typeface="Times New Roman"/>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latin typeface="Times New Roman"/>
                          <a:ea typeface="Times New Roman"/>
                          <a:cs typeface="Times New Roman"/>
                        </a:rPr>
                        <a:t>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l">
                        <a:spcBef>
                          <a:spcPts val="0"/>
                        </a:spcBef>
                        <a:spcAft>
                          <a:spcPts val="0"/>
                        </a:spcAft>
                      </a:pPr>
                      <a:r>
                        <a:rPr lang="en-US" sz="2400" dirty="0">
                          <a:latin typeface="Times New Roman"/>
                          <a:ea typeface="Times New Roman"/>
                          <a:cs typeface="Times New Roman"/>
                        </a:rPr>
                        <a:t>Final temperature of solution</a:t>
                      </a:r>
                      <a:r>
                        <a:rPr lang="en-US" sz="2400" dirty="0">
                          <a:solidFill>
                            <a:srgbClr val="FF0000"/>
                          </a:solidFill>
                          <a:latin typeface="Times New Roman"/>
                          <a:ea typeface="Times New Roman"/>
                          <a:cs typeface="Times New Roman"/>
                        </a:rPr>
                        <a:t> </a:t>
                      </a:r>
                      <a:r>
                        <a:rPr lang="en-US" sz="2400" dirty="0">
                          <a:solidFill>
                            <a:srgbClr val="000000"/>
                          </a:solidFill>
                          <a:latin typeface="Times New Roman"/>
                          <a:ea typeface="Times New Roman"/>
                          <a:cs typeface="Times New Roman"/>
                        </a:rPr>
                        <a:t>T</a:t>
                      </a:r>
                      <a:r>
                        <a:rPr lang="en-US" sz="2400" baseline="-25000" dirty="0">
                          <a:solidFill>
                            <a:srgbClr val="000000"/>
                          </a:solidFill>
                          <a:latin typeface="Times New Roman"/>
                          <a:ea typeface="Times New Roman"/>
                          <a:cs typeface="Times New Roman"/>
                        </a:rPr>
                        <a:t>4</a:t>
                      </a:r>
                      <a:r>
                        <a:rPr lang="en-US" sz="2400" dirty="0">
                          <a:solidFill>
                            <a:srgbClr val="000000"/>
                          </a:solidFill>
                          <a:latin typeface="Times New Roman"/>
                          <a:ea typeface="Times New Roman"/>
                          <a:cs typeface="Times New Roman"/>
                        </a:rPr>
                        <a:t>(</a:t>
                      </a:r>
                      <a:r>
                        <a:rPr lang="en-US" sz="2400" baseline="30000" dirty="0" err="1">
                          <a:solidFill>
                            <a:srgbClr val="000000"/>
                          </a:solidFill>
                          <a:latin typeface="Times New Roman"/>
                          <a:ea typeface="Times New Roman"/>
                          <a:cs typeface="Times New Roman"/>
                        </a:rPr>
                        <a:t>o</a:t>
                      </a:r>
                      <a:r>
                        <a:rPr lang="en-US" sz="2400" dirty="0" err="1">
                          <a:solidFill>
                            <a:srgbClr val="000000"/>
                          </a:solidFill>
                          <a:latin typeface="Times New Roman"/>
                          <a:ea typeface="Times New Roman"/>
                          <a:cs typeface="Times New Roman"/>
                        </a:rPr>
                        <a:t>C</a:t>
                      </a:r>
                      <a:r>
                        <a:rPr lang="en-US" sz="2400" dirty="0">
                          <a:solidFill>
                            <a:srgbClr val="000000"/>
                          </a:solidFill>
                          <a:latin typeface="Times New Roman"/>
                          <a:ea typeface="Times New Roman"/>
                          <a:cs typeface="Times New Roman"/>
                        </a:rPr>
                        <a:t>)</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latin typeface="Times New Roman"/>
                          <a:ea typeface="Times New Roman"/>
                          <a:cs typeface="Times New Roman"/>
                        </a:rPr>
                        <a:t>35.5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latin typeface="Times New Roman"/>
                          <a:ea typeface="Times New Roman"/>
                          <a:cs typeface="Times New Roman"/>
                        </a:rPr>
                        <a:t>36.0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l">
                        <a:spcBef>
                          <a:spcPts val="0"/>
                        </a:spcBef>
                        <a:spcAft>
                          <a:spcPts val="0"/>
                        </a:spcAft>
                      </a:pPr>
                      <a:r>
                        <a:rPr lang="en-US" sz="2400" dirty="0">
                          <a:latin typeface="Times New Roman"/>
                          <a:ea typeface="Times New Roman"/>
                          <a:cs typeface="Times New Roman"/>
                        </a:rPr>
                        <a:t>Initial temperature of solution</a:t>
                      </a:r>
                      <a:r>
                        <a:rPr lang="en-US" sz="2400" dirty="0">
                          <a:solidFill>
                            <a:srgbClr val="FF0000"/>
                          </a:solidFill>
                          <a:latin typeface="Times New Roman"/>
                          <a:ea typeface="Times New Roman"/>
                          <a:cs typeface="Times New Roman"/>
                        </a:rPr>
                        <a:t> </a:t>
                      </a:r>
                      <a:r>
                        <a:rPr lang="en-US" sz="2400" dirty="0">
                          <a:solidFill>
                            <a:srgbClr val="000000"/>
                          </a:solidFill>
                          <a:latin typeface="Times New Roman"/>
                          <a:ea typeface="Times New Roman"/>
                          <a:cs typeface="Times New Roman"/>
                        </a:rPr>
                        <a:t>T</a:t>
                      </a:r>
                      <a:r>
                        <a:rPr lang="en-US" sz="2400" baseline="-25000" dirty="0">
                          <a:solidFill>
                            <a:srgbClr val="000000"/>
                          </a:solidFill>
                          <a:latin typeface="Times New Roman"/>
                          <a:ea typeface="Times New Roman"/>
                          <a:cs typeface="Times New Roman"/>
                        </a:rPr>
                        <a:t>3</a:t>
                      </a:r>
                      <a:r>
                        <a:rPr lang="en-US" sz="2400" dirty="0">
                          <a:solidFill>
                            <a:srgbClr val="000000"/>
                          </a:solidFill>
                          <a:latin typeface="Times New Roman"/>
                          <a:ea typeface="Times New Roman"/>
                          <a:cs typeface="Times New Roman"/>
                        </a:rPr>
                        <a:t>(</a:t>
                      </a:r>
                      <a:r>
                        <a:rPr lang="en-US" sz="2400" baseline="30000" dirty="0" err="1">
                          <a:solidFill>
                            <a:srgbClr val="000000"/>
                          </a:solidFill>
                          <a:latin typeface="Times New Roman"/>
                          <a:ea typeface="Times New Roman"/>
                          <a:cs typeface="Times New Roman"/>
                        </a:rPr>
                        <a:t>o</a:t>
                      </a:r>
                      <a:r>
                        <a:rPr lang="en-US" sz="2400" dirty="0" err="1">
                          <a:solidFill>
                            <a:srgbClr val="000000"/>
                          </a:solidFill>
                          <a:latin typeface="Times New Roman"/>
                          <a:ea typeface="Times New Roman"/>
                          <a:cs typeface="Times New Roman"/>
                        </a:rPr>
                        <a:t>C</a:t>
                      </a:r>
                      <a:r>
                        <a:rPr lang="en-US" sz="2400" dirty="0">
                          <a:solidFill>
                            <a:srgbClr val="000000"/>
                          </a:solidFill>
                          <a:latin typeface="Times New Roman"/>
                          <a:ea typeface="Times New Roman"/>
                          <a:cs typeface="Times New Roman"/>
                        </a:rPr>
                        <a:t>)</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latin typeface="Times New Roman"/>
                          <a:ea typeface="Times New Roman"/>
                          <a:cs typeface="Times New Roman"/>
                        </a:rPr>
                        <a:t>22.25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latin typeface="Times New Roman"/>
                          <a:ea typeface="Times New Roman"/>
                          <a:cs typeface="Times New Roman"/>
                        </a:rPr>
                        <a:t>22.75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l">
                        <a:spcBef>
                          <a:spcPts val="0"/>
                        </a:spcBef>
                        <a:spcAft>
                          <a:spcPts val="0"/>
                        </a:spcAft>
                      </a:pPr>
                      <a:r>
                        <a:rPr lang="en-US" sz="2400" dirty="0">
                          <a:latin typeface="Times New Roman"/>
                          <a:ea typeface="Times New Roman"/>
                          <a:cs typeface="Times New Roman"/>
                        </a:rPr>
                        <a:t>Temperature change(</a:t>
                      </a:r>
                      <a:r>
                        <a:rPr lang="en-US" sz="2400" dirty="0">
                          <a:solidFill>
                            <a:srgbClr val="000000"/>
                          </a:solidFill>
                          <a:latin typeface="Times New Roman"/>
                          <a:ea typeface="Times New Roman"/>
                          <a:cs typeface="Times New Roman"/>
                        </a:rPr>
                        <a:t> T</a:t>
                      </a:r>
                      <a:r>
                        <a:rPr lang="en-US" sz="2400" baseline="-25000" dirty="0">
                          <a:solidFill>
                            <a:srgbClr val="000000"/>
                          </a:solidFill>
                          <a:latin typeface="Times New Roman"/>
                          <a:ea typeface="Times New Roman"/>
                          <a:cs typeface="Times New Roman"/>
                        </a:rPr>
                        <a:t>5</a:t>
                      </a:r>
                      <a:r>
                        <a:rPr lang="en-US" sz="24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dirty="0">
                          <a:latin typeface="Times New Roman"/>
                          <a:ea typeface="Times New Roman"/>
                          <a:cs typeface="Times New Roman"/>
                        </a:rPr>
                        <a:t>13.25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dirty="0">
                          <a:latin typeface="Times New Roman"/>
                          <a:ea typeface="Times New Roman"/>
                          <a:cs typeface="Times New Roman"/>
                        </a:rPr>
                        <a:t>13.75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81" name="Rectangle 1"/>
          <p:cNvSpPr>
            <a:spLocks noChangeArrowheads="1"/>
          </p:cNvSpPr>
          <p:nvPr/>
        </p:nvSpPr>
        <p:spPr bwMode="auto">
          <a:xfrm>
            <a:off x="457200" y="2971800"/>
            <a:ext cx="86868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endParaRPr lang="en-US" sz="8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(a)Calculate</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a:t>
            </a:r>
            <a:r>
              <a:rPr kumimoji="0" lang="en-US" sz="2000" b="1"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6</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average temperature change</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6</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13.25 +13.75</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13.5</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(b)Why should the apparatus be very clean?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Impurities present in the apparatus reacts with acid /base lowering the overall temperature change and hence ∆</a:t>
            </a:r>
            <a:r>
              <a:rPr kumimoji="0" lang="en-US" sz="20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Hᶿ</a:t>
            </a:r>
            <a:r>
              <a:rPr kumimoji="0" lang="en-US" sz="2000" b="0" i="0" u="none" strike="noStrike" cap="none" normalizeH="0" baseline="-30000" dirty="0" err="1" smtClean="0">
                <a:ln>
                  <a:noFill/>
                </a:ln>
                <a:solidFill>
                  <a:srgbClr val="0070C0"/>
                </a:solidFill>
                <a:effectLst/>
                <a:latin typeface="Times New Roman" pitchFamily="18" charset="0"/>
                <a:ea typeface="Times New Roman" pitchFamily="18" charset="0"/>
                <a:cs typeface="Times New Roman" pitchFamily="18" charset="0"/>
              </a:rPr>
              <a:t>n</a:t>
            </a:r>
            <a:r>
              <a:rPr kumimoji="0" lang="en-US"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endParaRPr lang="en-US" sz="2000" dirty="0" smtClean="0">
              <a:solidFill>
                <a:srgbClr val="0070C0"/>
              </a:solidFill>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(c)Calculate the: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)number of moles of the acid used</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number of moles =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volume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x 50</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0.1moles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1000		      1000</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6" name="Rectangle 5"/>
          <p:cNvSpPr/>
          <p:nvPr/>
        </p:nvSpPr>
        <p:spPr>
          <a:xfrm>
            <a:off x="457200" y="381000"/>
            <a:ext cx="5335134" cy="523220"/>
          </a:xfrm>
          <a:prstGeom prst="rect">
            <a:avLst/>
          </a:prstGeom>
        </p:spPr>
        <p:txBody>
          <a:bodyPr wrap="square">
            <a:spAutoFit/>
          </a:bodyPr>
          <a:lstStyle/>
          <a:p>
            <a:r>
              <a:rPr lang="en-US" sz="2800" dirty="0" smtClean="0">
                <a:solidFill>
                  <a:srgbClr val="002060"/>
                </a:solidFill>
                <a:latin typeface="Times New Roman" pitchFamily="18" charset="0"/>
                <a:ea typeface="Times New Roman" pitchFamily="18" charset="0"/>
                <a:cs typeface="Times New Roman" pitchFamily="18" charset="0"/>
              </a:rPr>
              <a:t>Table I . </a:t>
            </a:r>
            <a:r>
              <a:rPr lang="en-US" sz="2800" b="1" dirty="0" smtClean="0">
                <a:solidFill>
                  <a:srgbClr val="002060"/>
                </a:solidFill>
                <a:latin typeface="Times New Roman" pitchFamily="18" charset="0"/>
                <a:ea typeface="Times New Roman" pitchFamily="18" charset="0"/>
                <a:cs typeface="Times New Roman" pitchFamily="18" charset="0"/>
              </a:rPr>
              <a:t>Sample results</a:t>
            </a:r>
            <a:endParaRPr lang="en-US" sz="2800" dirty="0">
              <a:solidFill>
                <a:srgbClr val="002060"/>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par>
                          <p:cTn id="8" fill="hold">
                            <p:stCondLst>
                              <p:cond delay="2000"/>
                            </p:stCondLst>
                            <p:childTnLst>
                              <p:par>
                                <p:cTn id="9" presetID="22" presetClass="entr" presetSubtype="1" fill="hold" nodeType="afterEffect">
                                  <p:stCondLst>
                                    <p:cond delay="1000"/>
                                  </p:stCondLst>
                                  <p:childTnLst>
                                    <p:set>
                                      <p:cBhvr>
                                        <p:cTn id="10" dur="1" fill="hold">
                                          <p:stCondLst>
                                            <p:cond delay="0"/>
                                          </p:stCondLst>
                                        </p:cTn>
                                        <p:tgtEl>
                                          <p:spTgt spid="20481">
                                            <p:txEl>
                                              <p:pRg st="1" end="1"/>
                                            </p:txEl>
                                          </p:spTgt>
                                        </p:tgtEl>
                                        <p:attrNameLst>
                                          <p:attrName>style.visibility</p:attrName>
                                        </p:attrNameLst>
                                      </p:cBhvr>
                                      <p:to>
                                        <p:strVal val="visible"/>
                                      </p:to>
                                    </p:set>
                                    <p:animEffect transition="in" filter="wipe(up)">
                                      <p:cBhvr>
                                        <p:cTn id="11" dur="2000"/>
                                        <p:tgtEl>
                                          <p:spTgt spid="20481">
                                            <p:txEl>
                                              <p:pRg st="1" end="1"/>
                                            </p:txEl>
                                          </p:spTgt>
                                        </p:tgtEl>
                                      </p:cBhvr>
                                    </p:animEffect>
                                  </p:childTnLst>
                                </p:cTn>
                              </p:par>
                            </p:childTnLst>
                          </p:cTn>
                        </p:par>
                        <p:par>
                          <p:cTn id="12" fill="hold">
                            <p:stCondLst>
                              <p:cond delay="5000"/>
                            </p:stCondLst>
                            <p:childTnLst>
                              <p:par>
                                <p:cTn id="13" presetID="22" presetClass="entr" presetSubtype="1" fill="hold" nodeType="afterEffect">
                                  <p:stCondLst>
                                    <p:cond delay="1000"/>
                                  </p:stCondLst>
                                  <p:childTnLst>
                                    <p:set>
                                      <p:cBhvr>
                                        <p:cTn id="14" dur="1" fill="hold">
                                          <p:stCondLst>
                                            <p:cond delay="0"/>
                                          </p:stCondLst>
                                        </p:cTn>
                                        <p:tgtEl>
                                          <p:spTgt spid="20481">
                                            <p:txEl>
                                              <p:pRg st="2" end="2"/>
                                            </p:txEl>
                                          </p:spTgt>
                                        </p:tgtEl>
                                        <p:attrNameLst>
                                          <p:attrName>style.visibility</p:attrName>
                                        </p:attrNameLst>
                                      </p:cBhvr>
                                      <p:to>
                                        <p:strVal val="visible"/>
                                      </p:to>
                                    </p:set>
                                    <p:animEffect transition="in" filter="wipe(up)">
                                      <p:cBhvr>
                                        <p:cTn id="15" dur="2000"/>
                                        <p:tgtEl>
                                          <p:spTgt spid="20481">
                                            <p:txEl>
                                              <p:pRg st="2" end="2"/>
                                            </p:txEl>
                                          </p:spTgt>
                                        </p:tgtEl>
                                      </p:cBhvr>
                                    </p:animEffect>
                                  </p:childTnLst>
                                </p:cTn>
                              </p:par>
                            </p:childTnLst>
                          </p:cTn>
                        </p:par>
                        <p:par>
                          <p:cTn id="16" fill="hold">
                            <p:stCondLst>
                              <p:cond delay="8000"/>
                            </p:stCondLst>
                            <p:childTnLst>
                              <p:par>
                                <p:cTn id="17" presetID="22" presetClass="entr" presetSubtype="1" fill="hold" nodeType="afterEffect">
                                  <p:stCondLst>
                                    <p:cond delay="0"/>
                                  </p:stCondLst>
                                  <p:childTnLst>
                                    <p:set>
                                      <p:cBhvr>
                                        <p:cTn id="18" dur="1" fill="hold">
                                          <p:stCondLst>
                                            <p:cond delay="0"/>
                                          </p:stCondLst>
                                        </p:cTn>
                                        <p:tgtEl>
                                          <p:spTgt spid="20481">
                                            <p:txEl>
                                              <p:pRg st="3" end="3"/>
                                            </p:txEl>
                                          </p:spTgt>
                                        </p:tgtEl>
                                        <p:attrNameLst>
                                          <p:attrName>style.visibility</p:attrName>
                                        </p:attrNameLst>
                                      </p:cBhvr>
                                      <p:to>
                                        <p:strVal val="visible"/>
                                      </p:to>
                                    </p:set>
                                    <p:animEffect transition="in" filter="wipe(up)">
                                      <p:cBhvr>
                                        <p:cTn id="19" dur="2000"/>
                                        <p:tgtEl>
                                          <p:spTgt spid="20481">
                                            <p:txEl>
                                              <p:pRg st="3" end="3"/>
                                            </p:txEl>
                                          </p:spTgt>
                                        </p:tgtEl>
                                      </p:cBhvr>
                                    </p:animEffect>
                                  </p:childTnLst>
                                </p:cTn>
                              </p:par>
                            </p:childTnLst>
                          </p:cTn>
                        </p:par>
                        <p:par>
                          <p:cTn id="20" fill="hold">
                            <p:stCondLst>
                              <p:cond delay="10000"/>
                            </p:stCondLst>
                            <p:childTnLst>
                              <p:par>
                                <p:cTn id="21" presetID="22" presetClass="entr" presetSubtype="1" fill="hold" nodeType="afterEffect">
                                  <p:stCondLst>
                                    <p:cond delay="0"/>
                                  </p:stCondLst>
                                  <p:childTnLst>
                                    <p:set>
                                      <p:cBhvr>
                                        <p:cTn id="22" dur="1" fill="hold">
                                          <p:stCondLst>
                                            <p:cond delay="0"/>
                                          </p:stCondLst>
                                        </p:cTn>
                                        <p:tgtEl>
                                          <p:spTgt spid="20481">
                                            <p:txEl>
                                              <p:pRg st="4" end="4"/>
                                            </p:txEl>
                                          </p:spTgt>
                                        </p:tgtEl>
                                        <p:attrNameLst>
                                          <p:attrName>style.visibility</p:attrName>
                                        </p:attrNameLst>
                                      </p:cBhvr>
                                      <p:to>
                                        <p:strVal val="visible"/>
                                      </p:to>
                                    </p:set>
                                    <p:animEffect transition="in" filter="wipe(up)">
                                      <p:cBhvr>
                                        <p:cTn id="23" dur="2000"/>
                                        <p:tgtEl>
                                          <p:spTgt spid="20481">
                                            <p:txEl>
                                              <p:pRg st="4" end="4"/>
                                            </p:txEl>
                                          </p:spTgt>
                                        </p:tgtEl>
                                      </p:cBhvr>
                                    </p:animEffect>
                                  </p:childTnLst>
                                </p:cTn>
                              </p:par>
                            </p:childTnLst>
                          </p:cTn>
                        </p:par>
                        <p:par>
                          <p:cTn id="24" fill="hold">
                            <p:stCondLst>
                              <p:cond delay="12000"/>
                            </p:stCondLst>
                            <p:childTnLst>
                              <p:par>
                                <p:cTn id="25" presetID="22" presetClass="entr" presetSubtype="1" fill="hold" nodeType="afterEffect">
                                  <p:stCondLst>
                                    <p:cond delay="0"/>
                                  </p:stCondLst>
                                  <p:childTnLst>
                                    <p:set>
                                      <p:cBhvr>
                                        <p:cTn id="26" dur="1" fill="hold">
                                          <p:stCondLst>
                                            <p:cond delay="0"/>
                                          </p:stCondLst>
                                        </p:cTn>
                                        <p:tgtEl>
                                          <p:spTgt spid="20481">
                                            <p:txEl>
                                              <p:pRg st="5" end="5"/>
                                            </p:txEl>
                                          </p:spTgt>
                                        </p:tgtEl>
                                        <p:attrNameLst>
                                          <p:attrName>style.visibility</p:attrName>
                                        </p:attrNameLst>
                                      </p:cBhvr>
                                      <p:to>
                                        <p:strVal val="visible"/>
                                      </p:to>
                                    </p:set>
                                    <p:animEffect transition="in" filter="wipe(up)">
                                      <p:cBhvr>
                                        <p:cTn id="27" dur="2000"/>
                                        <p:tgtEl>
                                          <p:spTgt spid="20481">
                                            <p:txEl>
                                              <p:pRg st="5" end="5"/>
                                            </p:txEl>
                                          </p:spTgt>
                                        </p:tgtEl>
                                      </p:cBhvr>
                                    </p:animEffect>
                                  </p:childTnLst>
                                </p:cTn>
                              </p:par>
                            </p:childTnLst>
                          </p:cTn>
                        </p:par>
                        <p:par>
                          <p:cTn id="28" fill="hold">
                            <p:stCondLst>
                              <p:cond delay="14000"/>
                            </p:stCondLst>
                            <p:childTnLst>
                              <p:par>
                                <p:cTn id="29" presetID="22" presetClass="entr" presetSubtype="1" fill="hold" nodeType="afterEffect">
                                  <p:stCondLst>
                                    <p:cond delay="0"/>
                                  </p:stCondLst>
                                  <p:childTnLst>
                                    <p:set>
                                      <p:cBhvr>
                                        <p:cTn id="30" dur="1" fill="hold">
                                          <p:stCondLst>
                                            <p:cond delay="0"/>
                                          </p:stCondLst>
                                        </p:cTn>
                                        <p:tgtEl>
                                          <p:spTgt spid="20481">
                                            <p:txEl>
                                              <p:pRg st="6" end="6"/>
                                            </p:txEl>
                                          </p:spTgt>
                                        </p:tgtEl>
                                        <p:attrNameLst>
                                          <p:attrName>style.visibility</p:attrName>
                                        </p:attrNameLst>
                                      </p:cBhvr>
                                      <p:to>
                                        <p:strVal val="visible"/>
                                      </p:to>
                                    </p:set>
                                    <p:animEffect transition="in" filter="wipe(up)">
                                      <p:cBhvr>
                                        <p:cTn id="31" dur="2000"/>
                                        <p:tgtEl>
                                          <p:spTgt spid="20481">
                                            <p:txEl>
                                              <p:pRg st="6" end="6"/>
                                            </p:txEl>
                                          </p:spTgt>
                                        </p:tgtEl>
                                      </p:cBhvr>
                                    </p:animEffect>
                                  </p:childTnLst>
                                </p:cTn>
                              </p:par>
                            </p:childTnLst>
                          </p:cTn>
                        </p:par>
                        <p:par>
                          <p:cTn id="32" fill="hold">
                            <p:stCondLst>
                              <p:cond delay="16000"/>
                            </p:stCondLst>
                            <p:childTnLst>
                              <p:par>
                                <p:cTn id="33" presetID="22" presetClass="entr" presetSubtype="1" fill="hold" nodeType="afterEffect">
                                  <p:stCondLst>
                                    <p:cond delay="0"/>
                                  </p:stCondLst>
                                  <p:childTnLst>
                                    <p:set>
                                      <p:cBhvr>
                                        <p:cTn id="34" dur="1" fill="hold">
                                          <p:stCondLst>
                                            <p:cond delay="0"/>
                                          </p:stCondLst>
                                        </p:cTn>
                                        <p:tgtEl>
                                          <p:spTgt spid="20481">
                                            <p:txEl>
                                              <p:pRg st="7" end="7"/>
                                            </p:txEl>
                                          </p:spTgt>
                                        </p:tgtEl>
                                        <p:attrNameLst>
                                          <p:attrName>style.visibility</p:attrName>
                                        </p:attrNameLst>
                                      </p:cBhvr>
                                      <p:to>
                                        <p:strVal val="visible"/>
                                      </p:to>
                                    </p:set>
                                    <p:animEffect transition="in" filter="wipe(up)">
                                      <p:cBhvr>
                                        <p:cTn id="35" dur="2000"/>
                                        <p:tgtEl>
                                          <p:spTgt spid="2048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81000" y="381000"/>
            <a:ext cx="838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(ii)enthalpy change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neutralization.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solution(</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acid+base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)specific heat capacity of solution x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6</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(50 +50)  x  4.2 x 13.5  = </a:t>
            </a: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5670J</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oules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5.67kJ</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 the molar heat of neutralization the acid.</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 ∆H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5.67kJ</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56.7kJ mole</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Number of moles		     0.1moles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(c)Write the ionic equation for the reaction that takes place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OH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aq</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aq</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-&gt;   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O(l)</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(d)The theoretical enthalpy change is 57.4kJ. Explain the difference with the results above.</a:t>
            </a:r>
            <a:endParaRPr lang="en-US" sz="2000" dirty="0" smtClean="0">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The theoretical value is higher</a:t>
            </a:r>
            <a:endParaRPr lang="en-US" sz="2000" dirty="0" smtClean="0">
              <a:solidFill>
                <a:srgbClr val="00B0F0"/>
              </a:solidFill>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Heat/energy loss to the surrounding/environment lowers </a:t>
            </a:r>
            <a:r>
              <a:rPr kumimoji="0" lang="en-US" sz="20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6</a:t>
            </a:r>
            <a:r>
              <a:rPr kumimoji="0" lang="en-US" sz="20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and thus ∆</a:t>
            </a:r>
            <a:r>
              <a:rPr kumimoji="0" lang="en-US" sz="20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rgbClr val="7030A0"/>
                </a:solidFill>
                <a:effectLst/>
                <a:latin typeface="Times New Roman" pitchFamily="18" charset="0"/>
                <a:ea typeface="Times New Roman" pitchFamily="18" charset="0"/>
                <a:cs typeface="Times New Roman" pitchFamily="18" charset="0"/>
              </a:rPr>
              <a:t>n</a:t>
            </a:r>
            <a:r>
              <a:rPr kumimoji="0" lang="en-US" sz="20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endParaRPr lang="en-US" sz="2000" dirty="0" smtClean="0">
              <a:solidFill>
                <a:srgbClr val="7030A0"/>
              </a:solidFill>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Heat/energy is absorbed by the reaction vessel/calorimeter/plastic cup lowers ∆T and hence ∆</a:t>
            </a:r>
            <a:r>
              <a:rPr kumimoji="0" lang="en-US" sz="20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rgbClr val="7030A0"/>
                </a:solidFill>
                <a:effectLst/>
                <a:latin typeface="Times New Roman" pitchFamily="18" charset="0"/>
                <a:ea typeface="Times New Roman" pitchFamily="18" charset="0"/>
                <a:cs typeface="Times New Roman" pitchFamily="18" charset="0"/>
              </a:rPr>
              <a:t>n</a:t>
            </a:r>
            <a:endParaRPr kumimoji="0" lang="en-US" sz="2000" b="0" i="0" u="none" strike="noStrike" cap="none" normalizeH="0" baseline="0" dirty="0" smtClean="0">
              <a:ln>
                <a:noFill/>
              </a:ln>
              <a:solidFill>
                <a:srgbClr val="7030A0"/>
              </a:solidFill>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diamond(out)">
                                      <p:cBhvr>
                                        <p:cTn id="7" dur="2000"/>
                                        <p:tgtEl>
                                          <p:spTgt spid="19457">
                                            <p:txEl>
                                              <p:pRg st="0" end="0"/>
                                            </p:txEl>
                                          </p:spTgt>
                                        </p:tgtEl>
                                      </p:cBhvr>
                                    </p:animEffect>
                                  </p:childTnLst>
                                </p:cTn>
                              </p:par>
                            </p:childTnLst>
                          </p:cTn>
                        </p:par>
                        <p:par>
                          <p:cTn id="8" fill="hold">
                            <p:stCondLst>
                              <p:cond delay="2000"/>
                            </p:stCondLst>
                            <p:childTnLst>
                              <p:par>
                                <p:cTn id="9" presetID="8" presetClass="entr" presetSubtype="32" fill="hold" nodeType="afterEffect">
                                  <p:stCondLst>
                                    <p:cond delay="0"/>
                                  </p:stCondLst>
                                  <p:childTnLst>
                                    <p:set>
                                      <p:cBhvr>
                                        <p:cTn id="10" dur="1" fill="hold">
                                          <p:stCondLst>
                                            <p:cond delay="0"/>
                                          </p:stCondLst>
                                        </p:cTn>
                                        <p:tgtEl>
                                          <p:spTgt spid="19457">
                                            <p:txEl>
                                              <p:pRg st="1" end="1"/>
                                            </p:txEl>
                                          </p:spTgt>
                                        </p:tgtEl>
                                        <p:attrNameLst>
                                          <p:attrName>style.visibility</p:attrName>
                                        </p:attrNameLst>
                                      </p:cBhvr>
                                      <p:to>
                                        <p:strVal val="visible"/>
                                      </p:to>
                                    </p:set>
                                    <p:animEffect transition="in" filter="diamond(out)">
                                      <p:cBhvr>
                                        <p:cTn id="11" dur="2000"/>
                                        <p:tgtEl>
                                          <p:spTgt spid="19457">
                                            <p:txEl>
                                              <p:pRg st="1" end="1"/>
                                            </p:txEl>
                                          </p:spTgt>
                                        </p:tgtEl>
                                      </p:cBhvr>
                                    </p:animEffect>
                                  </p:childTnLst>
                                </p:cTn>
                              </p:par>
                            </p:childTnLst>
                          </p:cTn>
                        </p:par>
                        <p:par>
                          <p:cTn id="12" fill="hold">
                            <p:stCondLst>
                              <p:cond delay="4000"/>
                            </p:stCondLst>
                            <p:childTnLst>
                              <p:par>
                                <p:cTn id="13" presetID="8" presetClass="entr" presetSubtype="32" fill="hold" nodeType="afterEffect">
                                  <p:stCondLst>
                                    <p:cond delay="0"/>
                                  </p:stCondLst>
                                  <p:childTnLst>
                                    <p:set>
                                      <p:cBhvr>
                                        <p:cTn id="14" dur="1" fill="hold">
                                          <p:stCondLst>
                                            <p:cond delay="0"/>
                                          </p:stCondLst>
                                        </p:cTn>
                                        <p:tgtEl>
                                          <p:spTgt spid="19457">
                                            <p:txEl>
                                              <p:pRg st="2" end="2"/>
                                            </p:txEl>
                                          </p:spTgt>
                                        </p:tgtEl>
                                        <p:attrNameLst>
                                          <p:attrName>style.visibility</p:attrName>
                                        </p:attrNameLst>
                                      </p:cBhvr>
                                      <p:to>
                                        <p:strVal val="visible"/>
                                      </p:to>
                                    </p:set>
                                    <p:animEffect transition="in" filter="diamond(out)">
                                      <p:cBhvr>
                                        <p:cTn id="15" dur="2000"/>
                                        <p:tgtEl>
                                          <p:spTgt spid="19457">
                                            <p:txEl>
                                              <p:pRg st="2" end="2"/>
                                            </p:txEl>
                                          </p:spTgt>
                                        </p:tgtEl>
                                      </p:cBhvr>
                                    </p:animEffect>
                                  </p:childTnLst>
                                </p:cTn>
                              </p:par>
                            </p:childTnLst>
                          </p:cTn>
                        </p:par>
                        <p:par>
                          <p:cTn id="16" fill="hold">
                            <p:stCondLst>
                              <p:cond delay="6000"/>
                            </p:stCondLst>
                            <p:childTnLst>
                              <p:par>
                                <p:cTn id="17" presetID="8" presetClass="entr" presetSubtype="32" fill="hold" nodeType="afterEffect">
                                  <p:stCondLst>
                                    <p:cond delay="0"/>
                                  </p:stCondLst>
                                  <p:childTnLst>
                                    <p:set>
                                      <p:cBhvr>
                                        <p:cTn id="18" dur="1" fill="hold">
                                          <p:stCondLst>
                                            <p:cond delay="0"/>
                                          </p:stCondLst>
                                        </p:cTn>
                                        <p:tgtEl>
                                          <p:spTgt spid="19457">
                                            <p:txEl>
                                              <p:pRg st="3" end="3"/>
                                            </p:txEl>
                                          </p:spTgt>
                                        </p:tgtEl>
                                        <p:attrNameLst>
                                          <p:attrName>style.visibility</p:attrName>
                                        </p:attrNameLst>
                                      </p:cBhvr>
                                      <p:to>
                                        <p:strVal val="visible"/>
                                      </p:to>
                                    </p:set>
                                    <p:animEffect transition="in" filter="diamond(out)">
                                      <p:cBhvr>
                                        <p:cTn id="19" dur="2000"/>
                                        <p:tgtEl>
                                          <p:spTgt spid="19457">
                                            <p:txEl>
                                              <p:pRg st="3" end="3"/>
                                            </p:txEl>
                                          </p:spTgt>
                                        </p:tgtEl>
                                      </p:cBhvr>
                                    </p:animEffect>
                                  </p:childTnLst>
                                </p:cTn>
                              </p:par>
                            </p:childTnLst>
                          </p:cTn>
                        </p:par>
                        <p:par>
                          <p:cTn id="20" fill="hold">
                            <p:stCondLst>
                              <p:cond delay="8000"/>
                            </p:stCondLst>
                            <p:childTnLst>
                              <p:par>
                                <p:cTn id="21" presetID="8" presetClass="entr" presetSubtype="32" fill="hold" nodeType="afterEffect">
                                  <p:stCondLst>
                                    <p:cond delay="0"/>
                                  </p:stCondLst>
                                  <p:childTnLst>
                                    <p:set>
                                      <p:cBhvr>
                                        <p:cTn id="22" dur="1" fill="hold">
                                          <p:stCondLst>
                                            <p:cond delay="0"/>
                                          </p:stCondLst>
                                        </p:cTn>
                                        <p:tgtEl>
                                          <p:spTgt spid="19457">
                                            <p:txEl>
                                              <p:pRg st="4" end="4"/>
                                            </p:txEl>
                                          </p:spTgt>
                                        </p:tgtEl>
                                        <p:attrNameLst>
                                          <p:attrName>style.visibility</p:attrName>
                                        </p:attrNameLst>
                                      </p:cBhvr>
                                      <p:to>
                                        <p:strVal val="visible"/>
                                      </p:to>
                                    </p:set>
                                    <p:animEffect transition="in" filter="diamond(out)">
                                      <p:cBhvr>
                                        <p:cTn id="23" dur="2000"/>
                                        <p:tgtEl>
                                          <p:spTgt spid="19457">
                                            <p:txEl>
                                              <p:pRg st="4" end="4"/>
                                            </p:txEl>
                                          </p:spTgt>
                                        </p:tgtEl>
                                      </p:cBhvr>
                                    </p:animEffect>
                                  </p:childTnLst>
                                </p:cTn>
                              </p:par>
                            </p:childTnLst>
                          </p:cTn>
                        </p:par>
                        <p:par>
                          <p:cTn id="24" fill="hold">
                            <p:stCondLst>
                              <p:cond delay="10000"/>
                            </p:stCondLst>
                            <p:childTnLst>
                              <p:par>
                                <p:cTn id="25" presetID="8" presetClass="entr" presetSubtype="32" fill="hold" nodeType="afterEffect">
                                  <p:stCondLst>
                                    <p:cond delay="0"/>
                                  </p:stCondLst>
                                  <p:childTnLst>
                                    <p:set>
                                      <p:cBhvr>
                                        <p:cTn id="26" dur="1" fill="hold">
                                          <p:stCondLst>
                                            <p:cond delay="0"/>
                                          </p:stCondLst>
                                        </p:cTn>
                                        <p:tgtEl>
                                          <p:spTgt spid="19457">
                                            <p:txEl>
                                              <p:pRg st="5" end="5"/>
                                            </p:txEl>
                                          </p:spTgt>
                                        </p:tgtEl>
                                        <p:attrNameLst>
                                          <p:attrName>style.visibility</p:attrName>
                                        </p:attrNameLst>
                                      </p:cBhvr>
                                      <p:to>
                                        <p:strVal val="visible"/>
                                      </p:to>
                                    </p:set>
                                    <p:animEffect transition="in" filter="diamond(out)">
                                      <p:cBhvr>
                                        <p:cTn id="27" dur="2000"/>
                                        <p:tgtEl>
                                          <p:spTgt spid="19457">
                                            <p:txEl>
                                              <p:pRg st="5" end="5"/>
                                            </p:txEl>
                                          </p:spTgt>
                                        </p:tgtEl>
                                      </p:cBhvr>
                                    </p:animEffect>
                                  </p:childTnLst>
                                </p:cTn>
                              </p:par>
                            </p:childTnLst>
                          </p:cTn>
                        </p:par>
                        <p:par>
                          <p:cTn id="28" fill="hold">
                            <p:stCondLst>
                              <p:cond delay="12000"/>
                            </p:stCondLst>
                            <p:childTnLst>
                              <p:par>
                                <p:cTn id="29" presetID="8" presetClass="entr" presetSubtype="32" fill="hold" nodeType="afterEffect">
                                  <p:stCondLst>
                                    <p:cond delay="0"/>
                                  </p:stCondLst>
                                  <p:childTnLst>
                                    <p:set>
                                      <p:cBhvr>
                                        <p:cTn id="30" dur="1" fill="hold">
                                          <p:stCondLst>
                                            <p:cond delay="0"/>
                                          </p:stCondLst>
                                        </p:cTn>
                                        <p:tgtEl>
                                          <p:spTgt spid="19457">
                                            <p:txEl>
                                              <p:pRg st="7" end="7"/>
                                            </p:txEl>
                                          </p:spTgt>
                                        </p:tgtEl>
                                        <p:attrNameLst>
                                          <p:attrName>style.visibility</p:attrName>
                                        </p:attrNameLst>
                                      </p:cBhvr>
                                      <p:to>
                                        <p:strVal val="visible"/>
                                      </p:to>
                                    </p:set>
                                    <p:animEffect transition="in" filter="diamond(out)">
                                      <p:cBhvr>
                                        <p:cTn id="31" dur="2000"/>
                                        <p:tgtEl>
                                          <p:spTgt spid="19457">
                                            <p:txEl>
                                              <p:pRg st="7" end="7"/>
                                            </p:txEl>
                                          </p:spTgt>
                                        </p:tgtEl>
                                      </p:cBhvr>
                                    </p:animEffect>
                                  </p:childTnLst>
                                </p:cTn>
                              </p:par>
                            </p:childTnLst>
                          </p:cTn>
                        </p:par>
                        <p:par>
                          <p:cTn id="32" fill="hold">
                            <p:stCondLst>
                              <p:cond delay="14000"/>
                            </p:stCondLst>
                            <p:childTnLst>
                              <p:par>
                                <p:cTn id="33" presetID="8" presetClass="entr" presetSubtype="32" fill="hold" nodeType="afterEffect">
                                  <p:stCondLst>
                                    <p:cond delay="0"/>
                                  </p:stCondLst>
                                  <p:childTnLst>
                                    <p:set>
                                      <p:cBhvr>
                                        <p:cTn id="34" dur="1" fill="hold">
                                          <p:stCondLst>
                                            <p:cond delay="0"/>
                                          </p:stCondLst>
                                        </p:cTn>
                                        <p:tgtEl>
                                          <p:spTgt spid="19457">
                                            <p:txEl>
                                              <p:pRg st="8" end="8"/>
                                            </p:txEl>
                                          </p:spTgt>
                                        </p:tgtEl>
                                        <p:attrNameLst>
                                          <p:attrName>style.visibility</p:attrName>
                                        </p:attrNameLst>
                                      </p:cBhvr>
                                      <p:to>
                                        <p:strVal val="visible"/>
                                      </p:to>
                                    </p:set>
                                    <p:animEffect transition="in" filter="diamond(out)">
                                      <p:cBhvr>
                                        <p:cTn id="35" dur="2000"/>
                                        <p:tgtEl>
                                          <p:spTgt spid="19457">
                                            <p:txEl>
                                              <p:pRg st="8" end="8"/>
                                            </p:txEl>
                                          </p:spTgt>
                                        </p:tgtEl>
                                      </p:cBhvr>
                                    </p:animEffect>
                                  </p:childTnLst>
                                </p:cTn>
                              </p:par>
                            </p:childTnLst>
                          </p:cTn>
                        </p:par>
                        <p:par>
                          <p:cTn id="36" fill="hold">
                            <p:stCondLst>
                              <p:cond delay="16000"/>
                            </p:stCondLst>
                            <p:childTnLst>
                              <p:par>
                                <p:cTn id="37" presetID="8" presetClass="entr" presetSubtype="32" fill="hold" nodeType="afterEffect">
                                  <p:stCondLst>
                                    <p:cond delay="0"/>
                                  </p:stCondLst>
                                  <p:childTnLst>
                                    <p:set>
                                      <p:cBhvr>
                                        <p:cTn id="38" dur="1" fill="hold">
                                          <p:stCondLst>
                                            <p:cond delay="0"/>
                                          </p:stCondLst>
                                        </p:cTn>
                                        <p:tgtEl>
                                          <p:spTgt spid="19457">
                                            <p:txEl>
                                              <p:pRg st="10" end="10"/>
                                            </p:txEl>
                                          </p:spTgt>
                                        </p:tgtEl>
                                        <p:attrNameLst>
                                          <p:attrName>style.visibility</p:attrName>
                                        </p:attrNameLst>
                                      </p:cBhvr>
                                      <p:to>
                                        <p:strVal val="visible"/>
                                      </p:to>
                                    </p:set>
                                    <p:animEffect transition="in" filter="diamond(out)">
                                      <p:cBhvr>
                                        <p:cTn id="39" dur="2000"/>
                                        <p:tgtEl>
                                          <p:spTgt spid="19457">
                                            <p:txEl>
                                              <p:pRg st="10" end="10"/>
                                            </p:txEl>
                                          </p:spTgt>
                                        </p:tgtEl>
                                      </p:cBhvr>
                                    </p:animEffect>
                                  </p:childTnLst>
                                </p:cTn>
                              </p:par>
                            </p:childTnLst>
                          </p:cTn>
                        </p:par>
                        <p:par>
                          <p:cTn id="40" fill="hold">
                            <p:stCondLst>
                              <p:cond delay="18000"/>
                            </p:stCondLst>
                            <p:childTnLst>
                              <p:par>
                                <p:cTn id="41" presetID="8" presetClass="entr" presetSubtype="32" fill="hold" nodeType="afterEffect">
                                  <p:stCondLst>
                                    <p:cond delay="0"/>
                                  </p:stCondLst>
                                  <p:childTnLst>
                                    <p:set>
                                      <p:cBhvr>
                                        <p:cTn id="42" dur="1" fill="hold">
                                          <p:stCondLst>
                                            <p:cond delay="0"/>
                                          </p:stCondLst>
                                        </p:cTn>
                                        <p:tgtEl>
                                          <p:spTgt spid="19457">
                                            <p:txEl>
                                              <p:pRg st="11" end="11"/>
                                            </p:txEl>
                                          </p:spTgt>
                                        </p:tgtEl>
                                        <p:attrNameLst>
                                          <p:attrName>style.visibility</p:attrName>
                                        </p:attrNameLst>
                                      </p:cBhvr>
                                      <p:to>
                                        <p:strVal val="visible"/>
                                      </p:to>
                                    </p:set>
                                    <p:animEffect transition="in" filter="diamond(out)">
                                      <p:cBhvr>
                                        <p:cTn id="43" dur="2000"/>
                                        <p:tgtEl>
                                          <p:spTgt spid="19457">
                                            <p:txEl>
                                              <p:pRg st="11" end="11"/>
                                            </p:txEl>
                                          </p:spTgt>
                                        </p:tgtEl>
                                      </p:cBhvr>
                                    </p:animEffect>
                                  </p:childTnLst>
                                </p:cTn>
                              </p:par>
                            </p:childTnLst>
                          </p:cTn>
                        </p:par>
                        <p:par>
                          <p:cTn id="44" fill="hold">
                            <p:stCondLst>
                              <p:cond delay="20000"/>
                            </p:stCondLst>
                            <p:childTnLst>
                              <p:par>
                                <p:cTn id="45" presetID="8" presetClass="entr" presetSubtype="32" fill="hold" nodeType="afterEffect">
                                  <p:stCondLst>
                                    <p:cond delay="0"/>
                                  </p:stCondLst>
                                  <p:childTnLst>
                                    <p:set>
                                      <p:cBhvr>
                                        <p:cTn id="46" dur="1" fill="hold">
                                          <p:stCondLst>
                                            <p:cond delay="0"/>
                                          </p:stCondLst>
                                        </p:cTn>
                                        <p:tgtEl>
                                          <p:spTgt spid="19457">
                                            <p:txEl>
                                              <p:pRg st="12" end="12"/>
                                            </p:txEl>
                                          </p:spTgt>
                                        </p:tgtEl>
                                        <p:attrNameLst>
                                          <p:attrName>style.visibility</p:attrName>
                                        </p:attrNameLst>
                                      </p:cBhvr>
                                      <p:to>
                                        <p:strVal val="visible"/>
                                      </p:to>
                                    </p:set>
                                    <p:animEffect transition="in" filter="diamond(out)">
                                      <p:cBhvr>
                                        <p:cTn id="47" dur="2000"/>
                                        <p:tgtEl>
                                          <p:spTgt spid="19457">
                                            <p:txEl>
                                              <p:pRg st="12" end="12"/>
                                            </p:txEl>
                                          </p:spTgt>
                                        </p:tgtEl>
                                      </p:cBhvr>
                                    </p:animEffect>
                                  </p:childTnLst>
                                </p:cTn>
                              </p:par>
                            </p:childTnLst>
                          </p:cTn>
                        </p:par>
                        <p:par>
                          <p:cTn id="48" fill="hold">
                            <p:stCondLst>
                              <p:cond delay="22000"/>
                            </p:stCondLst>
                            <p:childTnLst>
                              <p:par>
                                <p:cTn id="49" presetID="8" presetClass="entr" presetSubtype="32" fill="hold" nodeType="afterEffect">
                                  <p:stCondLst>
                                    <p:cond delay="0"/>
                                  </p:stCondLst>
                                  <p:childTnLst>
                                    <p:set>
                                      <p:cBhvr>
                                        <p:cTn id="50" dur="1" fill="hold">
                                          <p:stCondLst>
                                            <p:cond delay="0"/>
                                          </p:stCondLst>
                                        </p:cTn>
                                        <p:tgtEl>
                                          <p:spTgt spid="19457">
                                            <p:txEl>
                                              <p:pRg st="13" end="13"/>
                                            </p:txEl>
                                          </p:spTgt>
                                        </p:tgtEl>
                                        <p:attrNameLst>
                                          <p:attrName>style.visibility</p:attrName>
                                        </p:attrNameLst>
                                      </p:cBhvr>
                                      <p:to>
                                        <p:strVal val="visible"/>
                                      </p:to>
                                    </p:set>
                                    <p:animEffect transition="in" filter="diamond(out)">
                                      <p:cBhvr>
                                        <p:cTn id="51" dur="2000"/>
                                        <p:tgtEl>
                                          <p:spTgt spid="1945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304800"/>
            <a:ext cx="8382000" cy="55245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(e)Compare the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of the experiment above with similar experiment repeated with neutralization of a solution of: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potassium hydroxide with nitric(V) acid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results would be the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same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/similar.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Both are neutralization reactions of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strong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acids and bases/alkalis that are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fully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/wholly dissociated into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many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free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OH</a:t>
            </a:r>
            <a:r>
              <a:rPr kumimoji="0" lang="en-US" sz="24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 ammonia with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ethanoic</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acid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results would be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lower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would be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less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Both are neutralization reactions of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weak</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acids and bases/alkalis that are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partially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/partly dissociated into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few</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free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OH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ions. Some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energy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used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to ionize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molecule.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(f)Draw an energy level diagram to illustrate the energy changes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plus(out)">
                                      <p:cBhvr>
                                        <p:cTn id="7" dur="3000"/>
                                        <p:tgtEl>
                                          <p:spTgt spid="21505">
                                            <p:txEl>
                                              <p:pRg st="0" end="0"/>
                                            </p:txEl>
                                          </p:spTgt>
                                        </p:tgtEl>
                                      </p:cBhvr>
                                    </p:animEffect>
                                  </p:childTnLst>
                                </p:cTn>
                              </p:par>
                            </p:childTnLst>
                          </p:cTn>
                        </p:par>
                        <p:par>
                          <p:cTn id="8" fill="hold">
                            <p:stCondLst>
                              <p:cond delay="3000"/>
                            </p:stCondLst>
                            <p:childTnLst>
                              <p:par>
                                <p:cTn id="9" presetID="13" presetClass="entr" presetSubtype="32" fill="hold" nodeType="afterEffect">
                                  <p:stCondLst>
                                    <p:cond delay="0"/>
                                  </p:stCondLst>
                                  <p:childTnLst>
                                    <p:set>
                                      <p:cBhvr>
                                        <p:cTn id="10" dur="1" fill="hold">
                                          <p:stCondLst>
                                            <p:cond delay="0"/>
                                          </p:stCondLst>
                                        </p:cTn>
                                        <p:tgtEl>
                                          <p:spTgt spid="21505">
                                            <p:txEl>
                                              <p:pRg st="2" end="2"/>
                                            </p:txEl>
                                          </p:spTgt>
                                        </p:tgtEl>
                                        <p:attrNameLst>
                                          <p:attrName>style.visibility</p:attrName>
                                        </p:attrNameLst>
                                      </p:cBhvr>
                                      <p:to>
                                        <p:strVal val="visible"/>
                                      </p:to>
                                    </p:set>
                                    <p:animEffect transition="in" filter="plus(out)">
                                      <p:cBhvr>
                                        <p:cTn id="11" dur="3000"/>
                                        <p:tgtEl>
                                          <p:spTgt spid="21505">
                                            <p:txEl>
                                              <p:pRg st="2" end="2"/>
                                            </p:txEl>
                                          </p:spTgt>
                                        </p:tgtEl>
                                      </p:cBhvr>
                                    </p:animEffect>
                                  </p:childTnLst>
                                </p:cTn>
                              </p:par>
                            </p:childTnLst>
                          </p:cTn>
                        </p:par>
                        <p:par>
                          <p:cTn id="12" fill="hold">
                            <p:stCondLst>
                              <p:cond delay="6000"/>
                            </p:stCondLst>
                            <p:childTnLst>
                              <p:par>
                                <p:cTn id="13" presetID="13" presetClass="entr" presetSubtype="32" fill="hold" nodeType="afterEffect">
                                  <p:stCondLst>
                                    <p:cond delay="0"/>
                                  </p:stCondLst>
                                  <p:childTnLst>
                                    <p:set>
                                      <p:cBhvr>
                                        <p:cTn id="14" dur="1" fill="hold">
                                          <p:stCondLst>
                                            <p:cond delay="0"/>
                                          </p:stCondLst>
                                        </p:cTn>
                                        <p:tgtEl>
                                          <p:spTgt spid="21505">
                                            <p:txEl>
                                              <p:pRg st="3" end="3"/>
                                            </p:txEl>
                                          </p:spTgt>
                                        </p:tgtEl>
                                        <p:attrNameLst>
                                          <p:attrName>style.visibility</p:attrName>
                                        </p:attrNameLst>
                                      </p:cBhvr>
                                      <p:to>
                                        <p:strVal val="visible"/>
                                      </p:to>
                                    </p:set>
                                    <p:animEffect transition="in" filter="plus(out)">
                                      <p:cBhvr>
                                        <p:cTn id="15" dur="3000"/>
                                        <p:tgtEl>
                                          <p:spTgt spid="21505">
                                            <p:txEl>
                                              <p:pRg st="3" end="3"/>
                                            </p:txEl>
                                          </p:spTgt>
                                        </p:tgtEl>
                                      </p:cBhvr>
                                    </p:animEffect>
                                  </p:childTnLst>
                                </p:cTn>
                              </p:par>
                            </p:childTnLst>
                          </p:cTn>
                        </p:par>
                        <p:par>
                          <p:cTn id="16" fill="hold">
                            <p:stCondLst>
                              <p:cond delay="9000"/>
                            </p:stCondLst>
                            <p:childTnLst>
                              <p:par>
                                <p:cTn id="17" presetID="13" presetClass="entr" presetSubtype="32" fill="hold" nodeType="afterEffect">
                                  <p:stCondLst>
                                    <p:cond delay="0"/>
                                  </p:stCondLst>
                                  <p:childTnLst>
                                    <p:set>
                                      <p:cBhvr>
                                        <p:cTn id="18" dur="1" fill="hold">
                                          <p:stCondLst>
                                            <p:cond delay="0"/>
                                          </p:stCondLst>
                                        </p:cTn>
                                        <p:tgtEl>
                                          <p:spTgt spid="21505">
                                            <p:txEl>
                                              <p:pRg st="4" end="4"/>
                                            </p:txEl>
                                          </p:spTgt>
                                        </p:tgtEl>
                                        <p:attrNameLst>
                                          <p:attrName>style.visibility</p:attrName>
                                        </p:attrNameLst>
                                      </p:cBhvr>
                                      <p:to>
                                        <p:strVal val="visible"/>
                                      </p:to>
                                    </p:set>
                                    <p:animEffect transition="in" filter="plus(out)">
                                      <p:cBhvr>
                                        <p:cTn id="19" dur="3000"/>
                                        <p:tgtEl>
                                          <p:spTgt spid="21505">
                                            <p:txEl>
                                              <p:pRg st="4" end="4"/>
                                            </p:txEl>
                                          </p:spTgt>
                                        </p:tgtEl>
                                      </p:cBhvr>
                                    </p:animEffect>
                                  </p:childTnLst>
                                </p:cTn>
                              </p:par>
                            </p:childTnLst>
                          </p:cTn>
                        </p:par>
                        <p:par>
                          <p:cTn id="20" fill="hold">
                            <p:stCondLst>
                              <p:cond delay="12000"/>
                            </p:stCondLst>
                            <p:childTnLst>
                              <p:par>
                                <p:cTn id="21" presetID="13" presetClass="entr" presetSubtype="32" fill="hold" nodeType="afterEffect">
                                  <p:stCondLst>
                                    <p:cond delay="0"/>
                                  </p:stCondLst>
                                  <p:childTnLst>
                                    <p:set>
                                      <p:cBhvr>
                                        <p:cTn id="22" dur="1" fill="hold">
                                          <p:stCondLst>
                                            <p:cond delay="0"/>
                                          </p:stCondLst>
                                        </p:cTn>
                                        <p:tgtEl>
                                          <p:spTgt spid="21505">
                                            <p:txEl>
                                              <p:pRg st="5" end="5"/>
                                            </p:txEl>
                                          </p:spTgt>
                                        </p:tgtEl>
                                        <p:attrNameLst>
                                          <p:attrName>style.visibility</p:attrName>
                                        </p:attrNameLst>
                                      </p:cBhvr>
                                      <p:to>
                                        <p:strVal val="visible"/>
                                      </p:to>
                                    </p:set>
                                    <p:animEffect transition="in" filter="plus(out)">
                                      <p:cBhvr>
                                        <p:cTn id="23" dur="3000"/>
                                        <p:tgtEl>
                                          <p:spTgt spid="21505">
                                            <p:txEl>
                                              <p:pRg st="5" end="5"/>
                                            </p:txEl>
                                          </p:spTgt>
                                        </p:tgtEl>
                                      </p:cBhvr>
                                    </p:animEffect>
                                  </p:childTnLst>
                                </p:cTn>
                              </p:par>
                            </p:childTnLst>
                          </p:cTn>
                        </p:par>
                        <p:par>
                          <p:cTn id="24" fill="hold">
                            <p:stCondLst>
                              <p:cond delay="15000"/>
                            </p:stCondLst>
                            <p:childTnLst>
                              <p:par>
                                <p:cTn id="25" presetID="13" presetClass="entr" presetSubtype="32" fill="hold" nodeType="afterEffect">
                                  <p:stCondLst>
                                    <p:cond delay="0"/>
                                  </p:stCondLst>
                                  <p:childTnLst>
                                    <p:set>
                                      <p:cBhvr>
                                        <p:cTn id="26" dur="1" fill="hold">
                                          <p:stCondLst>
                                            <p:cond delay="0"/>
                                          </p:stCondLst>
                                        </p:cTn>
                                        <p:tgtEl>
                                          <p:spTgt spid="21505">
                                            <p:txEl>
                                              <p:pRg st="6" end="6"/>
                                            </p:txEl>
                                          </p:spTgt>
                                        </p:tgtEl>
                                        <p:attrNameLst>
                                          <p:attrName>style.visibility</p:attrName>
                                        </p:attrNameLst>
                                      </p:cBhvr>
                                      <p:to>
                                        <p:strVal val="visible"/>
                                      </p:to>
                                    </p:set>
                                    <p:animEffect transition="in" filter="plus(out)">
                                      <p:cBhvr>
                                        <p:cTn id="27" dur="3000"/>
                                        <p:tgtEl>
                                          <p:spTgt spid="21505">
                                            <p:txEl>
                                              <p:pRg st="6" end="6"/>
                                            </p:txEl>
                                          </p:spTgt>
                                        </p:tgtEl>
                                      </p:cBhvr>
                                    </p:animEffect>
                                  </p:childTnLst>
                                </p:cTn>
                              </p:par>
                            </p:childTnLst>
                          </p:cTn>
                        </p:par>
                        <p:par>
                          <p:cTn id="28" fill="hold">
                            <p:stCondLst>
                              <p:cond delay="18000"/>
                            </p:stCondLst>
                            <p:childTnLst>
                              <p:par>
                                <p:cTn id="29" presetID="13" presetClass="entr" presetSubtype="32" fill="hold" nodeType="afterEffect">
                                  <p:stCondLst>
                                    <p:cond delay="0"/>
                                  </p:stCondLst>
                                  <p:childTnLst>
                                    <p:set>
                                      <p:cBhvr>
                                        <p:cTn id="30" dur="1" fill="hold">
                                          <p:stCondLst>
                                            <p:cond delay="0"/>
                                          </p:stCondLst>
                                        </p:cTn>
                                        <p:tgtEl>
                                          <p:spTgt spid="21505">
                                            <p:txEl>
                                              <p:pRg st="7" end="7"/>
                                            </p:txEl>
                                          </p:spTgt>
                                        </p:tgtEl>
                                        <p:attrNameLst>
                                          <p:attrName>style.visibility</p:attrName>
                                        </p:attrNameLst>
                                      </p:cBhvr>
                                      <p:to>
                                        <p:strVal val="visible"/>
                                      </p:to>
                                    </p:set>
                                    <p:animEffect transition="in" filter="plus(out)">
                                      <p:cBhvr>
                                        <p:cTn id="31" dur="3000"/>
                                        <p:tgtEl>
                                          <p:spTgt spid="21505">
                                            <p:txEl>
                                              <p:pRg st="7" end="7"/>
                                            </p:txEl>
                                          </p:spTgt>
                                        </p:tgtEl>
                                      </p:cBhvr>
                                    </p:animEffect>
                                  </p:childTnLst>
                                </p:cTn>
                              </p:par>
                            </p:childTnLst>
                          </p:cTn>
                        </p:par>
                        <p:par>
                          <p:cTn id="32" fill="hold">
                            <p:stCondLst>
                              <p:cond delay="21000"/>
                            </p:stCondLst>
                            <p:childTnLst>
                              <p:par>
                                <p:cTn id="33" presetID="13" presetClass="entr" presetSubtype="32" fill="hold" nodeType="afterEffect">
                                  <p:stCondLst>
                                    <p:cond delay="0"/>
                                  </p:stCondLst>
                                  <p:childTnLst>
                                    <p:set>
                                      <p:cBhvr>
                                        <p:cTn id="34" dur="1" fill="hold">
                                          <p:stCondLst>
                                            <p:cond delay="0"/>
                                          </p:stCondLst>
                                        </p:cTn>
                                        <p:tgtEl>
                                          <p:spTgt spid="21505">
                                            <p:txEl>
                                              <p:pRg st="9" end="9"/>
                                            </p:txEl>
                                          </p:spTgt>
                                        </p:tgtEl>
                                        <p:attrNameLst>
                                          <p:attrName>style.visibility</p:attrName>
                                        </p:attrNameLst>
                                      </p:cBhvr>
                                      <p:to>
                                        <p:strVal val="visible"/>
                                      </p:to>
                                    </p:set>
                                    <p:animEffect transition="in" filter="plus(out)">
                                      <p:cBhvr>
                                        <p:cTn id="35" dur="3000"/>
                                        <p:tgtEl>
                                          <p:spTgt spid="2150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p:nvPr/>
        </p:nvCxnSpPr>
        <p:spPr>
          <a:xfrm>
            <a:off x="2209800" y="5562600"/>
            <a:ext cx="6553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0" y="3276600"/>
            <a:ext cx="457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2286000" y="2057400"/>
            <a:ext cx="259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0" y="5029200"/>
            <a:ext cx="3200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9200" y="3657600"/>
            <a:ext cx="9906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Energy</a:t>
            </a:r>
          </a:p>
          <a:p>
            <a:r>
              <a:rPr lang="en-US" sz="2000" dirty="0" smtClean="0">
                <a:latin typeface="Times New Roman" pitchFamily="18" charset="0"/>
                <a:cs typeface="Times New Roman" pitchFamily="18" charset="0"/>
              </a:rPr>
              <a:t>(kJ)</a:t>
            </a:r>
            <a:endParaRPr lang="en-US" sz="2000" dirty="0">
              <a:latin typeface="Times New Roman" pitchFamily="18" charset="0"/>
              <a:cs typeface="Times New Roman" pitchFamily="18" charset="0"/>
            </a:endParaRPr>
          </a:p>
        </p:txBody>
      </p:sp>
      <p:sp>
        <p:nvSpPr>
          <p:cNvPr id="16" name="TextBox 15"/>
          <p:cNvSpPr txBox="1"/>
          <p:nvPr/>
        </p:nvSpPr>
        <p:spPr>
          <a:xfrm>
            <a:off x="3200400" y="5562600"/>
            <a:ext cx="5029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Reaction path/coordinate/ progress</a:t>
            </a:r>
            <a:endParaRPr lang="en-US" sz="2400" dirty="0">
              <a:latin typeface="Times New Roman" pitchFamily="18" charset="0"/>
              <a:cs typeface="Times New Roman" pitchFamily="18" charset="0"/>
            </a:endParaRPr>
          </a:p>
        </p:txBody>
      </p:sp>
      <p:sp>
        <p:nvSpPr>
          <p:cNvPr id="18" name="TextBox 17"/>
          <p:cNvSpPr txBox="1"/>
          <p:nvPr/>
        </p:nvSpPr>
        <p:spPr>
          <a:xfrm>
            <a:off x="2438400" y="1600200"/>
            <a:ext cx="2590800" cy="461665"/>
          </a:xfrm>
          <a:prstGeom prst="rect">
            <a:avLst/>
          </a:prstGeom>
          <a:noFill/>
        </p:spPr>
        <p:txBody>
          <a:bodyPr wrap="square" rtlCol="0">
            <a:spAutoFit/>
          </a:bodyPr>
          <a:lstStyle/>
          <a:p>
            <a:r>
              <a:rPr lang="en-US" sz="2400" dirty="0" smtClean="0">
                <a:latin typeface="Times New Roman" pitchFamily="18" charset="0"/>
                <a:ea typeface="Times New Roman" pitchFamily="18" charset="0"/>
                <a:cs typeface="Times New Roman" pitchFamily="18" charset="0"/>
              </a:rPr>
              <a:t>H</a:t>
            </a:r>
            <a:r>
              <a:rPr lang="en-US" sz="2400" baseline="30000" dirty="0" smtClean="0">
                <a:latin typeface="Times New Roman" pitchFamily="18" charset="0"/>
                <a:ea typeface="Times New Roman" pitchFamily="18" charset="0"/>
                <a:cs typeface="Times New Roman" pitchFamily="18" charset="0"/>
              </a:rPr>
              <a:t>+</a:t>
            </a:r>
            <a:r>
              <a:rPr lang="en-US" sz="2400" baseline="-300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a:t>
            </a:r>
            <a:r>
              <a:rPr lang="en-US" sz="2400" dirty="0" err="1" smtClean="0">
                <a:latin typeface="Times New Roman" pitchFamily="18" charset="0"/>
                <a:ea typeface="Times New Roman" pitchFamily="18" charset="0"/>
                <a:cs typeface="Times New Roman" pitchFamily="18" charset="0"/>
              </a:rPr>
              <a:t>aq</a:t>
            </a:r>
            <a:r>
              <a:rPr lang="en-US" sz="2400" dirty="0" smtClean="0">
                <a:latin typeface="Times New Roman" pitchFamily="18" charset="0"/>
                <a:ea typeface="Times New Roman" pitchFamily="18" charset="0"/>
                <a:cs typeface="Times New Roman" pitchFamily="18" charset="0"/>
              </a:rPr>
              <a:t>) + OH</a:t>
            </a:r>
            <a:r>
              <a:rPr lang="en-US" sz="2400" baseline="30000" dirty="0" smtClean="0">
                <a:latin typeface="Times New Roman" pitchFamily="18" charset="0"/>
                <a:ea typeface="Times New Roman" pitchFamily="18" charset="0"/>
                <a:cs typeface="Times New Roman" pitchFamily="18" charset="0"/>
              </a:rPr>
              <a:t>-</a:t>
            </a:r>
            <a:r>
              <a:rPr lang="en-US" sz="2400" baseline="-300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a:t>
            </a:r>
            <a:r>
              <a:rPr lang="en-US" sz="2400" dirty="0" err="1" smtClean="0">
                <a:latin typeface="Times New Roman" pitchFamily="18" charset="0"/>
                <a:ea typeface="Times New Roman" pitchFamily="18" charset="0"/>
                <a:cs typeface="Times New Roman" pitchFamily="18" charset="0"/>
              </a:rPr>
              <a:t>aq</a:t>
            </a:r>
            <a:r>
              <a:rPr lang="en-US" sz="2400" dirty="0" smtClean="0">
                <a:latin typeface="Times New Roman" pitchFamily="18" charset="0"/>
                <a:ea typeface="Times New Roman" pitchFamily="18" charset="0"/>
                <a:cs typeface="Times New Roman" pitchFamily="18" charset="0"/>
              </a:rPr>
              <a:t>)</a:t>
            </a:r>
            <a:endParaRPr lang="en-US" sz="2400" dirty="0"/>
          </a:p>
        </p:txBody>
      </p:sp>
      <p:sp>
        <p:nvSpPr>
          <p:cNvPr id="19" name="TextBox 18"/>
          <p:cNvSpPr txBox="1"/>
          <p:nvPr/>
        </p:nvSpPr>
        <p:spPr>
          <a:xfrm>
            <a:off x="5562600" y="4648200"/>
            <a:ext cx="1371600" cy="461665"/>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H</a:t>
            </a:r>
            <a:r>
              <a:rPr lang="en-US" sz="2400" baseline="-30000" dirty="0" smtClean="0">
                <a:latin typeface="Times New Roman" pitchFamily="18" charset="0"/>
                <a:ea typeface="Times New Roman" pitchFamily="18" charset="0"/>
                <a:cs typeface="Times New Roman" pitchFamily="18" charset="0"/>
              </a:rPr>
              <a:t>2</a:t>
            </a:r>
            <a:r>
              <a:rPr lang="en-US" sz="2400" dirty="0" smtClean="0">
                <a:latin typeface="Times New Roman" pitchFamily="18" charset="0"/>
                <a:ea typeface="Times New Roman" pitchFamily="18" charset="0"/>
                <a:cs typeface="Times New Roman" pitchFamily="18" charset="0"/>
              </a:rPr>
              <a:t>O (l</a:t>
            </a:r>
            <a:r>
              <a:rPr lang="en-US" dirty="0" smtClean="0">
                <a:latin typeface="Times New Roman" pitchFamily="18" charset="0"/>
                <a:ea typeface="Times New Roman" pitchFamily="18" charset="0"/>
                <a:cs typeface="Times New Roman" pitchFamily="18" charset="0"/>
              </a:rPr>
              <a:t>)</a:t>
            </a:r>
            <a:endParaRPr lang="en-US" dirty="0"/>
          </a:p>
        </p:txBody>
      </p:sp>
      <p:cxnSp>
        <p:nvCxnSpPr>
          <p:cNvPr id="21" name="Straight Arrow Connector 20"/>
          <p:cNvCxnSpPr/>
          <p:nvPr/>
        </p:nvCxnSpPr>
        <p:spPr>
          <a:xfrm rot="16200000" flipH="1">
            <a:off x="3200400" y="3505200"/>
            <a:ext cx="2971800" cy="76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3" name="TextBox 22"/>
          <p:cNvSpPr txBox="1"/>
          <p:nvPr/>
        </p:nvSpPr>
        <p:spPr>
          <a:xfrm>
            <a:off x="4648200" y="3276600"/>
            <a:ext cx="1614660" cy="646331"/>
          </a:xfrm>
          <a:prstGeom prst="rect">
            <a:avLst/>
          </a:prstGeom>
          <a:noFill/>
        </p:spPr>
        <p:txBody>
          <a:bodyPr wrap="square" rtlCol="0">
            <a:spAutoFit/>
          </a:bodyPr>
          <a:lstStyle/>
          <a:p>
            <a:pPr lvl="0"/>
            <a:r>
              <a:rPr lang="en-US" dirty="0" smtClean="0">
                <a:latin typeface="Times New Roman" pitchFamily="18" charset="0"/>
                <a:ea typeface="Times New Roman" pitchFamily="18" charset="0"/>
                <a:cs typeface="Times New Roman" pitchFamily="18" charset="0"/>
              </a:rPr>
              <a:t>∆H = </a:t>
            </a:r>
            <a:r>
              <a:rPr lang="en-US" b="1" dirty="0" smtClean="0">
                <a:latin typeface="Times New Roman" pitchFamily="18" charset="0"/>
                <a:ea typeface="Times New Roman" pitchFamily="18" charset="0"/>
                <a:cs typeface="Times New Roman" pitchFamily="18" charset="0"/>
              </a:rPr>
              <a:t>-56.7kJ</a:t>
            </a:r>
            <a:endParaRPr lang="en-US" sz="1000" dirty="0" smtClean="0">
              <a:latin typeface="Arial" pitchFamily="34" charset="0"/>
              <a:cs typeface="Arial" pitchFamily="34" charset="0"/>
            </a:endParaRPr>
          </a:p>
          <a:p>
            <a:endParaRPr lang="en-US" dirty="0"/>
          </a:p>
        </p:txBody>
      </p:sp>
      <p:sp>
        <p:nvSpPr>
          <p:cNvPr id="24" name="TextBox 23"/>
          <p:cNvSpPr txBox="1"/>
          <p:nvPr/>
        </p:nvSpPr>
        <p:spPr>
          <a:xfrm>
            <a:off x="990600" y="381000"/>
            <a:ext cx="7772400" cy="830997"/>
          </a:xfrm>
          <a:prstGeom prst="rect">
            <a:avLst/>
          </a:prstGeom>
          <a:noFill/>
        </p:spPr>
        <p:txBody>
          <a:bodyPr wrap="square" rtlCol="0">
            <a:spAutoFit/>
          </a:bodyPr>
          <a:lstStyle/>
          <a:p>
            <a:pPr lvl="0" fontAlgn="base">
              <a:spcBef>
                <a:spcPct val="0"/>
              </a:spcBef>
              <a:spcAft>
                <a:spcPct val="0"/>
              </a:spcAft>
            </a:pPr>
            <a:r>
              <a:rPr lang="en-US" sz="2400" b="1" dirty="0" smtClean="0">
                <a:latin typeface="Times New Roman" pitchFamily="18" charset="0"/>
                <a:ea typeface="Times New Roman" pitchFamily="18" charset="0"/>
                <a:cs typeface="Times New Roman" pitchFamily="18" charset="0"/>
              </a:rPr>
              <a:t>(f)Draw an energy level diagram to illustrate the energy changes</a:t>
            </a:r>
            <a:endParaRPr lang="en-US" sz="2400" dirty="0" smtClean="0">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24">
                                            <p:txEl>
                                              <p:pRg st="0" end="0"/>
                                            </p:txEl>
                                          </p:spTgt>
                                        </p:tgtEl>
                                        <p:attrNameLst>
                                          <p:attrName>style.visibility</p:attrName>
                                        </p:attrNameLst>
                                      </p:cBhvr>
                                      <p:to>
                                        <p:strVal val="visible"/>
                                      </p:to>
                                    </p:set>
                                    <p:anim calcmode="lin" valueType="num">
                                      <p:cBhvr additive="base">
                                        <p:cTn id="7" dur="20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27" presetClass="entr" presetSubtype="0" fill="hold" nodeType="afterEffect">
                                  <p:stCondLst>
                                    <p:cond delay="1000"/>
                                  </p:stCondLst>
                                  <p:iterate type="lt">
                                    <p:tmPct val="50000"/>
                                  </p:iterate>
                                  <p:childTnLst>
                                    <p:set>
                                      <p:cBhvr>
                                        <p:cTn id="11" dur="1" fill="hold">
                                          <p:stCondLst>
                                            <p:cond delay="0"/>
                                          </p:stCondLst>
                                        </p:cTn>
                                        <p:tgtEl>
                                          <p:spTgt spid="15">
                                            <p:txEl>
                                              <p:pRg st="0" end="0"/>
                                            </p:txEl>
                                          </p:spTgt>
                                        </p:tgtEl>
                                        <p:attrNameLst>
                                          <p:attrName>style.visibility</p:attrName>
                                        </p:attrNameLst>
                                      </p:cBhvr>
                                      <p:to>
                                        <p:strVal val="visible"/>
                                      </p:to>
                                    </p:set>
                                    <p:anim calcmode="discrete" valueType="clr">
                                      <p:cBhvr override="childStyle">
                                        <p:cTn id="12" dur="500"/>
                                        <p:tgtEl>
                                          <p:spTgt spid="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15">
                                            <p:txEl>
                                              <p:pRg st="0" end="0"/>
                                            </p:txEl>
                                          </p:spTgt>
                                        </p:tgtEl>
                                        <p:attrNameLst>
                                          <p:attrName>fillcolor</p:attrName>
                                        </p:attrNameLst>
                                      </p:cBhvr>
                                      <p:tavLst>
                                        <p:tav tm="0">
                                          <p:val>
                                            <p:clrVal>
                                              <a:schemeClr val="accent2"/>
                                            </p:clrVal>
                                          </p:val>
                                        </p:tav>
                                        <p:tav tm="50000">
                                          <p:val>
                                            <p:clrVal>
                                              <a:schemeClr val="hlink"/>
                                            </p:clrVal>
                                          </p:val>
                                        </p:tav>
                                      </p:tavLst>
                                    </p:anim>
                                    <p:set>
                                      <p:cBhvr>
                                        <p:cTn id="14" dur="500"/>
                                        <p:tgtEl>
                                          <p:spTgt spid="15">
                                            <p:txEl>
                                              <p:pRg st="0" end="0"/>
                                            </p:txEl>
                                          </p:spTgt>
                                        </p:tgtEl>
                                        <p:attrNameLst>
                                          <p:attrName>fill.type</p:attrName>
                                        </p:attrNameLst>
                                      </p:cBhvr>
                                      <p:to>
                                        <p:strVal val="solid"/>
                                      </p:to>
                                    </p:set>
                                  </p:childTnLst>
                                </p:cTn>
                              </p:par>
                            </p:childTnLst>
                          </p:cTn>
                        </p:par>
                        <p:par>
                          <p:cTn id="15" fill="hold">
                            <p:stCondLst>
                              <p:cond delay="5250"/>
                            </p:stCondLst>
                            <p:childTnLst>
                              <p:par>
                                <p:cTn id="16" presetID="27" presetClass="entr" presetSubtype="0" fill="hold" nodeType="afterEffect">
                                  <p:stCondLst>
                                    <p:cond delay="500"/>
                                  </p:stCondLst>
                                  <p:iterate type="lt">
                                    <p:tmPct val="50000"/>
                                  </p:iterate>
                                  <p:childTnLst>
                                    <p:set>
                                      <p:cBhvr>
                                        <p:cTn id="17" dur="1" fill="hold">
                                          <p:stCondLst>
                                            <p:cond delay="0"/>
                                          </p:stCondLst>
                                        </p:cTn>
                                        <p:tgtEl>
                                          <p:spTgt spid="15">
                                            <p:txEl>
                                              <p:pRg st="1" end="1"/>
                                            </p:txEl>
                                          </p:spTgt>
                                        </p:tgtEl>
                                        <p:attrNameLst>
                                          <p:attrName>style.visibility</p:attrName>
                                        </p:attrNameLst>
                                      </p:cBhvr>
                                      <p:to>
                                        <p:strVal val="visible"/>
                                      </p:to>
                                    </p:set>
                                    <p:anim calcmode="discrete" valueType="clr">
                                      <p:cBhvr override="childStyle">
                                        <p:cTn id="18" dur="500"/>
                                        <p:tgtEl>
                                          <p:spTgt spid="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500"/>
                                        <p:tgtEl>
                                          <p:spTgt spid="15">
                                            <p:txEl>
                                              <p:pRg st="1" end="1"/>
                                            </p:txEl>
                                          </p:spTgt>
                                        </p:tgtEl>
                                        <p:attrNameLst>
                                          <p:attrName>fillcolor</p:attrName>
                                        </p:attrNameLst>
                                      </p:cBhvr>
                                      <p:tavLst>
                                        <p:tav tm="0">
                                          <p:val>
                                            <p:clrVal>
                                              <a:schemeClr val="accent2"/>
                                            </p:clrVal>
                                          </p:val>
                                        </p:tav>
                                        <p:tav tm="50000">
                                          <p:val>
                                            <p:clrVal>
                                              <a:schemeClr val="hlink"/>
                                            </p:clrVal>
                                          </p:val>
                                        </p:tav>
                                      </p:tavLst>
                                    </p:anim>
                                    <p:set>
                                      <p:cBhvr>
                                        <p:cTn id="20" dur="500"/>
                                        <p:tgtEl>
                                          <p:spTgt spid="15">
                                            <p:txEl>
                                              <p:pRg st="1" end="1"/>
                                            </p:txEl>
                                          </p:spTgt>
                                        </p:tgtEl>
                                        <p:attrNameLst>
                                          <p:attrName>fill.type</p:attrName>
                                        </p:attrNameLst>
                                      </p:cBhvr>
                                      <p:to>
                                        <p:strVal val="solid"/>
                                      </p:to>
                                    </p:set>
                                  </p:childTnLst>
                                </p:cTn>
                              </p:par>
                            </p:childTnLst>
                          </p:cTn>
                        </p:par>
                        <p:par>
                          <p:cTn id="21" fill="hold">
                            <p:stCondLst>
                              <p:cond delay="7000"/>
                            </p:stCondLst>
                            <p:childTnLst>
                              <p:par>
                                <p:cTn id="22" presetID="27" presetClass="entr" presetSubtype="0" fill="hold" nodeType="afterEffect">
                                  <p:stCondLst>
                                    <p:cond delay="500"/>
                                  </p:stCondLst>
                                  <p:iterate type="lt">
                                    <p:tmPct val="50000"/>
                                  </p:iterate>
                                  <p:childTnLst>
                                    <p:set>
                                      <p:cBhvr>
                                        <p:cTn id="23"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24" dur="50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50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26" dur="500"/>
                                        <p:tgtEl>
                                          <p:spTgt spid="16">
                                            <p:txEl>
                                              <p:pRg st="0" end="0"/>
                                            </p:txEl>
                                          </p:spTgt>
                                        </p:tgtEl>
                                        <p:attrNameLst>
                                          <p:attrName>fill.type</p:attrName>
                                        </p:attrNameLst>
                                      </p:cBhvr>
                                      <p:to>
                                        <p:strVal val="solid"/>
                                      </p:to>
                                    </p:set>
                                  </p:childTnLst>
                                </p:cTn>
                              </p:par>
                            </p:childTnLst>
                          </p:cTn>
                        </p:par>
                        <p:par>
                          <p:cTn id="27" fill="hold">
                            <p:stCondLst>
                              <p:cond delay="15750"/>
                            </p:stCondLst>
                            <p:childTnLst>
                              <p:par>
                                <p:cTn id="28" presetID="27" presetClass="entr" presetSubtype="0" fill="hold" nodeType="afterEffect">
                                  <p:stCondLst>
                                    <p:cond delay="500"/>
                                  </p:stCondLst>
                                  <p:iterate type="lt">
                                    <p:tmPct val="50000"/>
                                  </p:iterate>
                                  <p:childTnLst>
                                    <p:set>
                                      <p:cBhvr>
                                        <p:cTn id="29"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30" dur="50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50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32" dur="500"/>
                                        <p:tgtEl>
                                          <p:spTgt spid="18">
                                            <p:txEl>
                                              <p:pRg st="0" end="0"/>
                                            </p:txEl>
                                          </p:spTgt>
                                        </p:tgtEl>
                                        <p:attrNameLst>
                                          <p:attrName>fill.type</p:attrName>
                                        </p:attrNameLst>
                                      </p:cBhvr>
                                      <p:to>
                                        <p:strVal val="solid"/>
                                      </p:to>
                                    </p:set>
                                  </p:childTnLst>
                                </p:cTn>
                              </p:par>
                            </p:childTnLst>
                          </p:cTn>
                        </p:par>
                        <p:par>
                          <p:cTn id="33" fill="hold">
                            <p:stCondLst>
                              <p:cond delay="20000"/>
                            </p:stCondLst>
                            <p:childTnLst>
                              <p:par>
                                <p:cTn id="34" presetID="27" presetClass="entr" presetSubtype="0" fill="hold" nodeType="afterEffect">
                                  <p:stCondLst>
                                    <p:cond delay="500"/>
                                  </p:stCondLst>
                                  <p:iterate type="lt">
                                    <p:tmPct val="50000"/>
                                  </p:iterate>
                                  <p:childTnLst>
                                    <p:set>
                                      <p:cBhvr>
                                        <p:cTn id="35"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36" dur="50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50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38" dur="500"/>
                                        <p:tgtEl>
                                          <p:spTgt spid="19">
                                            <p:txEl>
                                              <p:pRg st="0" end="0"/>
                                            </p:txEl>
                                          </p:spTgt>
                                        </p:tgtEl>
                                        <p:attrNameLst>
                                          <p:attrName>fill.type</p:attrName>
                                        </p:attrNameLst>
                                      </p:cBhvr>
                                      <p:to>
                                        <p:strVal val="solid"/>
                                      </p:to>
                                    </p:set>
                                  </p:childTnLst>
                                </p:cTn>
                              </p:par>
                            </p:childTnLst>
                          </p:cTn>
                        </p:par>
                        <p:par>
                          <p:cTn id="39" fill="hold">
                            <p:stCondLst>
                              <p:cond delay="22250"/>
                            </p:stCondLst>
                            <p:childTnLst>
                              <p:par>
                                <p:cTn id="40" presetID="27" presetClass="entr" presetSubtype="0" fill="hold" nodeType="afterEffect">
                                  <p:stCondLst>
                                    <p:cond delay="500"/>
                                  </p:stCondLst>
                                  <p:iterate type="lt">
                                    <p:tmPct val="50000"/>
                                  </p:iterate>
                                  <p:childTnLst>
                                    <p:set>
                                      <p:cBhvr>
                                        <p:cTn id="41"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42" dur="50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50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44" dur="500"/>
                                        <p:tgtEl>
                                          <p:spTgt spid="23">
                                            <p:txEl>
                                              <p:pRg st="0" end="0"/>
                                            </p:txEl>
                                          </p:spTgt>
                                        </p:tgtEl>
                                        <p:attrNameLst>
                                          <p:attrName>fill.type</p:attrName>
                                        </p:attrNameLst>
                                      </p:cBhvr>
                                      <p:to>
                                        <p:strVal val="solid"/>
                                      </p:to>
                                    </p:set>
                                  </p:childTnLst>
                                </p:cTn>
                              </p:par>
                            </p:childTnLst>
                          </p:cTn>
                        </p:par>
                        <p:par>
                          <p:cTn id="45" fill="hold">
                            <p:stCondLst>
                              <p:cond delay="25500"/>
                            </p:stCondLst>
                            <p:childTnLst>
                              <p:par>
                                <p:cTn id="46" presetID="1" presetClass="entr" presetSubtype="0" fill="hold" nodeType="afterEffect">
                                  <p:stCondLst>
                                    <p:cond delay="500"/>
                                  </p:stCondLst>
                                  <p:childTnLst>
                                    <p:set>
                                      <p:cBhvr>
                                        <p:cTn id="4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381000"/>
          <a:ext cx="8458201" cy="2133600"/>
        </p:xfrm>
        <a:graphic>
          <a:graphicData uri="http://schemas.openxmlformats.org/drawingml/2006/table">
            <a:tbl>
              <a:tblPr/>
              <a:tblGrid>
                <a:gridCol w="3512882"/>
                <a:gridCol w="2535186"/>
                <a:gridCol w="2410133"/>
              </a:tblGrid>
              <a:tr h="853440">
                <a:tc>
                  <a:txBody>
                    <a:bodyPr/>
                    <a:lstStyle/>
                    <a:p>
                      <a:pPr marL="0" marR="0">
                        <a:spcBef>
                          <a:spcPts val="0"/>
                        </a:spcBef>
                        <a:spcAft>
                          <a:spcPts val="0"/>
                        </a:spcAft>
                      </a:pPr>
                      <a:r>
                        <a:rPr lang="en-US" sz="2000" b="1" dirty="0" err="1">
                          <a:latin typeface="Times New Roman"/>
                          <a:ea typeface="Times New Roman"/>
                          <a:cs typeface="Times New Roman"/>
                        </a:rPr>
                        <a:t>Temperture</a:t>
                      </a:r>
                      <a:r>
                        <a:rPr lang="en-US" sz="2000" b="1" dirty="0">
                          <a:latin typeface="Times New Roman"/>
                          <a:ea typeface="Times New Roman"/>
                          <a:cs typeface="Times New Roman"/>
                        </a:rPr>
                        <a:t> (</a:t>
                      </a:r>
                      <a:r>
                        <a:rPr lang="en-US" sz="2000" b="1" baseline="30000" dirty="0" err="1">
                          <a:latin typeface="Times New Roman"/>
                          <a:ea typeface="Times New Roman"/>
                          <a:cs typeface="Times New Roman"/>
                        </a:rPr>
                        <a:t>o</a:t>
                      </a:r>
                      <a:r>
                        <a:rPr lang="en-US" sz="2000" b="1" dirty="0" err="1">
                          <a:latin typeface="Times New Roman"/>
                          <a:ea typeface="Times New Roman"/>
                          <a:cs typeface="Times New Roman"/>
                        </a:rPr>
                        <a:t>C</a:t>
                      </a:r>
                      <a:r>
                        <a:rPr lang="en-US" sz="2000" b="1" dirty="0">
                          <a:latin typeface="Times New Roman"/>
                          <a:ea typeface="Times New Roman"/>
                          <a:cs typeface="Times New Roman"/>
                        </a:rPr>
                        <a:t>)</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Using Potassium nitrate(V) crystals </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Using Ammonium chloride crystals </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a:spcBef>
                          <a:spcPts val="0"/>
                        </a:spcBef>
                        <a:spcAft>
                          <a:spcPts val="0"/>
                        </a:spcAft>
                      </a:pPr>
                      <a:r>
                        <a:rPr lang="en-US" sz="2000" dirty="0">
                          <a:latin typeface="Times New Roman"/>
                          <a:ea typeface="Times New Roman"/>
                          <a:cs typeface="Times New Roman"/>
                        </a:rPr>
                        <a:t>T</a:t>
                      </a:r>
                      <a:r>
                        <a:rPr lang="en-US" sz="2000" baseline="-25000" dirty="0">
                          <a:latin typeface="Times New Roman"/>
                          <a:ea typeface="Times New Roman"/>
                          <a:cs typeface="Times New Roman"/>
                        </a:rPr>
                        <a:t>2</a:t>
                      </a:r>
                      <a:r>
                        <a:rPr lang="en-US" sz="2000" dirty="0">
                          <a:latin typeface="Times New Roman"/>
                          <a:ea typeface="Times New Roman"/>
                          <a:cs typeface="Times New Roman"/>
                        </a:rPr>
                        <a:t>(Final temperature)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           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               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a:spcBef>
                          <a:spcPts val="0"/>
                        </a:spcBef>
                        <a:spcAft>
                          <a:spcPts val="0"/>
                        </a:spcAft>
                      </a:pPr>
                      <a:r>
                        <a:rPr lang="en-US" sz="2000" dirty="0">
                          <a:latin typeface="Times New Roman"/>
                          <a:ea typeface="Times New Roman"/>
                          <a:cs typeface="Times New Roman"/>
                        </a:rPr>
                        <a:t>T</a:t>
                      </a:r>
                      <a:r>
                        <a:rPr lang="en-US" sz="2000" baseline="-25000" dirty="0">
                          <a:latin typeface="Times New Roman"/>
                          <a:ea typeface="Times New Roman"/>
                          <a:cs typeface="Times New Roman"/>
                        </a:rPr>
                        <a:t>1</a:t>
                      </a:r>
                      <a:r>
                        <a:rPr lang="en-US" sz="2000" dirty="0">
                          <a:latin typeface="Times New Roman"/>
                          <a:ea typeface="Times New Roman"/>
                          <a:cs typeface="Times New Roman"/>
                        </a:rPr>
                        <a:t> (Initial temperature)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           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               26.0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a:spcBef>
                          <a:spcPts val="0"/>
                        </a:spcBef>
                        <a:spcAft>
                          <a:spcPts val="0"/>
                        </a:spcAft>
                      </a:pPr>
                      <a:r>
                        <a:rPr lang="en-US" sz="2000" dirty="0">
                          <a:latin typeface="Times New Roman"/>
                          <a:ea typeface="Times New Roman"/>
                          <a:cs typeface="Times New Roman"/>
                        </a:rPr>
                        <a:t>Change in temperature(T</a:t>
                      </a:r>
                      <a:r>
                        <a:rPr lang="en-US" sz="2000" baseline="-25000" dirty="0">
                          <a:latin typeface="Times New Roman"/>
                          <a:ea typeface="Times New Roman"/>
                          <a:cs typeface="Times New Roman"/>
                        </a:rPr>
                        <a:t>2</a:t>
                      </a:r>
                      <a:r>
                        <a:rPr lang="en-US" sz="2000" dirty="0">
                          <a:latin typeface="Times New Roman"/>
                          <a:ea typeface="Times New Roman"/>
                          <a:cs typeface="Times New Roman"/>
                        </a:rPr>
                        <a:t> –T</a:t>
                      </a:r>
                      <a:r>
                        <a:rPr lang="en-US" sz="2000" baseline="-25000" dirty="0">
                          <a:latin typeface="Times New Roman"/>
                          <a:ea typeface="Times New Roman"/>
                          <a:cs typeface="Times New Roman"/>
                        </a:rPr>
                        <a:t>1</a:t>
                      </a:r>
                      <a:r>
                        <a:rPr lang="en-US" sz="20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            4.0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                3.0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6497" name="Rectangle 1"/>
          <p:cNvSpPr>
            <a:spLocks noChangeArrowheads="1"/>
          </p:cNvSpPr>
          <p:nvPr/>
        </p:nvSpPr>
        <p:spPr bwMode="auto">
          <a:xfrm>
            <a:off x="381000" y="2514600"/>
            <a:ext cx="8458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)Initial(</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temperature of dissolution of both potassium nitrate(V) crystals and ammonium chloride crystals is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higher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the final temperature(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Change in temperature(T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mathematical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4.0”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(iii)Dissolution of both potassium nitrate(V)  and ammonium chloride crystals is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endothermic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process because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initial(</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temperature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higher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the final temperature(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thus causes a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fall/drop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temperature.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81000" y="304800"/>
            <a:ext cx="8382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Theoretical examples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1.The molar enthalpy of neutralization was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experimentary</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shown to be 51.5kJ per mole of 0.5M hydrochloric acid and 0.5M sodium hydroxide. If the volume of sodium hydroxide was 20cm3, what was the volume of hydrochloric acid used if the reaction produced a 5.0</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rise in temperature?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sodium hydroxide =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volume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indent="457200" eaLnBrk="0" fontAlgn="base" hangingPunct="0">
              <a:spcBef>
                <a:spcPct val="0"/>
              </a:spcBef>
              <a:spcAft>
                <a:spcPct val="0"/>
              </a:spcAft>
            </a:pPr>
            <a:r>
              <a:rPr lang="en-US" sz="2000" dirty="0" smtClean="0">
                <a:latin typeface="Times New Roman" pitchFamily="18" charset="0"/>
                <a:ea typeface="Times New Roman" pitchFamily="18" charset="0"/>
                <a:cs typeface="Times New Roman" pitchFamily="18" charset="0"/>
              </a:rPr>
              <a:t>				         1000</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0.5 M x 20cm3</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0.01 moles</a:t>
            </a:r>
            <a:endParaRPr kumimoji="0" lang="en-US" sz="20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1000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baseline="-30000" dirty="0" smtClean="0">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51.5</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0.515kJ</a:t>
            </a:r>
            <a:endParaRPr kumimoji="0" lang="en-US" sz="20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sodium hydroxide   </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0.01 moles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base + acid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a:t>
            </a: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in Joules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Specific heat capacity x ∆T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0.515kJ   x  1000</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24.5238</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g</a:t>
            </a:r>
            <a:endParaRPr kumimoji="0" lang="en-US" sz="20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4.2  x  5</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Mass/volume of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HCl</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Total volume – volume of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NaOH</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=&gt;24.5238   -  20.0  =   </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4.5238 cm3</a:t>
            </a:r>
            <a:r>
              <a:rPr kumimoji="0" lang="en-US" sz="2000" b="0" i="0" u="none" strike="noStrike" cap="none" normalizeH="0" baseline="0" dirty="0" smtClean="0">
                <a:ln>
                  <a:noFill/>
                </a:ln>
                <a:solidFill>
                  <a:srgbClr val="C00000"/>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2529">
                                            <p:txEl>
                                              <p:pRg st="1" end="1"/>
                                            </p:txEl>
                                          </p:spTgt>
                                        </p:tgtEl>
                                        <p:attrNameLst>
                                          <p:attrName>style.visibility</p:attrName>
                                        </p:attrNameLst>
                                      </p:cBhvr>
                                      <p:to>
                                        <p:strVal val="visible"/>
                                      </p:to>
                                    </p:set>
                                    <p:animEffect transition="in" filter="circle(in)">
                                      <p:cBhvr>
                                        <p:cTn id="7" dur="2000"/>
                                        <p:tgtEl>
                                          <p:spTgt spid="22529">
                                            <p:txEl>
                                              <p:pRg st="1" end="1"/>
                                            </p:txEl>
                                          </p:spTgt>
                                        </p:tgtEl>
                                      </p:cBhvr>
                                    </p:animEffect>
                                  </p:childTnLst>
                                </p:cTn>
                              </p:par>
                            </p:childTnLst>
                          </p:cTn>
                        </p:par>
                        <p:par>
                          <p:cTn id="8" fill="hold">
                            <p:stCondLst>
                              <p:cond delay="20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22529">
                                            <p:txEl>
                                              <p:pRg st="2" end="2"/>
                                            </p:txEl>
                                          </p:spTgt>
                                        </p:tgtEl>
                                        <p:attrNameLst>
                                          <p:attrName>style.visibility</p:attrName>
                                        </p:attrNameLst>
                                      </p:cBhvr>
                                      <p:to>
                                        <p:strVal val="visible"/>
                                      </p:to>
                                    </p:set>
                                    <p:anim calcmode="discrete" valueType="clr">
                                      <p:cBhvr override="childStyle">
                                        <p:cTn id="11" dur="500"/>
                                        <p:tgtEl>
                                          <p:spTgt spid="2252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500"/>
                                        <p:tgtEl>
                                          <p:spTgt spid="22529">
                                            <p:txEl>
                                              <p:pRg st="2" end="2"/>
                                            </p:txEl>
                                          </p:spTgt>
                                        </p:tgtEl>
                                        <p:attrNameLst>
                                          <p:attrName>fillcolor</p:attrName>
                                        </p:attrNameLst>
                                      </p:cBhvr>
                                      <p:tavLst>
                                        <p:tav tm="0">
                                          <p:val>
                                            <p:clrVal>
                                              <a:schemeClr val="accent2"/>
                                            </p:clrVal>
                                          </p:val>
                                        </p:tav>
                                        <p:tav tm="50000">
                                          <p:val>
                                            <p:clrVal>
                                              <a:schemeClr val="hlink"/>
                                            </p:clrVal>
                                          </p:val>
                                        </p:tav>
                                      </p:tavLst>
                                    </p:anim>
                                    <p:set>
                                      <p:cBhvr>
                                        <p:cTn id="13" dur="500"/>
                                        <p:tgtEl>
                                          <p:spTgt spid="22529">
                                            <p:txEl>
                                              <p:pRg st="2" end="2"/>
                                            </p:txEl>
                                          </p:spTgt>
                                        </p:tgtEl>
                                        <p:attrNameLst>
                                          <p:attrName>fill.type</p:attrName>
                                        </p:attrNameLst>
                                      </p:cBhvr>
                                      <p:to>
                                        <p:strVal val="solid"/>
                                      </p:to>
                                    </p:set>
                                  </p:childTnLst>
                                </p:cTn>
                              </p:par>
                            </p:childTnLst>
                          </p:cTn>
                        </p:par>
                        <p:par>
                          <p:cTn id="14" fill="hold">
                            <p:stCondLst>
                              <p:cond delay="4250"/>
                            </p:stCondLst>
                            <p:childTnLst>
                              <p:par>
                                <p:cTn id="15" presetID="27" presetClass="entr" presetSubtype="0" fill="hold" nodeType="afterEffect">
                                  <p:stCondLst>
                                    <p:cond delay="0"/>
                                  </p:stCondLst>
                                  <p:iterate type="lt">
                                    <p:tmPct val="50000"/>
                                  </p:iterate>
                                  <p:childTnLst>
                                    <p:set>
                                      <p:cBhvr>
                                        <p:cTn id="16" dur="1" fill="hold">
                                          <p:stCondLst>
                                            <p:cond delay="0"/>
                                          </p:stCondLst>
                                        </p:cTn>
                                        <p:tgtEl>
                                          <p:spTgt spid="22529">
                                            <p:txEl>
                                              <p:pRg st="3" end="3"/>
                                            </p:txEl>
                                          </p:spTgt>
                                        </p:tgtEl>
                                        <p:attrNameLst>
                                          <p:attrName>style.visibility</p:attrName>
                                        </p:attrNameLst>
                                      </p:cBhvr>
                                      <p:to>
                                        <p:strVal val="visible"/>
                                      </p:to>
                                    </p:set>
                                    <p:anim calcmode="discrete" valueType="clr">
                                      <p:cBhvr override="childStyle">
                                        <p:cTn id="17" dur="500"/>
                                        <p:tgtEl>
                                          <p:spTgt spid="2252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500"/>
                                        <p:tgtEl>
                                          <p:spTgt spid="22529">
                                            <p:txEl>
                                              <p:pRg st="3" end="3"/>
                                            </p:txEl>
                                          </p:spTgt>
                                        </p:tgtEl>
                                        <p:attrNameLst>
                                          <p:attrName>fillcolor</p:attrName>
                                        </p:attrNameLst>
                                      </p:cBhvr>
                                      <p:tavLst>
                                        <p:tav tm="0">
                                          <p:val>
                                            <p:clrVal>
                                              <a:schemeClr val="accent2"/>
                                            </p:clrVal>
                                          </p:val>
                                        </p:tav>
                                        <p:tav tm="50000">
                                          <p:val>
                                            <p:clrVal>
                                              <a:schemeClr val="hlink"/>
                                            </p:clrVal>
                                          </p:val>
                                        </p:tav>
                                      </p:tavLst>
                                    </p:anim>
                                    <p:set>
                                      <p:cBhvr>
                                        <p:cTn id="19" dur="500"/>
                                        <p:tgtEl>
                                          <p:spTgt spid="22529">
                                            <p:txEl>
                                              <p:pRg st="3" end="3"/>
                                            </p:txEl>
                                          </p:spTgt>
                                        </p:tgtEl>
                                        <p:attrNameLst>
                                          <p:attrName>fill.type</p:attrName>
                                        </p:attrNameLst>
                                      </p:cBhvr>
                                      <p:to>
                                        <p:strVal val="solid"/>
                                      </p:to>
                                    </p:set>
                                  </p:childTnLst>
                                </p:cTn>
                              </p:par>
                            </p:childTnLst>
                          </p:cTn>
                        </p:par>
                        <p:par>
                          <p:cTn id="20" fill="hold">
                            <p:stCondLst>
                              <p:cond delay="14000"/>
                            </p:stCondLst>
                            <p:childTnLst>
                              <p:par>
                                <p:cTn id="21" presetID="27" presetClass="entr" presetSubtype="0" fill="hold" nodeType="afterEffect">
                                  <p:stCondLst>
                                    <p:cond delay="0"/>
                                  </p:stCondLst>
                                  <p:iterate type="lt">
                                    <p:tmPct val="50000"/>
                                  </p:iterate>
                                  <p:childTnLst>
                                    <p:set>
                                      <p:cBhvr>
                                        <p:cTn id="22" dur="1" fill="hold">
                                          <p:stCondLst>
                                            <p:cond delay="0"/>
                                          </p:stCondLst>
                                        </p:cTn>
                                        <p:tgtEl>
                                          <p:spTgt spid="22529">
                                            <p:txEl>
                                              <p:pRg st="4" end="4"/>
                                            </p:txEl>
                                          </p:spTgt>
                                        </p:tgtEl>
                                        <p:attrNameLst>
                                          <p:attrName>style.visibility</p:attrName>
                                        </p:attrNameLst>
                                      </p:cBhvr>
                                      <p:to>
                                        <p:strVal val="visible"/>
                                      </p:to>
                                    </p:set>
                                    <p:anim calcmode="discrete" valueType="clr">
                                      <p:cBhvr override="childStyle">
                                        <p:cTn id="23" dur="500"/>
                                        <p:tgtEl>
                                          <p:spTgt spid="2252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500"/>
                                        <p:tgtEl>
                                          <p:spTgt spid="22529">
                                            <p:txEl>
                                              <p:pRg st="4" end="4"/>
                                            </p:txEl>
                                          </p:spTgt>
                                        </p:tgtEl>
                                        <p:attrNameLst>
                                          <p:attrName>fillcolor</p:attrName>
                                        </p:attrNameLst>
                                      </p:cBhvr>
                                      <p:tavLst>
                                        <p:tav tm="0">
                                          <p:val>
                                            <p:clrVal>
                                              <a:schemeClr val="accent2"/>
                                            </p:clrVal>
                                          </p:val>
                                        </p:tav>
                                        <p:tav tm="50000">
                                          <p:val>
                                            <p:clrVal>
                                              <a:schemeClr val="hlink"/>
                                            </p:clrVal>
                                          </p:val>
                                        </p:tav>
                                      </p:tavLst>
                                    </p:anim>
                                    <p:set>
                                      <p:cBhvr>
                                        <p:cTn id="25" dur="500"/>
                                        <p:tgtEl>
                                          <p:spTgt spid="22529">
                                            <p:txEl>
                                              <p:pRg st="4" end="4"/>
                                            </p:txEl>
                                          </p:spTgt>
                                        </p:tgtEl>
                                        <p:attrNameLst>
                                          <p:attrName>fill.type</p:attrName>
                                        </p:attrNameLst>
                                      </p:cBhvr>
                                      <p:to>
                                        <p:strVal val="solid"/>
                                      </p:to>
                                    </p:set>
                                  </p:childTnLst>
                                </p:cTn>
                              </p:par>
                            </p:childTnLst>
                          </p:cTn>
                        </p:par>
                        <p:par>
                          <p:cTn id="26" fill="hold">
                            <p:stCondLst>
                              <p:cond delay="15250"/>
                            </p:stCondLst>
                            <p:childTnLst>
                              <p:par>
                                <p:cTn id="27" presetID="27" presetClass="entr" presetSubtype="0" fill="hold" nodeType="afterEffect">
                                  <p:stCondLst>
                                    <p:cond delay="0"/>
                                  </p:stCondLst>
                                  <p:iterate type="lt">
                                    <p:tmPct val="50000"/>
                                  </p:iterate>
                                  <p:childTnLst>
                                    <p:set>
                                      <p:cBhvr>
                                        <p:cTn id="28" dur="1" fill="hold">
                                          <p:stCondLst>
                                            <p:cond delay="0"/>
                                          </p:stCondLst>
                                        </p:cTn>
                                        <p:tgtEl>
                                          <p:spTgt spid="22529">
                                            <p:txEl>
                                              <p:pRg st="5" end="5"/>
                                            </p:txEl>
                                          </p:spTgt>
                                        </p:tgtEl>
                                        <p:attrNameLst>
                                          <p:attrName>style.visibility</p:attrName>
                                        </p:attrNameLst>
                                      </p:cBhvr>
                                      <p:to>
                                        <p:strVal val="visible"/>
                                      </p:to>
                                    </p:set>
                                    <p:anim calcmode="discrete" valueType="clr">
                                      <p:cBhvr override="childStyle">
                                        <p:cTn id="29" dur="500"/>
                                        <p:tgtEl>
                                          <p:spTgt spid="2252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500"/>
                                        <p:tgtEl>
                                          <p:spTgt spid="22529">
                                            <p:txEl>
                                              <p:pRg st="5" end="5"/>
                                            </p:txEl>
                                          </p:spTgt>
                                        </p:tgtEl>
                                        <p:attrNameLst>
                                          <p:attrName>fillcolor</p:attrName>
                                        </p:attrNameLst>
                                      </p:cBhvr>
                                      <p:tavLst>
                                        <p:tav tm="0">
                                          <p:val>
                                            <p:clrVal>
                                              <a:schemeClr val="accent2"/>
                                            </p:clrVal>
                                          </p:val>
                                        </p:tav>
                                        <p:tav tm="50000">
                                          <p:val>
                                            <p:clrVal>
                                              <a:schemeClr val="hlink"/>
                                            </p:clrVal>
                                          </p:val>
                                        </p:tav>
                                      </p:tavLst>
                                    </p:anim>
                                    <p:set>
                                      <p:cBhvr>
                                        <p:cTn id="31" dur="500"/>
                                        <p:tgtEl>
                                          <p:spTgt spid="22529">
                                            <p:txEl>
                                              <p:pRg st="5" end="5"/>
                                            </p:txEl>
                                          </p:spTgt>
                                        </p:tgtEl>
                                        <p:attrNameLst>
                                          <p:attrName>fill.type</p:attrName>
                                        </p:attrNameLst>
                                      </p:cBhvr>
                                      <p:to>
                                        <p:strVal val="solid"/>
                                      </p:to>
                                    </p:set>
                                  </p:childTnLst>
                                </p:cTn>
                              </p:par>
                            </p:childTnLst>
                          </p:cTn>
                        </p:par>
                        <p:par>
                          <p:cTn id="32" fill="hold">
                            <p:stCondLst>
                              <p:cond delay="21000"/>
                            </p:stCondLst>
                            <p:childTnLst>
                              <p:par>
                                <p:cTn id="33" presetID="27" presetClass="entr" presetSubtype="0" fill="hold" nodeType="afterEffect">
                                  <p:stCondLst>
                                    <p:cond delay="0"/>
                                  </p:stCondLst>
                                  <p:iterate type="lt">
                                    <p:tmPct val="50000"/>
                                  </p:iterate>
                                  <p:childTnLst>
                                    <p:set>
                                      <p:cBhvr>
                                        <p:cTn id="34" dur="1" fill="hold">
                                          <p:stCondLst>
                                            <p:cond delay="0"/>
                                          </p:stCondLst>
                                        </p:cTn>
                                        <p:tgtEl>
                                          <p:spTgt spid="22529">
                                            <p:txEl>
                                              <p:pRg st="6" end="6"/>
                                            </p:txEl>
                                          </p:spTgt>
                                        </p:tgtEl>
                                        <p:attrNameLst>
                                          <p:attrName>style.visibility</p:attrName>
                                        </p:attrNameLst>
                                      </p:cBhvr>
                                      <p:to>
                                        <p:strVal val="visible"/>
                                      </p:to>
                                    </p:set>
                                    <p:anim calcmode="discrete" valueType="clr">
                                      <p:cBhvr override="childStyle">
                                        <p:cTn id="35" dur="500"/>
                                        <p:tgtEl>
                                          <p:spTgt spid="2252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500"/>
                                        <p:tgtEl>
                                          <p:spTgt spid="22529">
                                            <p:txEl>
                                              <p:pRg st="6" end="6"/>
                                            </p:txEl>
                                          </p:spTgt>
                                        </p:tgtEl>
                                        <p:attrNameLst>
                                          <p:attrName>fillcolor</p:attrName>
                                        </p:attrNameLst>
                                      </p:cBhvr>
                                      <p:tavLst>
                                        <p:tav tm="0">
                                          <p:val>
                                            <p:clrVal>
                                              <a:schemeClr val="accent2"/>
                                            </p:clrVal>
                                          </p:val>
                                        </p:tav>
                                        <p:tav tm="50000">
                                          <p:val>
                                            <p:clrVal>
                                              <a:schemeClr val="hlink"/>
                                            </p:clrVal>
                                          </p:val>
                                        </p:tav>
                                      </p:tavLst>
                                    </p:anim>
                                    <p:set>
                                      <p:cBhvr>
                                        <p:cTn id="37" dur="500"/>
                                        <p:tgtEl>
                                          <p:spTgt spid="22529">
                                            <p:txEl>
                                              <p:pRg st="6" end="6"/>
                                            </p:txEl>
                                          </p:spTgt>
                                        </p:tgtEl>
                                        <p:attrNameLst>
                                          <p:attrName>fill.type</p:attrName>
                                        </p:attrNameLst>
                                      </p:cBhvr>
                                      <p:to>
                                        <p:strVal val="solid"/>
                                      </p:to>
                                    </p:set>
                                  </p:childTnLst>
                                </p:cTn>
                              </p:par>
                            </p:childTnLst>
                          </p:cTn>
                        </p:par>
                        <p:par>
                          <p:cTn id="38" fill="hold">
                            <p:stCondLst>
                              <p:cond delay="22250"/>
                            </p:stCondLst>
                            <p:childTnLst>
                              <p:par>
                                <p:cTn id="39" presetID="27" presetClass="entr" presetSubtype="0" fill="hold" nodeType="afterEffect">
                                  <p:stCondLst>
                                    <p:cond delay="0"/>
                                  </p:stCondLst>
                                  <p:iterate type="lt">
                                    <p:tmPct val="50000"/>
                                  </p:iterate>
                                  <p:childTnLst>
                                    <p:set>
                                      <p:cBhvr>
                                        <p:cTn id="40" dur="1" fill="hold">
                                          <p:stCondLst>
                                            <p:cond delay="0"/>
                                          </p:stCondLst>
                                        </p:cTn>
                                        <p:tgtEl>
                                          <p:spTgt spid="22529">
                                            <p:txEl>
                                              <p:pRg st="7" end="7"/>
                                            </p:txEl>
                                          </p:spTgt>
                                        </p:tgtEl>
                                        <p:attrNameLst>
                                          <p:attrName>style.visibility</p:attrName>
                                        </p:attrNameLst>
                                      </p:cBhvr>
                                      <p:to>
                                        <p:strVal val="visible"/>
                                      </p:to>
                                    </p:set>
                                    <p:anim calcmode="discrete" valueType="clr">
                                      <p:cBhvr override="childStyle">
                                        <p:cTn id="41" dur="500"/>
                                        <p:tgtEl>
                                          <p:spTgt spid="22529">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500"/>
                                        <p:tgtEl>
                                          <p:spTgt spid="22529">
                                            <p:txEl>
                                              <p:pRg st="7" end="7"/>
                                            </p:txEl>
                                          </p:spTgt>
                                        </p:tgtEl>
                                        <p:attrNameLst>
                                          <p:attrName>fillcolor</p:attrName>
                                        </p:attrNameLst>
                                      </p:cBhvr>
                                      <p:tavLst>
                                        <p:tav tm="0">
                                          <p:val>
                                            <p:clrVal>
                                              <a:schemeClr val="accent2"/>
                                            </p:clrVal>
                                          </p:val>
                                        </p:tav>
                                        <p:tav tm="50000">
                                          <p:val>
                                            <p:clrVal>
                                              <a:schemeClr val="hlink"/>
                                            </p:clrVal>
                                          </p:val>
                                        </p:tav>
                                      </p:tavLst>
                                    </p:anim>
                                    <p:set>
                                      <p:cBhvr>
                                        <p:cTn id="43" dur="500"/>
                                        <p:tgtEl>
                                          <p:spTgt spid="22529">
                                            <p:txEl>
                                              <p:pRg st="7" end="7"/>
                                            </p:txEl>
                                          </p:spTgt>
                                        </p:tgtEl>
                                        <p:attrNameLst>
                                          <p:attrName>fill.type</p:attrName>
                                        </p:attrNameLst>
                                      </p:cBhvr>
                                      <p:to>
                                        <p:strVal val="solid"/>
                                      </p:to>
                                    </p:set>
                                  </p:childTnLst>
                                </p:cTn>
                              </p:par>
                            </p:childTnLst>
                          </p:cTn>
                        </p:par>
                        <p:par>
                          <p:cTn id="44" fill="hold">
                            <p:stCondLst>
                              <p:cond delay="31000"/>
                            </p:stCondLst>
                            <p:childTnLst>
                              <p:par>
                                <p:cTn id="45" presetID="27" presetClass="entr" presetSubtype="0" fill="hold" nodeType="afterEffect">
                                  <p:stCondLst>
                                    <p:cond delay="0"/>
                                  </p:stCondLst>
                                  <p:iterate type="lt">
                                    <p:tmPct val="50000"/>
                                  </p:iterate>
                                  <p:childTnLst>
                                    <p:set>
                                      <p:cBhvr>
                                        <p:cTn id="46" dur="1" fill="hold">
                                          <p:stCondLst>
                                            <p:cond delay="0"/>
                                          </p:stCondLst>
                                        </p:cTn>
                                        <p:tgtEl>
                                          <p:spTgt spid="22529">
                                            <p:txEl>
                                              <p:pRg st="8" end="8"/>
                                            </p:txEl>
                                          </p:spTgt>
                                        </p:tgtEl>
                                        <p:attrNameLst>
                                          <p:attrName>style.visibility</p:attrName>
                                        </p:attrNameLst>
                                      </p:cBhvr>
                                      <p:to>
                                        <p:strVal val="visible"/>
                                      </p:to>
                                    </p:set>
                                    <p:anim calcmode="discrete" valueType="clr">
                                      <p:cBhvr override="childStyle">
                                        <p:cTn id="47" dur="500"/>
                                        <p:tgtEl>
                                          <p:spTgt spid="22529">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500"/>
                                        <p:tgtEl>
                                          <p:spTgt spid="22529">
                                            <p:txEl>
                                              <p:pRg st="8" end="8"/>
                                            </p:txEl>
                                          </p:spTgt>
                                        </p:tgtEl>
                                        <p:attrNameLst>
                                          <p:attrName>fillcolor</p:attrName>
                                        </p:attrNameLst>
                                      </p:cBhvr>
                                      <p:tavLst>
                                        <p:tav tm="0">
                                          <p:val>
                                            <p:clrVal>
                                              <a:schemeClr val="accent2"/>
                                            </p:clrVal>
                                          </p:val>
                                        </p:tav>
                                        <p:tav tm="50000">
                                          <p:val>
                                            <p:clrVal>
                                              <a:schemeClr val="hlink"/>
                                            </p:clrVal>
                                          </p:val>
                                        </p:tav>
                                      </p:tavLst>
                                    </p:anim>
                                    <p:set>
                                      <p:cBhvr>
                                        <p:cTn id="49" dur="500"/>
                                        <p:tgtEl>
                                          <p:spTgt spid="22529">
                                            <p:txEl>
                                              <p:pRg st="8" end="8"/>
                                            </p:txEl>
                                          </p:spTgt>
                                        </p:tgtEl>
                                        <p:attrNameLst>
                                          <p:attrName>fill.type</p:attrName>
                                        </p:attrNameLst>
                                      </p:cBhvr>
                                      <p:to>
                                        <p:strVal val="solid"/>
                                      </p:to>
                                    </p:set>
                                  </p:childTnLst>
                                </p:cTn>
                              </p:par>
                            </p:childTnLst>
                          </p:cTn>
                        </p:par>
                        <p:par>
                          <p:cTn id="50" fill="hold">
                            <p:stCondLst>
                              <p:cond delay="38500"/>
                            </p:stCondLst>
                            <p:childTnLst>
                              <p:par>
                                <p:cTn id="51" presetID="27" presetClass="entr" presetSubtype="0" fill="hold" nodeType="afterEffect">
                                  <p:stCondLst>
                                    <p:cond delay="0"/>
                                  </p:stCondLst>
                                  <p:iterate type="lt">
                                    <p:tmPct val="50000"/>
                                  </p:iterate>
                                  <p:childTnLst>
                                    <p:set>
                                      <p:cBhvr>
                                        <p:cTn id="52" dur="1" fill="hold">
                                          <p:stCondLst>
                                            <p:cond delay="0"/>
                                          </p:stCondLst>
                                        </p:cTn>
                                        <p:tgtEl>
                                          <p:spTgt spid="22529">
                                            <p:txEl>
                                              <p:pRg st="9" end="9"/>
                                            </p:txEl>
                                          </p:spTgt>
                                        </p:tgtEl>
                                        <p:attrNameLst>
                                          <p:attrName>style.visibility</p:attrName>
                                        </p:attrNameLst>
                                      </p:cBhvr>
                                      <p:to>
                                        <p:strVal val="visible"/>
                                      </p:to>
                                    </p:set>
                                    <p:anim calcmode="discrete" valueType="clr">
                                      <p:cBhvr override="childStyle">
                                        <p:cTn id="53" dur="500"/>
                                        <p:tgtEl>
                                          <p:spTgt spid="22529">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500"/>
                                        <p:tgtEl>
                                          <p:spTgt spid="22529">
                                            <p:txEl>
                                              <p:pRg st="9" end="9"/>
                                            </p:txEl>
                                          </p:spTgt>
                                        </p:tgtEl>
                                        <p:attrNameLst>
                                          <p:attrName>fillcolor</p:attrName>
                                        </p:attrNameLst>
                                      </p:cBhvr>
                                      <p:tavLst>
                                        <p:tav tm="0">
                                          <p:val>
                                            <p:clrVal>
                                              <a:schemeClr val="accent2"/>
                                            </p:clrVal>
                                          </p:val>
                                        </p:tav>
                                        <p:tav tm="50000">
                                          <p:val>
                                            <p:clrVal>
                                              <a:schemeClr val="hlink"/>
                                            </p:clrVal>
                                          </p:val>
                                        </p:tav>
                                      </p:tavLst>
                                    </p:anim>
                                    <p:set>
                                      <p:cBhvr>
                                        <p:cTn id="55" dur="500"/>
                                        <p:tgtEl>
                                          <p:spTgt spid="22529">
                                            <p:txEl>
                                              <p:pRg st="9" end="9"/>
                                            </p:txEl>
                                          </p:spTgt>
                                        </p:tgtEl>
                                        <p:attrNameLst>
                                          <p:attrName>fill.type</p:attrName>
                                        </p:attrNameLst>
                                      </p:cBhvr>
                                      <p:to>
                                        <p:strVal val="solid"/>
                                      </p:to>
                                    </p:set>
                                  </p:childTnLst>
                                </p:cTn>
                              </p:par>
                            </p:childTnLst>
                          </p:cTn>
                        </p:par>
                        <p:par>
                          <p:cTn id="56" fill="hold">
                            <p:stCondLst>
                              <p:cond delay="48750"/>
                            </p:stCondLst>
                            <p:childTnLst>
                              <p:par>
                                <p:cTn id="57" presetID="27" presetClass="entr" presetSubtype="0" fill="hold" nodeType="afterEffect">
                                  <p:stCondLst>
                                    <p:cond delay="0"/>
                                  </p:stCondLst>
                                  <p:iterate type="lt">
                                    <p:tmPct val="50000"/>
                                  </p:iterate>
                                  <p:childTnLst>
                                    <p:set>
                                      <p:cBhvr>
                                        <p:cTn id="58" dur="1" fill="hold">
                                          <p:stCondLst>
                                            <p:cond delay="0"/>
                                          </p:stCondLst>
                                        </p:cTn>
                                        <p:tgtEl>
                                          <p:spTgt spid="22529">
                                            <p:txEl>
                                              <p:pRg st="10" end="10"/>
                                            </p:txEl>
                                          </p:spTgt>
                                        </p:tgtEl>
                                        <p:attrNameLst>
                                          <p:attrName>style.visibility</p:attrName>
                                        </p:attrNameLst>
                                      </p:cBhvr>
                                      <p:to>
                                        <p:strVal val="visible"/>
                                      </p:to>
                                    </p:set>
                                    <p:anim calcmode="discrete" valueType="clr">
                                      <p:cBhvr override="childStyle">
                                        <p:cTn id="59" dur="500"/>
                                        <p:tgtEl>
                                          <p:spTgt spid="22529">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0" dur="500"/>
                                        <p:tgtEl>
                                          <p:spTgt spid="22529">
                                            <p:txEl>
                                              <p:pRg st="10" end="10"/>
                                            </p:txEl>
                                          </p:spTgt>
                                        </p:tgtEl>
                                        <p:attrNameLst>
                                          <p:attrName>fillcolor</p:attrName>
                                        </p:attrNameLst>
                                      </p:cBhvr>
                                      <p:tavLst>
                                        <p:tav tm="0">
                                          <p:val>
                                            <p:clrVal>
                                              <a:schemeClr val="accent2"/>
                                            </p:clrVal>
                                          </p:val>
                                        </p:tav>
                                        <p:tav tm="50000">
                                          <p:val>
                                            <p:clrVal>
                                              <a:schemeClr val="hlink"/>
                                            </p:clrVal>
                                          </p:val>
                                        </p:tav>
                                      </p:tavLst>
                                    </p:anim>
                                    <p:set>
                                      <p:cBhvr>
                                        <p:cTn id="61" dur="500"/>
                                        <p:tgtEl>
                                          <p:spTgt spid="22529">
                                            <p:txEl>
                                              <p:pRg st="10" end="10"/>
                                            </p:txEl>
                                          </p:spTgt>
                                        </p:tgtEl>
                                        <p:attrNameLst>
                                          <p:attrName>fill.type</p:attrName>
                                        </p:attrNameLst>
                                      </p:cBhvr>
                                      <p:to>
                                        <p:strVal val="solid"/>
                                      </p:to>
                                    </p:set>
                                  </p:childTnLst>
                                </p:cTn>
                              </p:par>
                            </p:childTnLst>
                          </p:cTn>
                        </p:par>
                        <p:par>
                          <p:cTn id="62" fill="hold">
                            <p:stCondLst>
                              <p:cond delay="54750"/>
                            </p:stCondLst>
                            <p:childTnLst>
                              <p:par>
                                <p:cTn id="63" presetID="27" presetClass="entr" presetSubtype="0" fill="hold" nodeType="afterEffect">
                                  <p:stCondLst>
                                    <p:cond delay="0"/>
                                  </p:stCondLst>
                                  <p:iterate type="lt">
                                    <p:tmPct val="50000"/>
                                  </p:iterate>
                                  <p:childTnLst>
                                    <p:set>
                                      <p:cBhvr>
                                        <p:cTn id="64" dur="1" fill="hold">
                                          <p:stCondLst>
                                            <p:cond delay="0"/>
                                          </p:stCondLst>
                                        </p:cTn>
                                        <p:tgtEl>
                                          <p:spTgt spid="22529">
                                            <p:txEl>
                                              <p:pRg st="11" end="11"/>
                                            </p:txEl>
                                          </p:spTgt>
                                        </p:tgtEl>
                                        <p:attrNameLst>
                                          <p:attrName>style.visibility</p:attrName>
                                        </p:attrNameLst>
                                      </p:cBhvr>
                                      <p:to>
                                        <p:strVal val="visible"/>
                                      </p:to>
                                    </p:set>
                                    <p:anim calcmode="discrete" valueType="clr">
                                      <p:cBhvr override="childStyle">
                                        <p:cTn id="65" dur="500"/>
                                        <p:tgtEl>
                                          <p:spTgt spid="22529">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6" dur="500"/>
                                        <p:tgtEl>
                                          <p:spTgt spid="22529">
                                            <p:txEl>
                                              <p:pRg st="11" end="11"/>
                                            </p:txEl>
                                          </p:spTgt>
                                        </p:tgtEl>
                                        <p:attrNameLst>
                                          <p:attrName>fillcolor</p:attrName>
                                        </p:attrNameLst>
                                      </p:cBhvr>
                                      <p:tavLst>
                                        <p:tav tm="0">
                                          <p:val>
                                            <p:clrVal>
                                              <a:schemeClr val="accent2"/>
                                            </p:clrVal>
                                          </p:val>
                                        </p:tav>
                                        <p:tav tm="50000">
                                          <p:val>
                                            <p:clrVal>
                                              <a:schemeClr val="hlink"/>
                                            </p:clrVal>
                                          </p:val>
                                        </p:tav>
                                      </p:tavLst>
                                    </p:anim>
                                    <p:set>
                                      <p:cBhvr>
                                        <p:cTn id="67" dur="500"/>
                                        <p:tgtEl>
                                          <p:spTgt spid="22529">
                                            <p:txEl>
                                              <p:pRg st="11" end="11"/>
                                            </p:txEl>
                                          </p:spTgt>
                                        </p:tgtEl>
                                        <p:attrNameLst>
                                          <p:attrName>fill.type</p:attrName>
                                        </p:attrNameLst>
                                      </p:cBhvr>
                                      <p:to>
                                        <p:strVal val="solid"/>
                                      </p:to>
                                    </p:set>
                                  </p:childTnLst>
                                </p:cTn>
                              </p:par>
                            </p:childTnLst>
                          </p:cTn>
                        </p:par>
                        <p:par>
                          <p:cTn id="68" fill="hold">
                            <p:stCondLst>
                              <p:cond delay="60750"/>
                            </p:stCondLst>
                            <p:childTnLst>
                              <p:par>
                                <p:cTn id="69" presetID="27" presetClass="entr" presetSubtype="0" fill="hold" nodeType="afterEffect">
                                  <p:stCondLst>
                                    <p:cond delay="0"/>
                                  </p:stCondLst>
                                  <p:iterate type="lt">
                                    <p:tmPct val="50000"/>
                                  </p:iterate>
                                  <p:childTnLst>
                                    <p:set>
                                      <p:cBhvr>
                                        <p:cTn id="70" dur="1" fill="hold">
                                          <p:stCondLst>
                                            <p:cond delay="0"/>
                                          </p:stCondLst>
                                        </p:cTn>
                                        <p:tgtEl>
                                          <p:spTgt spid="22529">
                                            <p:txEl>
                                              <p:pRg st="12" end="12"/>
                                            </p:txEl>
                                          </p:spTgt>
                                        </p:tgtEl>
                                        <p:attrNameLst>
                                          <p:attrName>style.visibility</p:attrName>
                                        </p:attrNameLst>
                                      </p:cBhvr>
                                      <p:to>
                                        <p:strVal val="visible"/>
                                      </p:to>
                                    </p:set>
                                    <p:anim calcmode="discrete" valueType="clr">
                                      <p:cBhvr override="childStyle">
                                        <p:cTn id="71" dur="500"/>
                                        <p:tgtEl>
                                          <p:spTgt spid="22529">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2" dur="500"/>
                                        <p:tgtEl>
                                          <p:spTgt spid="22529">
                                            <p:txEl>
                                              <p:pRg st="12" end="12"/>
                                            </p:txEl>
                                          </p:spTgt>
                                        </p:tgtEl>
                                        <p:attrNameLst>
                                          <p:attrName>fillcolor</p:attrName>
                                        </p:attrNameLst>
                                      </p:cBhvr>
                                      <p:tavLst>
                                        <p:tav tm="0">
                                          <p:val>
                                            <p:clrVal>
                                              <a:schemeClr val="accent2"/>
                                            </p:clrVal>
                                          </p:val>
                                        </p:tav>
                                        <p:tav tm="50000">
                                          <p:val>
                                            <p:clrVal>
                                              <a:schemeClr val="hlink"/>
                                            </p:clrVal>
                                          </p:val>
                                        </p:tav>
                                      </p:tavLst>
                                    </p:anim>
                                    <p:set>
                                      <p:cBhvr>
                                        <p:cTn id="73" dur="500"/>
                                        <p:tgtEl>
                                          <p:spTgt spid="22529">
                                            <p:txEl>
                                              <p:pRg st="12" end="12"/>
                                            </p:txEl>
                                          </p:spTgt>
                                        </p:tgtEl>
                                        <p:attrNameLst>
                                          <p:attrName>fill.type</p:attrName>
                                        </p:attrNameLst>
                                      </p:cBhvr>
                                      <p:to>
                                        <p:strVal val="solid"/>
                                      </p:to>
                                    </p:set>
                                  </p:childTnLst>
                                </p:cTn>
                              </p:par>
                            </p:childTnLst>
                          </p:cTn>
                        </p:par>
                        <p:par>
                          <p:cTn id="74" fill="hold">
                            <p:stCondLst>
                              <p:cond delay="62250"/>
                            </p:stCondLst>
                            <p:childTnLst>
                              <p:par>
                                <p:cTn id="75" presetID="27" presetClass="entr" presetSubtype="0" fill="hold" nodeType="afterEffect">
                                  <p:stCondLst>
                                    <p:cond delay="0"/>
                                  </p:stCondLst>
                                  <p:iterate type="lt">
                                    <p:tmPct val="50000"/>
                                  </p:iterate>
                                  <p:childTnLst>
                                    <p:set>
                                      <p:cBhvr>
                                        <p:cTn id="76" dur="1" fill="hold">
                                          <p:stCondLst>
                                            <p:cond delay="0"/>
                                          </p:stCondLst>
                                        </p:cTn>
                                        <p:tgtEl>
                                          <p:spTgt spid="22529">
                                            <p:txEl>
                                              <p:pRg st="13" end="13"/>
                                            </p:txEl>
                                          </p:spTgt>
                                        </p:tgtEl>
                                        <p:attrNameLst>
                                          <p:attrName>style.visibility</p:attrName>
                                        </p:attrNameLst>
                                      </p:cBhvr>
                                      <p:to>
                                        <p:strVal val="visible"/>
                                      </p:to>
                                    </p:set>
                                    <p:anim calcmode="discrete" valueType="clr">
                                      <p:cBhvr override="childStyle">
                                        <p:cTn id="77" dur="500"/>
                                        <p:tgtEl>
                                          <p:spTgt spid="22529">
                                            <p:txEl>
                                              <p:pRg st="13" end="1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8" dur="500"/>
                                        <p:tgtEl>
                                          <p:spTgt spid="22529">
                                            <p:txEl>
                                              <p:pRg st="13" end="13"/>
                                            </p:txEl>
                                          </p:spTgt>
                                        </p:tgtEl>
                                        <p:attrNameLst>
                                          <p:attrName>fillcolor</p:attrName>
                                        </p:attrNameLst>
                                      </p:cBhvr>
                                      <p:tavLst>
                                        <p:tav tm="0">
                                          <p:val>
                                            <p:clrVal>
                                              <a:schemeClr val="accent2"/>
                                            </p:clrVal>
                                          </p:val>
                                        </p:tav>
                                        <p:tav tm="50000">
                                          <p:val>
                                            <p:clrVal>
                                              <a:schemeClr val="hlink"/>
                                            </p:clrVal>
                                          </p:val>
                                        </p:tav>
                                      </p:tavLst>
                                    </p:anim>
                                    <p:set>
                                      <p:cBhvr>
                                        <p:cTn id="79" dur="500"/>
                                        <p:tgtEl>
                                          <p:spTgt spid="22529">
                                            <p:txEl>
                                              <p:pRg st="13" end="13"/>
                                            </p:txEl>
                                          </p:spTgt>
                                        </p:tgtEl>
                                        <p:attrNameLst>
                                          <p:attrName>fill.type</p:attrName>
                                        </p:attrNameLst>
                                      </p:cBhvr>
                                      <p:to>
                                        <p:strVal val="solid"/>
                                      </p:to>
                                    </p:set>
                                  </p:childTnLst>
                                </p:cTn>
                              </p:par>
                            </p:childTnLst>
                          </p:cTn>
                        </p:par>
                        <p:par>
                          <p:cTn id="80" fill="hold">
                            <p:stCondLst>
                              <p:cond delay="72750"/>
                            </p:stCondLst>
                            <p:childTnLst>
                              <p:par>
                                <p:cTn id="81" presetID="27" presetClass="entr" presetSubtype="0" fill="hold" nodeType="afterEffect">
                                  <p:stCondLst>
                                    <p:cond delay="0"/>
                                  </p:stCondLst>
                                  <p:iterate type="lt">
                                    <p:tmPct val="50000"/>
                                  </p:iterate>
                                  <p:childTnLst>
                                    <p:set>
                                      <p:cBhvr>
                                        <p:cTn id="82" dur="1" fill="hold">
                                          <p:stCondLst>
                                            <p:cond delay="0"/>
                                          </p:stCondLst>
                                        </p:cTn>
                                        <p:tgtEl>
                                          <p:spTgt spid="22529">
                                            <p:txEl>
                                              <p:pRg st="14" end="14"/>
                                            </p:txEl>
                                          </p:spTgt>
                                        </p:tgtEl>
                                        <p:attrNameLst>
                                          <p:attrName>style.visibility</p:attrName>
                                        </p:attrNameLst>
                                      </p:cBhvr>
                                      <p:to>
                                        <p:strVal val="visible"/>
                                      </p:to>
                                    </p:set>
                                    <p:anim calcmode="discrete" valueType="clr">
                                      <p:cBhvr override="childStyle">
                                        <p:cTn id="83" dur="500"/>
                                        <p:tgtEl>
                                          <p:spTgt spid="22529">
                                            <p:txEl>
                                              <p:pRg st="14" end="1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4" dur="500"/>
                                        <p:tgtEl>
                                          <p:spTgt spid="22529">
                                            <p:txEl>
                                              <p:pRg st="14" end="14"/>
                                            </p:txEl>
                                          </p:spTgt>
                                        </p:tgtEl>
                                        <p:attrNameLst>
                                          <p:attrName>fillcolor</p:attrName>
                                        </p:attrNameLst>
                                      </p:cBhvr>
                                      <p:tavLst>
                                        <p:tav tm="0">
                                          <p:val>
                                            <p:clrVal>
                                              <a:schemeClr val="accent2"/>
                                            </p:clrVal>
                                          </p:val>
                                        </p:tav>
                                        <p:tav tm="50000">
                                          <p:val>
                                            <p:clrVal>
                                              <a:schemeClr val="hlink"/>
                                            </p:clrVal>
                                          </p:val>
                                        </p:tav>
                                      </p:tavLst>
                                    </p:anim>
                                    <p:set>
                                      <p:cBhvr>
                                        <p:cTn id="85" dur="500"/>
                                        <p:tgtEl>
                                          <p:spTgt spid="22529">
                                            <p:txEl>
                                              <p:pRg st="14" end="1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81000" y="381000"/>
            <a:ext cx="8382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potassium hydroxide was practically determined to be 56.7kJmole</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.Calculate the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50.0 cm3 potassium hydroxide used to neutralize 25.0cm3 of dilute sulphuric(VI) acid raising the temperature of the solution from 10.0</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to 16.5</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solution(</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acid+base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)specific heat capacity of solution x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(50 +25)  x  4.2 x 6.5     =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1"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2047.5J</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oules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potassium hydroxide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2047.5Joules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0.0361 moles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56700Joules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KOH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x 1000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indent="45720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Volume used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0.0361 moles  x  1000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0.722M</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b="1"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50cm3</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4577">
                                            <p:txEl>
                                              <p:pRg st="0" end="0"/>
                                            </p:txEl>
                                          </p:spTgt>
                                        </p:tgtEl>
                                        <p:attrNameLst>
                                          <p:attrName>style.visibility</p:attrName>
                                        </p:attrNameLst>
                                      </p:cBhvr>
                                      <p:to>
                                        <p:strVal val="visible"/>
                                      </p:to>
                                    </p:set>
                                    <p:animEffect transition="in" filter="diamond(in)">
                                      <p:cBhvr>
                                        <p:cTn id="7" dur="3000"/>
                                        <p:tgtEl>
                                          <p:spTgt spid="24577">
                                            <p:txEl>
                                              <p:pRg st="0" end="0"/>
                                            </p:txEl>
                                          </p:spTgt>
                                        </p:tgtEl>
                                      </p:cBhvr>
                                    </p:animEffect>
                                  </p:childTnLst>
                                </p:cTn>
                              </p:par>
                            </p:childTnLst>
                          </p:cTn>
                        </p:par>
                        <p:par>
                          <p:cTn id="8" fill="hold">
                            <p:stCondLst>
                              <p:cond delay="3000"/>
                            </p:stCondLst>
                            <p:childTnLst>
                              <p:par>
                                <p:cTn id="9" presetID="22" presetClass="entr" presetSubtype="1" fill="hold" nodeType="afterEffect">
                                  <p:stCondLst>
                                    <p:cond delay="1000"/>
                                  </p:stCondLst>
                                  <p:childTnLst>
                                    <p:set>
                                      <p:cBhvr>
                                        <p:cTn id="10" dur="1" fill="hold">
                                          <p:stCondLst>
                                            <p:cond delay="0"/>
                                          </p:stCondLst>
                                        </p:cTn>
                                        <p:tgtEl>
                                          <p:spTgt spid="24577">
                                            <p:txEl>
                                              <p:pRg st="1" end="1"/>
                                            </p:txEl>
                                          </p:spTgt>
                                        </p:tgtEl>
                                        <p:attrNameLst>
                                          <p:attrName>style.visibility</p:attrName>
                                        </p:attrNameLst>
                                      </p:cBhvr>
                                      <p:to>
                                        <p:strVal val="visible"/>
                                      </p:to>
                                    </p:set>
                                    <p:animEffect transition="in" filter="wipe(up)">
                                      <p:cBhvr>
                                        <p:cTn id="11" dur="3000"/>
                                        <p:tgtEl>
                                          <p:spTgt spid="24577">
                                            <p:txEl>
                                              <p:pRg st="1" end="1"/>
                                            </p:txEl>
                                          </p:spTgt>
                                        </p:tgtEl>
                                      </p:cBhvr>
                                    </p:animEffect>
                                  </p:childTnLst>
                                </p:cTn>
                              </p:par>
                            </p:childTnLst>
                          </p:cTn>
                        </p:par>
                        <p:par>
                          <p:cTn id="12" fill="hold">
                            <p:stCondLst>
                              <p:cond delay="7000"/>
                            </p:stCondLst>
                            <p:childTnLst>
                              <p:par>
                                <p:cTn id="13" presetID="22" presetClass="entr" presetSubtype="1" fill="hold" nodeType="afterEffect">
                                  <p:stCondLst>
                                    <p:cond delay="0"/>
                                  </p:stCondLst>
                                  <p:childTnLst>
                                    <p:set>
                                      <p:cBhvr>
                                        <p:cTn id="14" dur="1" fill="hold">
                                          <p:stCondLst>
                                            <p:cond delay="0"/>
                                          </p:stCondLst>
                                        </p:cTn>
                                        <p:tgtEl>
                                          <p:spTgt spid="24577">
                                            <p:txEl>
                                              <p:pRg st="2" end="2"/>
                                            </p:txEl>
                                          </p:spTgt>
                                        </p:tgtEl>
                                        <p:attrNameLst>
                                          <p:attrName>style.visibility</p:attrName>
                                        </p:attrNameLst>
                                      </p:cBhvr>
                                      <p:to>
                                        <p:strVal val="visible"/>
                                      </p:to>
                                    </p:set>
                                    <p:animEffect transition="in" filter="wipe(up)">
                                      <p:cBhvr>
                                        <p:cTn id="15" dur="3000"/>
                                        <p:tgtEl>
                                          <p:spTgt spid="24577">
                                            <p:txEl>
                                              <p:pRg st="2" end="2"/>
                                            </p:txEl>
                                          </p:spTgt>
                                        </p:tgtEl>
                                      </p:cBhvr>
                                    </p:animEffect>
                                  </p:childTnLst>
                                </p:cTn>
                              </p:par>
                            </p:childTnLst>
                          </p:cTn>
                        </p:par>
                        <p:par>
                          <p:cTn id="16" fill="hold">
                            <p:stCondLst>
                              <p:cond delay="10000"/>
                            </p:stCondLst>
                            <p:childTnLst>
                              <p:par>
                                <p:cTn id="17" presetID="22" presetClass="entr" presetSubtype="1" fill="hold" nodeType="afterEffect">
                                  <p:stCondLst>
                                    <p:cond delay="0"/>
                                  </p:stCondLst>
                                  <p:childTnLst>
                                    <p:set>
                                      <p:cBhvr>
                                        <p:cTn id="18" dur="1" fill="hold">
                                          <p:stCondLst>
                                            <p:cond delay="0"/>
                                          </p:stCondLst>
                                        </p:cTn>
                                        <p:tgtEl>
                                          <p:spTgt spid="24577">
                                            <p:txEl>
                                              <p:pRg st="3" end="3"/>
                                            </p:txEl>
                                          </p:spTgt>
                                        </p:tgtEl>
                                        <p:attrNameLst>
                                          <p:attrName>style.visibility</p:attrName>
                                        </p:attrNameLst>
                                      </p:cBhvr>
                                      <p:to>
                                        <p:strVal val="visible"/>
                                      </p:to>
                                    </p:set>
                                    <p:animEffect transition="in" filter="wipe(up)">
                                      <p:cBhvr>
                                        <p:cTn id="19" dur="3000"/>
                                        <p:tgtEl>
                                          <p:spTgt spid="24577">
                                            <p:txEl>
                                              <p:pRg st="3" end="3"/>
                                            </p:txEl>
                                          </p:spTgt>
                                        </p:tgtEl>
                                      </p:cBhvr>
                                    </p:animEffect>
                                  </p:childTnLst>
                                </p:cTn>
                              </p:par>
                            </p:childTnLst>
                          </p:cTn>
                        </p:par>
                        <p:par>
                          <p:cTn id="20" fill="hold">
                            <p:stCondLst>
                              <p:cond delay="13000"/>
                            </p:stCondLst>
                            <p:childTnLst>
                              <p:par>
                                <p:cTn id="21" presetID="22" presetClass="entr" presetSubtype="1" fill="hold" nodeType="afterEffect">
                                  <p:stCondLst>
                                    <p:cond delay="0"/>
                                  </p:stCondLst>
                                  <p:childTnLst>
                                    <p:set>
                                      <p:cBhvr>
                                        <p:cTn id="22" dur="1" fill="hold">
                                          <p:stCondLst>
                                            <p:cond delay="0"/>
                                          </p:stCondLst>
                                        </p:cTn>
                                        <p:tgtEl>
                                          <p:spTgt spid="24577">
                                            <p:txEl>
                                              <p:pRg st="4" end="4"/>
                                            </p:txEl>
                                          </p:spTgt>
                                        </p:tgtEl>
                                        <p:attrNameLst>
                                          <p:attrName>style.visibility</p:attrName>
                                        </p:attrNameLst>
                                      </p:cBhvr>
                                      <p:to>
                                        <p:strVal val="visible"/>
                                      </p:to>
                                    </p:set>
                                    <p:animEffect transition="in" filter="wipe(up)">
                                      <p:cBhvr>
                                        <p:cTn id="23" dur="3000"/>
                                        <p:tgtEl>
                                          <p:spTgt spid="24577">
                                            <p:txEl>
                                              <p:pRg st="4" end="4"/>
                                            </p:txEl>
                                          </p:spTgt>
                                        </p:tgtEl>
                                      </p:cBhvr>
                                    </p:animEffect>
                                  </p:childTnLst>
                                </p:cTn>
                              </p:par>
                            </p:childTnLst>
                          </p:cTn>
                        </p:par>
                        <p:par>
                          <p:cTn id="24" fill="hold">
                            <p:stCondLst>
                              <p:cond delay="16000"/>
                            </p:stCondLst>
                            <p:childTnLst>
                              <p:par>
                                <p:cTn id="25" presetID="22" presetClass="entr" presetSubtype="1" fill="hold" nodeType="afterEffect">
                                  <p:stCondLst>
                                    <p:cond delay="0"/>
                                  </p:stCondLst>
                                  <p:childTnLst>
                                    <p:set>
                                      <p:cBhvr>
                                        <p:cTn id="26" dur="1" fill="hold">
                                          <p:stCondLst>
                                            <p:cond delay="0"/>
                                          </p:stCondLst>
                                        </p:cTn>
                                        <p:tgtEl>
                                          <p:spTgt spid="24577">
                                            <p:txEl>
                                              <p:pRg st="5" end="5"/>
                                            </p:txEl>
                                          </p:spTgt>
                                        </p:tgtEl>
                                        <p:attrNameLst>
                                          <p:attrName>style.visibility</p:attrName>
                                        </p:attrNameLst>
                                      </p:cBhvr>
                                      <p:to>
                                        <p:strVal val="visible"/>
                                      </p:to>
                                    </p:set>
                                    <p:animEffect transition="in" filter="wipe(up)">
                                      <p:cBhvr>
                                        <p:cTn id="27" dur="3000"/>
                                        <p:tgtEl>
                                          <p:spTgt spid="24577">
                                            <p:txEl>
                                              <p:pRg st="5" end="5"/>
                                            </p:txEl>
                                          </p:spTgt>
                                        </p:tgtEl>
                                      </p:cBhvr>
                                    </p:animEffect>
                                  </p:childTnLst>
                                </p:cTn>
                              </p:par>
                            </p:childTnLst>
                          </p:cTn>
                        </p:par>
                        <p:par>
                          <p:cTn id="28" fill="hold">
                            <p:stCondLst>
                              <p:cond delay="19000"/>
                            </p:stCondLst>
                            <p:childTnLst>
                              <p:par>
                                <p:cTn id="29" presetID="22" presetClass="entr" presetSubtype="1" fill="hold" nodeType="afterEffect">
                                  <p:stCondLst>
                                    <p:cond delay="0"/>
                                  </p:stCondLst>
                                  <p:childTnLst>
                                    <p:set>
                                      <p:cBhvr>
                                        <p:cTn id="30" dur="1" fill="hold">
                                          <p:stCondLst>
                                            <p:cond delay="0"/>
                                          </p:stCondLst>
                                        </p:cTn>
                                        <p:tgtEl>
                                          <p:spTgt spid="24577">
                                            <p:txEl>
                                              <p:pRg st="6" end="6"/>
                                            </p:txEl>
                                          </p:spTgt>
                                        </p:tgtEl>
                                        <p:attrNameLst>
                                          <p:attrName>style.visibility</p:attrName>
                                        </p:attrNameLst>
                                      </p:cBhvr>
                                      <p:to>
                                        <p:strVal val="visible"/>
                                      </p:to>
                                    </p:set>
                                    <p:animEffect transition="in" filter="wipe(up)">
                                      <p:cBhvr>
                                        <p:cTn id="31" dur="3000"/>
                                        <p:tgtEl>
                                          <p:spTgt spid="24577">
                                            <p:txEl>
                                              <p:pRg st="6" end="6"/>
                                            </p:txEl>
                                          </p:spTgt>
                                        </p:tgtEl>
                                      </p:cBhvr>
                                    </p:animEffect>
                                  </p:childTnLst>
                                </p:cTn>
                              </p:par>
                            </p:childTnLst>
                          </p:cTn>
                        </p:par>
                        <p:par>
                          <p:cTn id="32" fill="hold">
                            <p:stCondLst>
                              <p:cond delay="22000"/>
                            </p:stCondLst>
                            <p:childTnLst>
                              <p:par>
                                <p:cTn id="33" presetID="22" presetClass="entr" presetSubtype="1" fill="hold" nodeType="afterEffect">
                                  <p:stCondLst>
                                    <p:cond delay="0"/>
                                  </p:stCondLst>
                                  <p:childTnLst>
                                    <p:set>
                                      <p:cBhvr>
                                        <p:cTn id="34" dur="1" fill="hold">
                                          <p:stCondLst>
                                            <p:cond delay="0"/>
                                          </p:stCondLst>
                                        </p:cTn>
                                        <p:tgtEl>
                                          <p:spTgt spid="24577">
                                            <p:txEl>
                                              <p:pRg st="7" end="7"/>
                                            </p:txEl>
                                          </p:spTgt>
                                        </p:tgtEl>
                                        <p:attrNameLst>
                                          <p:attrName>style.visibility</p:attrName>
                                        </p:attrNameLst>
                                      </p:cBhvr>
                                      <p:to>
                                        <p:strVal val="visible"/>
                                      </p:to>
                                    </p:set>
                                    <p:animEffect transition="in" filter="wipe(up)">
                                      <p:cBhvr>
                                        <p:cTn id="35" dur="3000"/>
                                        <p:tgtEl>
                                          <p:spTgt spid="24577">
                                            <p:txEl>
                                              <p:pRg st="7" end="7"/>
                                            </p:txEl>
                                          </p:spTgt>
                                        </p:tgtEl>
                                      </p:cBhvr>
                                    </p:animEffect>
                                  </p:childTnLst>
                                </p:cTn>
                              </p:par>
                            </p:childTnLst>
                          </p:cTn>
                        </p:par>
                        <p:par>
                          <p:cTn id="36" fill="hold">
                            <p:stCondLst>
                              <p:cond delay="25000"/>
                            </p:stCondLst>
                            <p:childTnLst>
                              <p:par>
                                <p:cTn id="37" presetID="22" presetClass="entr" presetSubtype="1" fill="hold" nodeType="afterEffect">
                                  <p:stCondLst>
                                    <p:cond delay="0"/>
                                  </p:stCondLst>
                                  <p:childTnLst>
                                    <p:set>
                                      <p:cBhvr>
                                        <p:cTn id="38" dur="1" fill="hold">
                                          <p:stCondLst>
                                            <p:cond delay="0"/>
                                          </p:stCondLst>
                                        </p:cTn>
                                        <p:tgtEl>
                                          <p:spTgt spid="24577">
                                            <p:txEl>
                                              <p:pRg st="8" end="8"/>
                                            </p:txEl>
                                          </p:spTgt>
                                        </p:tgtEl>
                                        <p:attrNameLst>
                                          <p:attrName>style.visibility</p:attrName>
                                        </p:attrNameLst>
                                      </p:cBhvr>
                                      <p:to>
                                        <p:strVal val="visible"/>
                                      </p:to>
                                    </p:set>
                                    <p:animEffect transition="in" filter="wipe(up)">
                                      <p:cBhvr>
                                        <p:cTn id="39" dur="3000"/>
                                        <p:tgtEl>
                                          <p:spTgt spid="24577">
                                            <p:txEl>
                                              <p:pRg st="8" end="8"/>
                                            </p:txEl>
                                          </p:spTgt>
                                        </p:tgtEl>
                                      </p:cBhvr>
                                    </p:animEffect>
                                  </p:childTnLst>
                                </p:cTn>
                              </p:par>
                            </p:childTnLst>
                          </p:cTn>
                        </p:par>
                        <p:par>
                          <p:cTn id="40" fill="hold">
                            <p:stCondLst>
                              <p:cond delay="28000"/>
                            </p:stCondLst>
                            <p:childTnLst>
                              <p:par>
                                <p:cTn id="41" presetID="22" presetClass="entr" presetSubtype="1" fill="hold" nodeType="afterEffect">
                                  <p:stCondLst>
                                    <p:cond delay="0"/>
                                  </p:stCondLst>
                                  <p:childTnLst>
                                    <p:set>
                                      <p:cBhvr>
                                        <p:cTn id="42" dur="1" fill="hold">
                                          <p:stCondLst>
                                            <p:cond delay="0"/>
                                          </p:stCondLst>
                                        </p:cTn>
                                        <p:tgtEl>
                                          <p:spTgt spid="24577">
                                            <p:txEl>
                                              <p:pRg st="9" end="9"/>
                                            </p:txEl>
                                          </p:spTgt>
                                        </p:tgtEl>
                                        <p:attrNameLst>
                                          <p:attrName>style.visibility</p:attrName>
                                        </p:attrNameLst>
                                      </p:cBhvr>
                                      <p:to>
                                        <p:strVal val="visible"/>
                                      </p:to>
                                    </p:set>
                                    <p:animEffect transition="in" filter="wipe(up)">
                                      <p:cBhvr>
                                        <p:cTn id="43" dur="3000"/>
                                        <p:tgtEl>
                                          <p:spTgt spid="24577">
                                            <p:txEl>
                                              <p:pRg st="9" end="9"/>
                                            </p:txEl>
                                          </p:spTgt>
                                        </p:tgtEl>
                                      </p:cBhvr>
                                    </p:animEffect>
                                  </p:childTnLst>
                                </p:cTn>
                              </p:par>
                            </p:childTnLst>
                          </p:cTn>
                        </p:par>
                        <p:par>
                          <p:cTn id="44" fill="hold">
                            <p:stCondLst>
                              <p:cond delay="31000"/>
                            </p:stCondLst>
                            <p:childTnLst>
                              <p:par>
                                <p:cTn id="45" presetID="22" presetClass="entr" presetSubtype="1" fill="hold" nodeType="afterEffect">
                                  <p:stCondLst>
                                    <p:cond delay="0"/>
                                  </p:stCondLst>
                                  <p:childTnLst>
                                    <p:set>
                                      <p:cBhvr>
                                        <p:cTn id="46" dur="1" fill="hold">
                                          <p:stCondLst>
                                            <p:cond delay="0"/>
                                          </p:stCondLst>
                                        </p:cTn>
                                        <p:tgtEl>
                                          <p:spTgt spid="24577">
                                            <p:txEl>
                                              <p:pRg st="10" end="10"/>
                                            </p:txEl>
                                          </p:spTgt>
                                        </p:tgtEl>
                                        <p:attrNameLst>
                                          <p:attrName>style.visibility</p:attrName>
                                        </p:attrNameLst>
                                      </p:cBhvr>
                                      <p:to>
                                        <p:strVal val="visible"/>
                                      </p:to>
                                    </p:set>
                                    <p:animEffect transition="in" filter="wipe(up)">
                                      <p:cBhvr>
                                        <p:cTn id="47" dur="3000"/>
                                        <p:tgtEl>
                                          <p:spTgt spid="2457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81000" y="457200"/>
            <a:ext cx="84582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3.Determine the specific heat capacity of a solution of a solution mixture of 50.0cm3 of 2M potassium hydroxide neutralizing 50.0cm3 of 2M nitric(V) acid if a 13.25</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rise in temperature is recorded.(1mole of potassium hydroxide produce 55.4kJ of energy)</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potassium hydroxide =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KOH x volume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1000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M x 50cm3</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0.1 moles</a:t>
            </a:r>
            <a:endParaRPr kumimoji="0" lang="en-US" sz="20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Moles</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potassium hydroxide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indent="457200"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55.4kJMol</a:t>
            </a:r>
            <a:r>
              <a:rPr lang="en-US" sz="2000" b="1" baseline="30000" dirty="0" smtClean="0">
                <a:solidFill>
                  <a:srgbClr val="C00000"/>
                </a:solidFill>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0.1 moles  = 5.54kJ x 1000    							  =</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5540J</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oules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Specific heat capacity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a:t>
            </a: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in Joules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of base + acid) x ∆T</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5540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4.1811J</a:t>
            </a:r>
            <a:r>
              <a:rPr kumimoji="0" lang="en-US" sz="2000" b="1"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g</a:t>
            </a:r>
            <a:r>
              <a:rPr kumimoji="0" lang="en-US" sz="2000" b="1"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K</a:t>
            </a:r>
            <a:r>
              <a:rPr kumimoji="0" lang="en-US" sz="2000" b="1"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-1</a:t>
            </a:r>
            <a:endPar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(50+50)  x  13.25</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animEffect transition="in" filter="plus(in)">
                                      <p:cBhvr>
                                        <p:cTn id="7" dur="3000"/>
                                        <p:tgtEl>
                                          <p:spTgt spid="25601">
                                            <p:txEl>
                                              <p:pRg st="0" end="0"/>
                                            </p:txEl>
                                          </p:spTgt>
                                        </p:tgtEl>
                                      </p:cBhvr>
                                    </p:animEffect>
                                  </p:childTnLst>
                                </p:cTn>
                              </p:par>
                            </p:childTnLst>
                          </p:cTn>
                        </p:par>
                        <p:par>
                          <p:cTn id="8" fill="hold">
                            <p:stCondLst>
                              <p:cond delay="3000"/>
                            </p:stCondLst>
                            <p:childTnLst>
                              <p:par>
                                <p:cTn id="9" presetID="13" presetClass="entr" presetSubtype="32" fill="hold" nodeType="afterEffect">
                                  <p:stCondLst>
                                    <p:cond delay="1000"/>
                                  </p:stCondLst>
                                  <p:childTnLst>
                                    <p:set>
                                      <p:cBhvr>
                                        <p:cTn id="10" dur="1" fill="hold">
                                          <p:stCondLst>
                                            <p:cond delay="0"/>
                                          </p:stCondLst>
                                        </p:cTn>
                                        <p:tgtEl>
                                          <p:spTgt spid="25601">
                                            <p:txEl>
                                              <p:pRg st="1" end="1"/>
                                            </p:txEl>
                                          </p:spTgt>
                                        </p:tgtEl>
                                        <p:attrNameLst>
                                          <p:attrName>style.visibility</p:attrName>
                                        </p:attrNameLst>
                                      </p:cBhvr>
                                      <p:to>
                                        <p:strVal val="visible"/>
                                      </p:to>
                                    </p:set>
                                    <p:animEffect transition="in" filter="plus(out)">
                                      <p:cBhvr>
                                        <p:cTn id="11" dur="2000"/>
                                        <p:tgtEl>
                                          <p:spTgt spid="25601">
                                            <p:txEl>
                                              <p:pRg st="1" end="1"/>
                                            </p:txEl>
                                          </p:spTgt>
                                        </p:tgtEl>
                                      </p:cBhvr>
                                    </p:animEffect>
                                  </p:childTnLst>
                                </p:cTn>
                              </p:par>
                            </p:childTnLst>
                          </p:cTn>
                        </p:par>
                        <p:par>
                          <p:cTn id="12" fill="hold">
                            <p:stCondLst>
                              <p:cond delay="6000"/>
                            </p:stCondLst>
                            <p:childTnLst>
                              <p:par>
                                <p:cTn id="13" presetID="13" presetClass="entr" presetSubtype="32" fill="hold" nodeType="afterEffect">
                                  <p:stCondLst>
                                    <p:cond delay="0"/>
                                  </p:stCondLst>
                                  <p:childTnLst>
                                    <p:set>
                                      <p:cBhvr>
                                        <p:cTn id="14" dur="1" fill="hold">
                                          <p:stCondLst>
                                            <p:cond delay="0"/>
                                          </p:stCondLst>
                                        </p:cTn>
                                        <p:tgtEl>
                                          <p:spTgt spid="25601">
                                            <p:txEl>
                                              <p:pRg st="2" end="2"/>
                                            </p:txEl>
                                          </p:spTgt>
                                        </p:tgtEl>
                                        <p:attrNameLst>
                                          <p:attrName>style.visibility</p:attrName>
                                        </p:attrNameLst>
                                      </p:cBhvr>
                                      <p:to>
                                        <p:strVal val="visible"/>
                                      </p:to>
                                    </p:set>
                                    <p:animEffect transition="in" filter="plus(out)">
                                      <p:cBhvr>
                                        <p:cTn id="15" dur="2000"/>
                                        <p:tgtEl>
                                          <p:spTgt spid="25601">
                                            <p:txEl>
                                              <p:pRg st="2" end="2"/>
                                            </p:txEl>
                                          </p:spTgt>
                                        </p:tgtEl>
                                      </p:cBhvr>
                                    </p:animEffect>
                                  </p:childTnLst>
                                </p:cTn>
                              </p:par>
                            </p:childTnLst>
                          </p:cTn>
                        </p:par>
                        <p:par>
                          <p:cTn id="16" fill="hold">
                            <p:stCondLst>
                              <p:cond delay="8000"/>
                            </p:stCondLst>
                            <p:childTnLst>
                              <p:par>
                                <p:cTn id="17" presetID="13" presetClass="entr" presetSubtype="32" fill="hold" nodeType="afterEffect">
                                  <p:stCondLst>
                                    <p:cond delay="0"/>
                                  </p:stCondLst>
                                  <p:childTnLst>
                                    <p:set>
                                      <p:cBhvr>
                                        <p:cTn id="18" dur="1" fill="hold">
                                          <p:stCondLst>
                                            <p:cond delay="0"/>
                                          </p:stCondLst>
                                        </p:cTn>
                                        <p:tgtEl>
                                          <p:spTgt spid="25601">
                                            <p:txEl>
                                              <p:pRg st="3" end="3"/>
                                            </p:txEl>
                                          </p:spTgt>
                                        </p:tgtEl>
                                        <p:attrNameLst>
                                          <p:attrName>style.visibility</p:attrName>
                                        </p:attrNameLst>
                                      </p:cBhvr>
                                      <p:to>
                                        <p:strVal val="visible"/>
                                      </p:to>
                                    </p:set>
                                    <p:animEffect transition="in" filter="plus(out)">
                                      <p:cBhvr>
                                        <p:cTn id="19" dur="2000"/>
                                        <p:tgtEl>
                                          <p:spTgt spid="25601">
                                            <p:txEl>
                                              <p:pRg st="3" end="3"/>
                                            </p:txEl>
                                          </p:spTgt>
                                        </p:tgtEl>
                                      </p:cBhvr>
                                    </p:animEffect>
                                  </p:childTnLst>
                                </p:cTn>
                              </p:par>
                            </p:childTnLst>
                          </p:cTn>
                        </p:par>
                        <p:par>
                          <p:cTn id="20" fill="hold">
                            <p:stCondLst>
                              <p:cond delay="10000"/>
                            </p:stCondLst>
                            <p:childTnLst>
                              <p:par>
                                <p:cTn id="21" presetID="13" presetClass="entr" presetSubtype="32" fill="hold" nodeType="afterEffect">
                                  <p:stCondLst>
                                    <p:cond delay="0"/>
                                  </p:stCondLst>
                                  <p:childTnLst>
                                    <p:set>
                                      <p:cBhvr>
                                        <p:cTn id="22" dur="1" fill="hold">
                                          <p:stCondLst>
                                            <p:cond delay="0"/>
                                          </p:stCondLst>
                                        </p:cTn>
                                        <p:tgtEl>
                                          <p:spTgt spid="25601">
                                            <p:txEl>
                                              <p:pRg st="4" end="4"/>
                                            </p:txEl>
                                          </p:spTgt>
                                        </p:tgtEl>
                                        <p:attrNameLst>
                                          <p:attrName>style.visibility</p:attrName>
                                        </p:attrNameLst>
                                      </p:cBhvr>
                                      <p:to>
                                        <p:strVal val="visible"/>
                                      </p:to>
                                    </p:set>
                                    <p:animEffect transition="in" filter="plus(out)">
                                      <p:cBhvr>
                                        <p:cTn id="23" dur="2000"/>
                                        <p:tgtEl>
                                          <p:spTgt spid="25601">
                                            <p:txEl>
                                              <p:pRg st="4" end="4"/>
                                            </p:txEl>
                                          </p:spTgt>
                                        </p:tgtEl>
                                      </p:cBhvr>
                                    </p:animEffect>
                                  </p:childTnLst>
                                </p:cTn>
                              </p:par>
                            </p:childTnLst>
                          </p:cTn>
                        </p:par>
                        <p:par>
                          <p:cTn id="24" fill="hold">
                            <p:stCondLst>
                              <p:cond delay="12000"/>
                            </p:stCondLst>
                            <p:childTnLst>
                              <p:par>
                                <p:cTn id="25" presetID="13" presetClass="entr" presetSubtype="32" fill="hold" nodeType="afterEffect">
                                  <p:stCondLst>
                                    <p:cond delay="0"/>
                                  </p:stCondLst>
                                  <p:childTnLst>
                                    <p:set>
                                      <p:cBhvr>
                                        <p:cTn id="26" dur="1" fill="hold">
                                          <p:stCondLst>
                                            <p:cond delay="0"/>
                                          </p:stCondLst>
                                        </p:cTn>
                                        <p:tgtEl>
                                          <p:spTgt spid="25601">
                                            <p:txEl>
                                              <p:pRg st="6" end="6"/>
                                            </p:txEl>
                                          </p:spTgt>
                                        </p:tgtEl>
                                        <p:attrNameLst>
                                          <p:attrName>style.visibility</p:attrName>
                                        </p:attrNameLst>
                                      </p:cBhvr>
                                      <p:to>
                                        <p:strVal val="visible"/>
                                      </p:to>
                                    </p:set>
                                    <p:animEffect transition="in" filter="plus(out)">
                                      <p:cBhvr>
                                        <p:cTn id="27" dur="2000"/>
                                        <p:tgtEl>
                                          <p:spTgt spid="25601">
                                            <p:txEl>
                                              <p:pRg st="6" end="6"/>
                                            </p:txEl>
                                          </p:spTgt>
                                        </p:tgtEl>
                                      </p:cBhvr>
                                    </p:animEffect>
                                  </p:childTnLst>
                                </p:cTn>
                              </p:par>
                            </p:childTnLst>
                          </p:cTn>
                        </p:par>
                        <p:par>
                          <p:cTn id="28" fill="hold">
                            <p:stCondLst>
                              <p:cond delay="14000"/>
                            </p:stCondLst>
                            <p:childTnLst>
                              <p:par>
                                <p:cTn id="29" presetID="13" presetClass="entr" presetSubtype="32" fill="hold" nodeType="afterEffect">
                                  <p:stCondLst>
                                    <p:cond delay="0"/>
                                  </p:stCondLst>
                                  <p:childTnLst>
                                    <p:set>
                                      <p:cBhvr>
                                        <p:cTn id="30" dur="1" fill="hold">
                                          <p:stCondLst>
                                            <p:cond delay="0"/>
                                          </p:stCondLst>
                                        </p:cTn>
                                        <p:tgtEl>
                                          <p:spTgt spid="25601">
                                            <p:txEl>
                                              <p:pRg st="8" end="8"/>
                                            </p:txEl>
                                          </p:spTgt>
                                        </p:tgtEl>
                                        <p:attrNameLst>
                                          <p:attrName>style.visibility</p:attrName>
                                        </p:attrNameLst>
                                      </p:cBhvr>
                                      <p:to>
                                        <p:strVal val="visible"/>
                                      </p:to>
                                    </p:set>
                                    <p:animEffect transition="in" filter="plus(out)">
                                      <p:cBhvr>
                                        <p:cTn id="31" dur="2000"/>
                                        <p:tgtEl>
                                          <p:spTgt spid="25601">
                                            <p:txEl>
                                              <p:pRg st="8" end="8"/>
                                            </p:txEl>
                                          </p:spTgt>
                                        </p:tgtEl>
                                      </p:cBhvr>
                                    </p:animEffect>
                                  </p:childTnLst>
                                </p:cTn>
                              </p:par>
                            </p:childTnLst>
                          </p:cTn>
                        </p:par>
                        <p:par>
                          <p:cTn id="32" fill="hold">
                            <p:stCondLst>
                              <p:cond delay="16000"/>
                            </p:stCondLst>
                            <p:childTnLst>
                              <p:par>
                                <p:cTn id="33" presetID="13" presetClass="entr" presetSubtype="32" fill="hold" nodeType="afterEffect">
                                  <p:stCondLst>
                                    <p:cond delay="0"/>
                                  </p:stCondLst>
                                  <p:childTnLst>
                                    <p:set>
                                      <p:cBhvr>
                                        <p:cTn id="34" dur="1" fill="hold">
                                          <p:stCondLst>
                                            <p:cond delay="0"/>
                                          </p:stCondLst>
                                        </p:cTn>
                                        <p:tgtEl>
                                          <p:spTgt spid="25601">
                                            <p:txEl>
                                              <p:pRg st="9" end="9"/>
                                            </p:txEl>
                                          </p:spTgt>
                                        </p:tgtEl>
                                        <p:attrNameLst>
                                          <p:attrName>style.visibility</p:attrName>
                                        </p:attrNameLst>
                                      </p:cBhvr>
                                      <p:to>
                                        <p:strVal val="visible"/>
                                      </p:to>
                                    </p:set>
                                    <p:animEffect transition="in" filter="plus(out)">
                                      <p:cBhvr>
                                        <p:cTn id="35" dur="2000"/>
                                        <p:tgtEl>
                                          <p:spTgt spid="25601">
                                            <p:txEl>
                                              <p:pRg st="9" end="9"/>
                                            </p:txEl>
                                          </p:spTgt>
                                        </p:tgtEl>
                                      </p:cBhvr>
                                    </p:animEffect>
                                  </p:childTnLst>
                                </p:cTn>
                              </p:par>
                            </p:childTnLst>
                          </p:cTn>
                        </p:par>
                        <p:par>
                          <p:cTn id="36" fill="hold">
                            <p:stCondLst>
                              <p:cond delay="18000"/>
                            </p:stCondLst>
                            <p:childTnLst>
                              <p:par>
                                <p:cTn id="37" presetID="13" presetClass="entr" presetSubtype="32" fill="hold" nodeType="afterEffect">
                                  <p:stCondLst>
                                    <p:cond delay="0"/>
                                  </p:stCondLst>
                                  <p:childTnLst>
                                    <p:set>
                                      <p:cBhvr>
                                        <p:cTn id="38" dur="1" fill="hold">
                                          <p:stCondLst>
                                            <p:cond delay="0"/>
                                          </p:stCondLst>
                                        </p:cTn>
                                        <p:tgtEl>
                                          <p:spTgt spid="25601">
                                            <p:txEl>
                                              <p:pRg st="10" end="10"/>
                                            </p:txEl>
                                          </p:spTgt>
                                        </p:tgtEl>
                                        <p:attrNameLst>
                                          <p:attrName>style.visibility</p:attrName>
                                        </p:attrNameLst>
                                      </p:cBhvr>
                                      <p:to>
                                        <p:strVal val="visible"/>
                                      </p:to>
                                    </p:set>
                                    <p:animEffect transition="in" filter="plus(out)">
                                      <p:cBhvr>
                                        <p:cTn id="39" dur="2000"/>
                                        <p:tgtEl>
                                          <p:spTgt spid="25601">
                                            <p:txEl>
                                              <p:pRg st="10" end="10"/>
                                            </p:txEl>
                                          </p:spTgt>
                                        </p:tgtEl>
                                      </p:cBhvr>
                                    </p:animEffect>
                                  </p:childTnLst>
                                </p:cTn>
                              </p:par>
                            </p:childTnLst>
                          </p:cTn>
                        </p:par>
                        <p:par>
                          <p:cTn id="40" fill="hold">
                            <p:stCondLst>
                              <p:cond delay="20000"/>
                            </p:stCondLst>
                            <p:childTnLst>
                              <p:par>
                                <p:cTn id="41" presetID="13" presetClass="entr" presetSubtype="32" fill="hold" nodeType="afterEffect">
                                  <p:stCondLst>
                                    <p:cond delay="0"/>
                                  </p:stCondLst>
                                  <p:childTnLst>
                                    <p:set>
                                      <p:cBhvr>
                                        <p:cTn id="42" dur="1" fill="hold">
                                          <p:stCondLst>
                                            <p:cond delay="0"/>
                                          </p:stCondLst>
                                        </p:cTn>
                                        <p:tgtEl>
                                          <p:spTgt spid="25601">
                                            <p:txEl>
                                              <p:pRg st="11" end="11"/>
                                            </p:txEl>
                                          </p:spTgt>
                                        </p:tgtEl>
                                        <p:attrNameLst>
                                          <p:attrName>style.visibility</p:attrName>
                                        </p:attrNameLst>
                                      </p:cBhvr>
                                      <p:to>
                                        <p:strVal val="visible"/>
                                      </p:to>
                                    </p:set>
                                    <p:animEffect transition="in" filter="plus(out)">
                                      <p:cBhvr>
                                        <p:cTn id="43" dur="2000"/>
                                        <p:tgtEl>
                                          <p:spTgt spid="25601">
                                            <p:txEl>
                                              <p:pRg st="11" end="11"/>
                                            </p:txEl>
                                          </p:spTgt>
                                        </p:tgtEl>
                                      </p:cBhvr>
                                    </p:animEffect>
                                  </p:childTnLst>
                                </p:cTn>
                              </p:par>
                            </p:childTnLst>
                          </p:cTn>
                        </p:par>
                        <p:par>
                          <p:cTn id="44" fill="hold">
                            <p:stCondLst>
                              <p:cond delay="22000"/>
                            </p:stCondLst>
                            <p:childTnLst>
                              <p:par>
                                <p:cTn id="45" presetID="13" presetClass="entr" presetSubtype="32" fill="hold" nodeType="afterEffect">
                                  <p:stCondLst>
                                    <p:cond delay="0"/>
                                  </p:stCondLst>
                                  <p:childTnLst>
                                    <p:set>
                                      <p:cBhvr>
                                        <p:cTn id="46" dur="1" fill="hold">
                                          <p:stCondLst>
                                            <p:cond delay="0"/>
                                          </p:stCondLst>
                                        </p:cTn>
                                        <p:tgtEl>
                                          <p:spTgt spid="25601">
                                            <p:txEl>
                                              <p:pRg st="13" end="13"/>
                                            </p:txEl>
                                          </p:spTgt>
                                        </p:tgtEl>
                                        <p:attrNameLst>
                                          <p:attrName>style.visibility</p:attrName>
                                        </p:attrNameLst>
                                      </p:cBhvr>
                                      <p:to>
                                        <p:strVal val="visible"/>
                                      </p:to>
                                    </p:set>
                                    <p:animEffect transition="in" filter="plus(out)">
                                      <p:cBhvr>
                                        <p:cTn id="47" dur="2000"/>
                                        <p:tgtEl>
                                          <p:spTgt spid="25601">
                                            <p:txEl>
                                              <p:pRg st="13" end="13"/>
                                            </p:txEl>
                                          </p:spTgt>
                                        </p:tgtEl>
                                      </p:cBhvr>
                                    </p:animEffect>
                                  </p:childTnLst>
                                </p:cTn>
                              </p:par>
                            </p:childTnLst>
                          </p:cTn>
                        </p:par>
                        <p:par>
                          <p:cTn id="48" fill="hold">
                            <p:stCondLst>
                              <p:cond delay="24000"/>
                            </p:stCondLst>
                            <p:childTnLst>
                              <p:par>
                                <p:cTn id="49" presetID="13" presetClass="entr" presetSubtype="32" fill="hold" nodeType="afterEffect">
                                  <p:stCondLst>
                                    <p:cond delay="0"/>
                                  </p:stCondLst>
                                  <p:childTnLst>
                                    <p:set>
                                      <p:cBhvr>
                                        <p:cTn id="50" dur="1" fill="hold">
                                          <p:stCondLst>
                                            <p:cond delay="0"/>
                                          </p:stCondLst>
                                        </p:cTn>
                                        <p:tgtEl>
                                          <p:spTgt spid="25601">
                                            <p:txEl>
                                              <p:pRg st="14" end="14"/>
                                            </p:txEl>
                                          </p:spTgt>
                                        </p:tgtEl>
                                        <p:attrNameLst>
                                          <p:attrName>style.visibility</p:attrName>
                                        </p:attrNameLst>
                                      </p:cBhvr>
                                      <p:to>
                                        <p:strVal val="visible"/>
                                      </p:to>
                                    </p:set>
                                    <p:animEffect transition="in" filter="plus(out)">
                                      <p:cBhvr>
                                        <p:cTn id="51" dur="2000"/>
                                        <p:tgtEl>
                                          <p:spTgt spid="2560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81000" y="381000"/>
            <a:ext cx="8763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Graphically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can be determined as in the example below:</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Place 8 test tubes in a test tube rack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5cm3 of 2M sodium hydroxide solution into each test tube. Measure 25cm3 of 1M hydrochloric acid into 100cm3 plastic beaker. Record its initial temperature at volume of base =</a:t>
            </a:r>
            <a:r>
              <a:rPr kumimoji="0" lang="en-US" sz="28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Put one portion of the base into the beaker containing the acid.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carefully with the thermometer and record the highest temperature change to the nearest </a:t>
            </a:r>
            <a:r>
              <a:rPr kumimoji="0" lang="en-US" sz="28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0.5</a:t>
            </a:r>
            <a:r>
              <a:rPr kumimoji="0" lang="en-US" sz="28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Repeat the procedure above with other portions of the base to complete table 1 below</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26625">
                                            <p:txEl>
                                              <p:pRg st="2" end="2"/>
                                            </p:txEl>
                                          </p:spTgt>
                                        </p:tgtEl>
                                        <p:attrNameLst>
                                          <p:attrName>style.visibility</p:attrName>
                                        </p:attrNameLst>
                                      </p:cBhvr>
                                      <p:to>
                                        <p:strVal val="visible"/>
                                      </p:to>
                                    </p:set>
                                    <p:animEffect transition="in" filter="diamond(out)">
                                      <p:cBhvr>
                                        <p:cTn id="7" dur="2000"/>
                                        <p:tgtEl>
                                          <p:spTgt spid="26625">
                                            <p:txEl>
                                              <p:pRg st="2" end="2"/>
                                            </p:txEl>
                                          </p:spTgt>
                                        </p:tgtEl>
                                      </p:cBhvr>
                                    </p:animEffect>
                                  </p:childTnLst>
                                </p:cTn>
                              </p:par>
                            </p:childTnLst>
                          </p:cTn>
                        </p:par>
                        <p:par>
                          <p:cTn id="8" fill="hold">
                            <p:stCondLst>
                              <p:cond delay="2000"/>
                            </p:stCondLst>
                            <p:childTnLst>
                              <p:par>
                                <p:cTn id="9" presetID="8" presetClass="entr" presetSubtype="32" fill="hold" nodeType="afterEffect">
                                  <p:stCondLst>
                                    <p:cond delay="0"/>
                                  </p:stCondLst>
                                  <p:childTnLst>
                                    <p:set>
                                      <p:cBhvr>
                                        <p:cTn id="10" dur="1" fill="hold">
                                          <p:stCondLst>
                                            <p:cond delay="0"/>
                                          </p:stCondLst>
                                        </p:cTn>
                                        <p:tgtEl>
                                          <p:spTgt spid="26625">
                                            <p:txEl>
                                              <p:pRg st="3" end="3"/>
                                            </p:txEl>
                                          </p:spTgt>
                                        </p:tgtEl>
                                        <p:attrNameLst>
                                          <p:attrName>style.visibility</p:attrName>
                                        </p:attrNameLst>
                                      </p:cBhvr>
                                      <p:to>
                                        <p:strVal val="visible"/>
                                      </p:to>
                                    </p:set>
                                    <p:animEffect transition="in" filter="diamond(out)">
                                      <p:cBhvr>
                                        <p:cTn id="11" dur="2000"/>
                                        <p:tgtEl>
                                          <p:spTgt spid="26625">
                                            <p:txEl>
                                              <p:pRg st="3" end="3"/>
                                            </p:txEl>
                                          </p:spTgt>
                                        </p:tgtEl>
                                      </p:cBhvr>
                                    </p:animEffect>
                                  </p:childTnLst>
                                </p:cTn>
                              </p:par>
                            </p:childTnLst>
                          </p:cTn>
                        </p:par>
                        <p:par>
                          <p:cTn id="12" fill="hold">
                            <p:stCondLst>
                              <p:cond delay="4000"/>
                            </p:stCondLst>
                            <p:childTnLst>
                              <p:par>
                                <p:cTn id="13" presetID="8" presetClass="entr" presetSubtype="32" fill="hold" nodeType="afterEffect">
                                  <p:stCondLst>
                                    <p:cond delay="0"/>
                                  </p:stCondLst>
                                  <p:childTnLst>
                                    <p:set>
                                      <p:cBhvr>
                                        <p:cTn id="14" dur="1" fill="hold">
                                          <p:stCondLst>
                                            <p:cond delay="0"/>
                                          </p:stCondLst>
                                        </p:cTn>
                                        <p:tgtEl>
                                          <p:spTgt spid="26625">
                                            <p:txEl>
                                              <p:pRg st="4" end="4"/>
                                            </p:txEl>
                                          </p:spTgt>
                                        </p:tgtEl>
                                        <p:attrNameLst>
                                          <p:attrName>style.visibility</p:attrName>
                                        </p:attrNameLst>
                                      </p:cBhvr>
                                      <p:to>
                                        <p:strVal val="visible"/>
                                      </p:to>
                                    </p:set>
                                    <p:animEffect transition="in" filter="diamond(out)">
                                      <p:cBhvr>
                                        <p:cTn id="15" dur="2000"/>
                                        <p:tgtEl>
                                          <p:spTgt spid="26625">
                                            <p:txEl>
                                              <p:pRg st="4" end="4"/>
                                            </p:txEl>
                                          </p:spTgt>
                                        </p:tgtEl>
                                      </p:cBhvr>
                                    </p:animEffect>
                                  </p:childTnLst>
                                </p:cTn>
                              </p:par>
                            </p:childTnLst>
                          </p:cTn>
                        </p:par>
                        <p:par>
                          <p:cTn id="16" fill="hold">
                            <p:stCondLst>
                              <p:cond delay="6000"/>
                            </p:stCondLst>
                            <p:childTnLst>
                              <p:par>
                                <p:cTn id="17" presetID="8" presetClass="entr" presetSubtype="32" fill="hold" nodeType="afterEffect">
                                  <p:stCondLst>
                                    <p:cond delay="0"/>
                                  </p:stCondLst>
                                  <p:childTnLst>
                                    <p:set>
                                      <p:cBhvr>
                                        <p:cTn id="18" dur="1" fill="hold">
                                          <p:stCondLst>
                                            <p:cond delay="0"/>
                                          </p:stCondLst>
                                        </p:cTn>
                                        <p:tgtEl>
                                          <p:spTgt spid="26625">
                                            <p:txEl>
                                              <p:pRg st="5" end="5"/>
                                            </p:txEl>
                                          </p:spTgt>
                                        </p:tgtEl>
                                        <p:attrNameLst>
                                          <p:attrName>style.visibility</p:attrName>
                                        </p:attrNameLst>
                                      </p:cBhvr>
                                      <p:to>
                                        <p:strVal val="visible"/>
                                      </p:to>
                                    </p:set>
                                    <p:animEffect transition="in" filter="diamond(out)">
                                      <p:cBhvr>
                                        <p:cTn id="19" dur="2000"/>
                                        <p:tgtEl>
                                          <p:spTgt spid="26625">
                                            <p:txEl>
                                              <p:pRg st="5" end="5"/>
                                            </p:txEl>
                                          </p:spTgt>
                                        </p:tgtEl>
                                      </p:cBhvr>
                                    </p:animEffect>
                                  </p:childTnLst>
                                </p:cTn>
                              </p:par>
                            </p:childTnLst>
                          </p:cTn>
                        </p:par>
                        <p:par>
                          <p:cTn id="20" fill="hold">
                            <p:stCondLst>
                              <p:cond delay="8000"/>
                            </p:stCondLst>
                            <p:childTnLst>
                              <p:par>
                                <p:cTn id="21" presetID="8" presetClass="entr" presetSubtype="32" fill="hold" nodeType="afterEffect">
                                  <p:stCondLst>
                                    <p:cond delay="0"/>
                                  </p:stCondLst>
                                  <p:childTnLst>
                                    <p:set>
                                      <p:cBhvr>
                                        <p:cTn id="22" dur="1" fill="hold">
                                          <p:stCondLst>
                                            <p:cond delay="0"/>
                                          </p:stCondLst>
                                        </p:cTn>
                                        <p:tgtEl>
                                          <p:spTgt spid="26625">
                                            <p:txEl>
                                              <p:pRg st="6" end="6"/>
                                            </p:txEl>
                                          </p:spTgt>
                                        </p:tgtEl>
                                        <p:attrNameLst>
                                          <p:attrName>style.visibility</p:attrName>
                                        </p:attrNameLst>
                                      </p:cBhvr>
                                      <p:to>
                                        <p:strVal val="visible"/>
                                      </p:to>
                                    </p:set>
                                    <p:animEffect transition="in" filter="diamond(out)">
                                      <p:cBhvr>
                                        <p:cTn id="23" dur="2000"/>
                                        <p:tgtEl>
                                          <p:spTgt spid="26625">
                                            <p:txEl>
                                              <p:pRg st="6" end="6"/>
                                            </p:txEl>
                                          </p:spTgt>
                                        </p:tgtEl>
                                      </p:cBhvr>
                                    </p:animEffect>
                                  </p:childTnLst>
                                </p:cTn>
                              </p:par>
                            </p:childTnLst>
                          </p:cTn>
                        </p:par>
                        <p:par>
                          <p:cTn id="24" fill="hold">
                            <p:stCondLst>
                              <p:cond delay="10000"/>
                            </p:stCondLst>
                            <p:childTnLst>
                              <p:par>
                                <p:cTn id="25" presetID="8" presetClass="entr" presetSubtype="32" fill="hold" nodeType="afterEffect">
                                  <p:stCondLst>
                                    <p:cond delay="0"/>
                                  </p:stCondLst>
                                  <p:childTnLst>
                                    <p:set>
                                      <p:cBhvr>
                                        <p:cTn id="26" dur="1" fill="hold">
                                          <p:stCondLst>
                                            <p:cond delay="0"/>
                                          </p:stCondLst>
                                        </p:cTn>
                                        <p:tgtEl>
                                          <p:spTgt spid="26625">
                                            <p:txEl>
                                              <p:pRg st="7" end="7"/>
                                            </p:txEl>
                                          </p:spTgt>
                                        </p:tgtEl>
                                        <p:attrNameLst>
                                          <p:attrName>style.visibility</p:attrName>
                                        </p:attrNameLst>
                                      </p:cBhvr>
                                      <p:to>
                                        <p:strVal val="visible"/>
                                      </p:to>
                                    </p:set>
                                    <p:animEffect transition="in" filter="diamond(out)">
                                      <p:cBhvr>
                                        <p:cTn id="27" dur="2000"/>
                                        <p:tgtEl>
                                          <p:spTgt spid="266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381000"/>
          <a:ext cx="8382003" cy="2667000"/>
        </p:xfrm>
        <a:graphic>
          <a:graphicData uri="http://schemas.openxmlformats.org/drawingml/2006/table">
            <a:tbl>
              <a:tblPr/>
              <a:tblGrid>
                <a:gridCol w="2615436"/>
                <a:gridCol w="630226"/>
                <a:gridCol w="709004"/>
                <a:gridCol w="630226"/>
                <a:gridCol w="630226"/>
                <a:gridCol w="630226"/>
                <a:gridCol w="630226"/>
                <a:gridCol w="630226"/>
                <a:gridCol w="630226"/>
                <a:gridCol w="645981"/>
              </a:tblGrid>
              <a:tr h="533400">
                <a:tc>
                  <a:txBody>
                    <a:bodyPr/>
                    <a:lstStyle/>
                    <a:p>
                      <a:pPr marL="0" marR="0">
                        <a:spcBef>
                          <a:spcPts val="0"/>
                        </a:spcBef>
                        <a:spcAft>
                          <a:spcPts val="0"/>
                        </a:spcAft>
                      </a:pPr>
                      <a:r>
                        <a:rPr lang="en-US" sz="2000" dirty="0">
                          <a:latin typeface="Times New Roman"/>
                          <a:ea typeface="Times New Roman"/>
                          <a:cs typeface="Times New Roman"/>
                        </a:rPr>
                        <a:t>Volume of acid(cm3)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0"/>
                        </a:spcBef>
                        <a:spcAft>
                          <a:spcPts val="0"/>
                        </a:spcAft>
                      </a:pPr>
                      <a:r>
                        <a:rPr lang="en-US" sz="2000" dirty="0">
                          <a:latin typeface="Times New Roman"/>
                          <a:ea typeface="Times New Roman"/>
                          <a:cs typeface="Times New Roman"/>
                        </a:rPr>
                        <a:t>Volume of alkali(cm3)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0"/>
                        </a:spcBef>
                        <a:spcAft>
                          <a:spcPts val="0"/>
                        </a:spcAft>
                      </a:pPr>
                      <a:r>
                        <a:rPr lang="en-US" sz="2000" dirty="0">
                          <a:latin typeface="Times New Roman"/>
                          <a:ea typeface="Times New Roman"/>
                          <a:cs typeface="Times New Roman"/>
                        </a:rPr>
                        <a:t>Final temperature(</a:t>
                      </a:r>
                      <a:r>
                        <a:rPr lang="en-US" sz="2000" baseline="30000" dirty="0" err="1">
                          <a:latin typeface="Times New Roman"/>
                          <a:ea typeface="Times New Roman"/>
                          <a:cs typeface="Times New Roman"/>
                        </a:rPr>
                        <a:t>o</a:t>
                      </a:r>
                      <a:r>
                        <a:rPr lang="en-US" sz="2000" dirty="0" err="1">
                          <a:latin typeface="Times New Roman"/>
                          <a:ea typeface="Times New Roman"/>
                          <a:cs typeface="Times New Roman"/>
                        </a:rPr>
                        <a:t>C</a:t>
                      </a:r>
                      <a:r>
                        <a:rPr lang="en-US" sz="20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24.0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26.0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28.0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28.0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27.0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26.0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25.0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24.0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0"/>
                        </a:spcBef>
                        <a:spcAft>
                          <a:spcPts val="0"/>
                        </a:spcAft>
                      </a:pPr>
                      <a:r>
                        <a:rPr lang="en-US" sz="2000" dirty="0">
                          <a:latin typeface="Times New Roman"/>
                          <a:ea typeface="Times New Roman"/>
                          <a:cs typeface="Times New Roman"/>
                        </a:rPr>
                        <a:t>Initial temperature(</a:t>
                      </a:r>
                      <a:r>
                        <a:rPr lang="en-US" sz="2000" baseline="30000" dirty="0" err="1">
                          <a:latin typeface="Times New Roman"/>
                          <a:ea typeface="Times New Roman"/>
                          <a:cs typeface="Times New Roman"/>
                        </a:rPr>
                        <a:t>o</a:t>
                      </a:r>
                      <a:r>
                        <a:rPr lang="en-US" sz="2000" dirty="0" err="1">
                          <a:latin typeface="Times New Roman"/>
                          <a:ea typeface="Times New Roman"/>
                          <a:cs typeface="Times New Roman"/>
                        </a:rPr>
                        <a:t>C</a:t>
                      </a:r>
                      <a:r>
                        <a:rPr lang="en-US" sz="20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22.0</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0"/>
                        </a:spcBef>
                        <a:spcAft>
                          <a:spcPts val="0"/>
                        </a:spcAft>
                      </a:pPr>
                      <a:r>
                        <a:rPr lang="en-US" sz="2000" dirty="0">
                          <a:latin typeface="Times New Roman"/>
                          <a:ea typeface="Times New Roman"/>
                          <a:cs typeface="Times New Roman"/>
                        </a:rPr>
                        <a:t>Change in temperature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0.0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2.0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4.0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6.0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6.0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5.0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4.0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3.0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2.0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7649" name="Rectangle 1"/>
          <p:cNvSpPr>
            <a:spLocks noChangeArrowheads="1"/>
          </p:cNvSpPr>
          <p:nvPr/>
        </p:nvSpPr>
        <p:spPr bwMode="auto">
          <a:xfrm>
            <a:off x="304800" y="3124200"/>
            <a:ext cx="8534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Table 1:Sample results.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(a)Complete the table to determine the change in temperature.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(b)Plot a graph of volume of sodium hydroxide against temperature change.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r>
              <a:rPr lang="en-US" sz="2400" dirty="0" smtClean="0">
                <a:latin typeface="Times New Roman" pitchFamily="18" charset="0"/>
                <a:cs typeface="Times New Roman" pitchFamily="18" charset="0"/>
              </a:rPr>
              <a:t>From the graph show and determine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)the highest temperature change  ∆T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3000"/>
                                        <p:tgtEl>
                                          <p:spTgt spid="4"/>
                                        </p:tgtEl>
                                      </p:cBhvr>
                                    </p:animEffect>
                                  </p:childTnLst>
                                </p:cTn>
                              </p:par>
                            </p:childTnLst>
                          </p:cTn>
                        </p:par>
                        <p:par>
                          <p:cTn id="8" fill="hold">
                            <p:stCondLst>
                              <p:cond delay="3000"/>
                            </p:stCondLst>
                            <p:childTnLst>
                              <p:par>
                                <p:cTn id="9" presetID="6" presetClass="entr" presetSubtype="16" fill="hold" nodeType="afterEffect">
                                  <p:stCondLst>
                                    <p:cond delay="0"/>
                                  </p:stCondLst>
                                  <p:childTnLst>
                                    <p:set>
                                      <p:cBhvr>
                                        <p:cTn id="10" dur="1" fill="hold">
                                          <p:stCondLst>
                                            <p:cond delay="0"/>
                                          </p:stCondLst>
                                        </p:cTn>
                                        <p:tgtEl>
                                          <p:spTgt spid="27649">
                                            <p:txEl>
                                              <p:pRg st="0" end="0"/>
                                            </p:txEl>
                                          </p:spTgt>
                                        </p:tgtEl>
                                        <p:attrNameLst>
                                          <p:attrName>style.visibility</p:attrName>
                                        </p:attrNameLst>
                                      </p:cBhvr>
                                      <p:to>
                                        <p:strVal val="visible"/>
                                      </p:to>
                                    </p:set>
                                    <p:animEffect transition="in" filter="circle(in)">
                                      <p:cBhvr>
                                        <p:cTn id="11" dur="2000"/>
                                        <p:tgtEl>
                                          <p:spTgt spid="27649">
                                            <p:txEl>
                                              <p:pRg st="0" end="0"/>
                                            </p:txEl>
                                          </p:spTgt>
                                        </p:tgtEl>
                                      </p:cBhvr>
                                    </p:animEffect>
                                  </p:childTnLst>
                                </p:cTn>
                              </p:par>
                            </p:childTnLst>
                          </p:cTn>
                        </p:par>
                        <p:par>
                          <p:cTn id="12" fill="hold">
                            <p:stCondLst>
                              <p:cond delay="5000"/>
                            </p:stCondLst>
                            <p:childTnLst>
                              <p:par>
                                <p:cTn id="13" presetID="6" presetClass="entr" presetSubtype="16" fill="hold" nodeType="afterEffect">
                                  <p:stCondLst>
                                    <p:cond delay="0"/>
                                  </p:stCondLst>
                                  <p:childTnLst>
                                    <p:set>
                                      <p:cBhvr>
                                        <p:cTn id="14" dur="1" fill="hold">
                                          <p:stCondLst>
                                            <p:cond delay="0"/>
                                          </p:stCondLst>
                                        </p:cTn>
                                        <p:tgtEl>
                                          <p:spTgt spid="27649">
                                            <p:txEl>
                                              <p:pRg st="1" end="1"/>
                                            </p:txEl>
                                          </p:spTgt>
                                        </p:tgtEl>
                                        <p:attrNameLst>
                                          <p:attrName>style.visibility</p:attrName>
                                        </p:attrNameLst>
                                      </p:cBhvr>
                                      <p:to>
                                        <p:strVal val="visible"/>
                                      </p:to>
                                    </p:set>
                                    <p:animEffect transition="in" filter="circle(in)">
                                      <p:cBhvr>
                                        <p:cTn id="15" dur="2000"/>
                                        <p:tgtEl>
                                          <p:spTgt spid="27649">
                                            <p:txEl>
                                              <p:pRg st="1" end="1"/>
                                            </p:txEl>
                                          </p:spTgt>
                                        </p:tgtEl>
                                      </p:cBhvr>
                                    </p:animEffect>
                                  </p:childTnLst>
                                </p:cTn>
                              </p:par>
                            </p:childTnLst>
                          </p:cTn>
                        </p:par>
                        <p:par>
                          <p:cTn id="16" fill="hold">
                            <p:stCondLst>
                              <p:cond delay="7000"/>
                            </p:stCondLst>
                            <p:childTnLst>
                              <p:par>
                                <p:cTn id="17" presetID="6" presetClass="entr" presetSubtype="16" fill="hold" nodeType="afterEffect">
                                  <p:stCondLst>
                                    <p:cond delay="0"/>
                                  </p:stCondLst>
                                  <p:childTnLst>
                                    <p:set>
                                      <p:cBhvr>
                                        <p:cTn id="18" dur="1" fill="hold">
                                          <p:stCondLst>
                                            <p:cond delay="0"/>
                                          </p:stCondLst>
                                        </p:cTn>
                                        <p:tgtEl>
                                          <p:spTgt spid="27649">
                                            <p:txEl>
                                              <p:pRg st="3" end="3"/>
                                            </p:txEl>
                                          </p:spTgt>
                                        </p:tgtEl>
                                        <p:attrNameLst>
                                          <p:attrName>style.visibility</p:attrName>
                                        </p:attrNameLst>
                                      </p:cBhvr>
                                      <p:to>
                                        <p:strVal val="visible"/>
                                      </p:to>
                                    </p:set>
                                    <p:animEffect transition="in" filter="circle(in)">
                                      <p:cBhvr>
                                        <p:cTn id="19" dur="2000"/>
                                        <p:tgtEl>
                                          <p:spTgt spid="27649">
                                            <p:txEl>
                                              <p:pRg st="3" end="3"/>
                                            </p:txEl>
                                          </p:spTgt>
                                        </p:tgtEl>
                                      </p:cBhvr>
                                    </p:animEffect>
                                  </p:childTnLst>
                                </p:cTn>
                              </p:par>
                            </p:childTnLst>
                          </p:cTn>
                        </p:par>
                        <p:par>
                          <p:cTn id="20" fill="hold">
                            <p:stCondLst>
                              <p:cond delay="9000"/>
                            </p:stCondLst>
                            <p:childTnLst>
                              <p:par>
                                <p:cTn id="21" presetID="6" presetClass="entr" presetSubtype="16" fill="hold" nodeType="afterEffect">
                                  <p:stCondLst>
                                    <p:cond delay="0"/>
                                  </p:stCondLst>
                                  <p:childTnLst>
                                    <p:set>
                                      <p:cBhvr>
                                        <p:cTn id="22" dur="1" fill="hold">
                                          <p:stCondLst>
                                            <p:cond delay="0"/>
                                          </p:stCondLst>
                                        </p:cTn>
                                        <p:tgtEl>
                                          <p:spTgt spid="27649">
                                            <p:txEl>
                                              <p:pRg st="5" end="5"/>
                                            </p:txEl>
                                          </p:spTgt>
                                        </p:tgtEl>
                                        <p:attrNameLst>
                                          <p:attrName>style.visibility</p:attrName>
                                        </p:attrNameLst>
                                      </p:cBhvr>
                                      <p:to>
                                        <p:strVal val="visible"/>
                                      </p:to>
                                    </p:set>
                                    <p:animEffect transition="in" filter="circle(in)">
                                      <p:cBhvr>
                                        <p:cTn id="23" dur="2000"/>
                                        <p:tgtEl>
                                          <p:spTgt spid="27649">
                                            <p:txEl>
                                              <p:pRg st="5" end="5"/>
                                            </p:txEl>
                                          </p:spTgt>
                                        </p:tgtEl>
                                      </p:cBhvr>
                                    </p:animEffect>
                                  </p:childTnLst>
                                </p:cTn>
                              </p:par>
                            </p:childTnLst>
                          </p:cTn>
                        </p:par>
                        <p:par>
                          <p:cTn id="24" fill="hold">
                            <p:stCondLst>
                              <p:cond delay="11000"/>
                            </p:stCondLst>
                            <p:childTnLst>
                              <p:par>
                                <p:cTn id="25" presetID="6" presetClass="entr" presetSubtype="16" fill="hold" nodeType="afterEffect">
                                  <p:stCondLst>
                                    <p:cond delay="0"/>
                                  </p:stCondLst>
                                  <p:childTnLst>
                                    <p:set>
                                      <p:cBhvr>
                                        <p:cTn id="26" dur="1" fill="hold">
                                          <p:stCondLst>
                                            <p:cond delay="0"/>
                                          </p:stCondLst>
                                        </p:cTn>
                                        <p:tgtEl>
                                          <p:spTgt spid="27649">
                                            <p:txEl>
                                              <p:pRg st="6" end="6"/>
                                            </p:txEl>
                                          </p:spTgt>
                                        </p:tgtEl>
                                        <p:attrNameLst>
                                          <p:attrName>style.visibility</p:attrName>
                                        </p:attrNameLst>
                                      </p:cBhvr>
                                      <p:to>
                                        <p:strVal val="visible"/>
                                      </p:to>
                                    </p:set>
                                    <p:animEffect transition="in" filter="circle(in)">
                                      <p:cBhvr>
                                        <p:cTn id="27" dur="2000"/>
                                        <p:tgtEl>
                                          <p:spTgt spid="2764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4876800" y="5867400"/>
            <a:ext cx="4038600" cy="3810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Volume of sodium hydroxide(cm3)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Text Box 3"/>
          <p:cNvSpPr txBox="1">
            <a:spLocks noChangeArrowheads="1"/>
          </p:cNvSpPr>
          <p:nvPr/>
        </p:nvSpPr>
        <p:spPr bwMode="auto">
          <a:xfrm>
            <a:off x="685800" y="5410200"/>
            <a:ext cx="1443037" cy="4016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22.0</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=T</a:t>
            </a:r>
            <a:r>
              <a:rPr kumimoji="0" lang="en-US" sz="24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1</a:t>
            </a:r>
            <a:endParaRPr kumimoji="0" lang="en-US" sz="2400" b="0" i="0" u="none" strike="noStrike" cap="none" normalizeH="0" baseline="0" dirty="0" smtClean="0">
              <a:ln>
                <a:noFill/>
              </a:ln>
              <a:solidFill>
                <a:srgbClr val="00B0F0"/>
              </a:solidFill>
              <a:effectLst/>
              <a:latin typeface="Arial" pitchFamily="34" charset="0"/>
              <a:cs typeface="Arial" pitchFamily="34" charset="0"/>
            </a:endParaRPr>
          </a:p>
        </p:txBody>
      </p:sp>
      <p:cxnSp>
        <p:nvCxnSpPr>
          <p:cNvPr id="12" name="Straight Arrow Connector 11"/>
          <p:cNvCxnSpPr/>
          <p:nvPr/>
        </p:nvCxnSpPr>
        <p:spPr>
          <a:xfrm rot="5400000" flipH="1" flipV="1">
            <a:off x="-189706" y="3542506"/>
            <a:ext cx="4648200" cy="1588"/>
          </a:xfrm>
          <a:prstGeom prst="straightConnector1">
            <a:avLst/>
          </a:prstGeom>
          <a:ln>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flipV="1">
            <a:off x="1638300" y="2857500"/>
            <a:ext cx="3505200" cy="23622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4191000" y="1447800"/>
            <a:ext cx="1295400" cy="838200"/>
          </a:xfrm>
          <a:prstGeom prst="line">
            <a:avLst/>
          </a:prstGeom>
          <a:ln w="28575">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181600" y="2438400"/>
            <a:ext cx="2514600" cy="15240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4038600" y="1676400"/>
            <a:ext cx="1371600" cy="914400"/>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133600" y="5791200"/>
            <a:ext cx="6477000" cy="7620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81000" y="2057400"/>
            <a:ext cx="1676400" cy="461665"/>
          </a:xfrm>
          <a:prstGeom prst="rect">
            <a:avLst/>
          </a:prstGeom>
          <a:noFill/>
        </p:spPr>
        <p:txBody>
          <a:bodyPr wrap="square" rtlCol="0">
            <a:spAutoFit/>
          </a:bodyPr>
          <a:lstStyle/>
          <a:p>
            <a:r>
              <a:rPr lang="en-US" sz="1600" dirty="0" smtClean="0">
                <a:latin typeface="Times New Roman" pitchFamily="18" charset="0"/>
                <a:ea typeface="Times New Roman" pitchFamily="18" charset="0"/>
                <a:cs typeface="Times New Roman" pitchFamily="18" charset="0"/>
              </a:rPr>
              <a:t>          </a:t>
            </a:r>
            <a:r>
              <a:rPr lang="en-US" sz="2400" dirty="0" smtClean="0">
                <a:solidFill>
                  <a:srgbClr val="FF0000"/>
                </a:solidFill>
                <a:latin typeface="Times New Roman" pitchFamily="18" charset="0"/>
                <a:ea typeface="Times New Roman" pitchFamily="18" charset="0"/>
                <a:cs typeface="Times New Roman" pitchFamily="18" charset="0"/>
              </a:rPr>
              <a:t>28.7</a:t>
            </a:r>
            <a:r>
              <a:rPr lang="en-US" sz="2400" dirty="0" smtClean="0">
                <a:latin typeface="Times New Roman" pitchFamily="18" charset="0"/>
                <a:ea typeface="Times New Roman" pitchFamily="18" charset="0"/>
                <a:cs typeface="Times New Roman" pitchFamily="18" charset="0"/>
              </a:rPr>
              <a:t>  </a:t>
            </a:r>
            <a:r>
              <a:rPr lang="en-US" sz="2400" dirty="0" smtClean="0">
                <a:solidFill>
                  <a:srgbClr val="00B0F0"/>
                </a:solidFill>
                <a:latin typeface="Times New Roman" pitchFamily="18" charset="0"/>
                <a:ea typeface="Times New Roman" pitchFamily="18" charset="0"/>
                <a:cs typeface="Times New Roman" pitchFamily="18" charset="0"/>
              </a:rPr>
              <a:t>T</a:t>
            </a:r>
            <a:r>
              <a:rPr lang="en-US" sz="2400" baseline="-30000" dirty="0" smtClean="0">
                <a:solidFill>
                  <a:srgbClr val="00B0F0"/>
                </a:solidFill>
                <a:latin typeface="Times New Roman" pitchFamily="18" charset="0"/>
                <a:ea typeface="Times New Roman" pitchFamily="18" charset="0"/>
                <a:cs typeface="Times New Roman" pitchFamily="18" charset="0"/>
              </a:rPr>
              <a:t>2</a:t>
            </a:r>
            <a:endParaRPr lang="en-US" sz="2400" dirty="0">
              <a:solidFill>
                <a:srgbClr val="00B0F0"/>
              </a:solidFill>
            </a:endParaRPr>
          </a:p>
        </p:txBody>
      </p:sp>
      <p:sp>
        <p:nvSpPr>
          <p:cNvPr id="32" name="TextBox 31"/>
          <p:cNvSpPr txBox="1"/>
          <p:nvPr/>
        </p:nvSpPr>
        <p:spPr>
          <a:xfrm>
            <a:off x="609600" y="3429000"/>
            <a:ext cx="1622981" cy="461665"/>
          </a:xfrm>
          <a:prstGeom prst="rect">
            <a:avLst/>
          </a:prstGeom>
          <a:noFill/>
        </p:spPr>
        <p:txBody>
          <a:bodyPr wrap="square" rtlCol="0">
            <a:spAutoFit/>
          </a:bodyPr>
          <a:lstStyle/>
          <a:p>
            <a:r>
              <a:rPr lang="en-US" sz="2400" dirty="0" smtClean="0">
                <a:latin typeface="Times New Roman" pitchFamily="18" charset="0"/>
                <a:ea typeface="Times New Roman" pitchFamily="18" charset="0"/>
                <a:cs typeface="Times New Roman" pitchFamily="18" charset="0"/>
              </a:rPr>
              <a:t>Energy(kJ)</a:t>
            </a:r>
            <a:endParaRPr lang="en-US" sz="2400" dirty="0"/>
          </a:p>
        </p:txBody>
      </p:sp>
      <p:cxnSp>
        <p:nvCxnSpPr>
          <p:cNvPr id="34" name="Straight Arrow Connector 33"/>
          <p:cNvCxnSpPr/>
          <p:nvPr/>
        </p:nvCxnSpPr>
        <p:spPr>
          <a:xfrm rot="10800000">
            <a:off x="2209800" y="2133600"/>
            <a:ext cx="2438400" cy="1588"/>
          </a:xfrm>
          <a:prstGeom prst="straightConnector1">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2895600" y="3962400"/>
            <a:ext cx="3733800" cy="762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114800" y="5867400"/>
            <a:ext cx="1219200" cy="369332"/>
          </a:xfrm>
          <a:prstGeom prst="rect">
            <a:avLst/>
          </a:prstGeom>
          <a:noFill/>
        </p:spPr>
        <p:txBody>
          <a:bodyPr wrap="square" rtlCol="0">
            <a:spAutoFit/>
          </a:bodyPr>
          <a:lstStyle/>
          <a:p>
            <a:r>
              <a:rPr lang="en-US" dirty="0" err="1" smtClean="0">
                <a:solidFill>
                  <a:srgbClr val="FF0000"/>
                </a:solidFill>
                <a:latin typeface="Times New Roman" pitchFamily="18" charset="0"/>
                <a:cs typeface="Times New Roman" pitchFamily="18" charset="0"/>
              </a:rPr>
              <a:t>Vn</a:t>
            </a:r>
            <a:r>
              <a:rPr lang="en-US"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16.75</a:t>
            </a:r>
            <a:endParaRPr lang="en-US" b="1" dirty="0">
              <a:solidFill>
                <a:srgbClr val="FF0000"/>
              </a:solidFill>
              <a:latin typeface="Times New Roman" pitchFamily="18" charset="0"/>
              <a:cs typeface="Times New Roman" pitchFamily="18" charset="0"/>
            </a:endParaRPr>
          </a:p>
        </p:txBody>
      </p:sp>
      <p:sp>
        <p:nvSpPr>
          <p:cNvPr id="38" name="TextBox 37"/>
          <p:cNvSpPr txBox="1"/>
          <p:nvPr/>
        </p:nvSpPr>
        <p:spPr>
          <a:xfrm>
            <a:off x="4876800" y="1981200"/>
            <a:ext cx="2383153" cy="400110"/>
          </a:xfrm>
          <a:prstGeom prst="rect">
            <a:avLst/>
          </a:prstGeom>
          <a:noFill/>
        </p:spPr>
        <p:txBody>
          <a:bodyPr wrap="square" rtlCol="0">
            <a:spAutoFit/>
          </a:bodyPr>
          <a:lstStyle/>
          <a:p>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Extrapolation point</a:t>
            </a:r>
            <a:endParaRPr lang="en-US" sz="2000" dirty="0">
              <a:latin typeface="Times New Roman" pitchFamily="18" charset="0"/>
              <a:cs typeface="Times New Roman" pitchFamily="18" charset="0"/>
            </a:endParaRPr>
          </a:p>
        </p:txBody>
      </p:sp>
      <p:cxnSp>
        <p:nvCxnSpPr>
          <p:cNvPr id="40" name="Straight Arrow Connector 39"/>
          <p:cNvCxnSpPr/>
          <p:nvPr/>
        </p:nvCxnSpPr>
        <p:spPr>
          <a:xfrm rot="10800000">
            <a:off x="4800600" y="2133600"/>
            <a:ext cx="3048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53000" y="3962400"/>
            <a:ext cx="468398" cy="369332"/>
          </a:xfrm>
          <a:prstGeom prst="rect">
            <a:avLst/>
          </a:prstGeom>
          <a:noFill/>
        </p:spPr>
        <p:txBody>
          <a:bodyPr wrap="none" rtlCol="0">
            <a:spAutoFit/>
          </a:bodyPr>
          <a:lstStyle/>
          <a:p>
            <a:r>
              <a:rPr lang="en-US" u="sng" dirty="0" smtClean="0">
                <a:solidFill>
                  <a:srgbClr val="C00000"/>
                </a:solidFill>
                <a:latin typeface="Times New Roman" pitchFamily="18" charset="0"/>
                <a:ea typeface="Times New Roman" pitchFamily="18" charset="0"/>
                <a:cs typeface="Times New Roman" pitchFamily="18" charset="0"/>
              </a:rPr>
              <a:t>∆</a:t>
            </a:r>
            <a:r>
              <a:rPr lang="en-US" dirty="0" smtClean="0">
                <a:solidFill>
                  <a:srgbClr val="C00000"/>
                </a:solidFill>
              </a:rPr>
              <a:t>T</a:t>
            </a:r>
            <a:endParaRPr lang="en-US" dirty="0">
              <a:solidFill>
                <a:srgbClr val="C00000"/>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nodeType="afterEffect">
                                  <p:stCondLst>
                                    <p:cond delay="1000"/>
                                  </p:stCondLst>
                                  <p:childTnLst>
                                    <p:set>
                                      <p:cBhvr>
                                        <p:cTn id="9" dur="1" fill="hold">
                                          <p:stCondLst>
                                            <p:cond delay="0"/>
                                          </p:stCondLst>
                                        </p:cTn>
                                        <p:tgtEl>
                                          <p:spTgt spid="25"/>
                                        </p:tgtEl>
                                        <p:attrNameLst>
                                          <p:attrName>style.visibility</p:attrName>
                                        </p:attrNameLst>
                                      </p:cBhvr>
                                      <p:to>
                                        <p:strVal val="visible"/>
                                      </p:to>
                                    </p:set>
                                  </p:childTnLst>
                                </p:cTn>
                              </p:par>
                            </p:childTnLst>
                          </p:cTn>
                        </p:par>
                        <p:par>
                          <p:cTn id="10" fill="hold">
                            <p:stCondLst>
                              <p:cond delay="300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32">
                                            <p:txEl>
                                              <p:pRg st="0" end="0"/>
                                            </p:txEl>
                                          </p:spTgt>
                                        </p:tgtEl>
                                        <p:attrNameLst>
                                          <p:attrName>style.visibility</p:attrName>
                                        </p:attrNameLst>
                                      </p:cBhvr>
                                      <p:to>
                                        <p:strVal val="visible"/>
                                      </p:to>
                                    </p:set>
                                    <p:anim calcmode="discrete" valueType="clr">
                                      <p:cBhvr override="childStyle">
                                        <p:cTn id="13" dur="500"/>
                                        <p:tgtEl>
                                          <p:spTgt spid="3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32">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32">
                                            <p:txEl>
                                              <p:pRg st="0" end="0"/>
                                            </p:txEl>
                                          </p:spTgt>
                                        </p:tgtEl>
                                        <p:attrNameLst>
                                          <p:attrName>fill.type</p:attrName>
                                        </p:attrNameLst>
                                      </p:cBhvr>
                                      <p:to>
                                        <p:strVal val="solid"/>
                                      </p:to>
                                    </p:set>
                                  </p:childTnLst>
                                </p:cTn>
                              </p:par>
                            </p:childTnLst>
                          </p:cTn>
                        </p:par>
                        <p:par>
                          <p:cTn id="16" fill="hold">
                            <p:stCondLst>
                              <p:cond delay="625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1026">
                                            <p:txEl>
                                              <p:pRg st="0" end="0"/>
                                            </p:txEl>
                                          </p:spTgt>
                                        </p:tgtEl>
                                        <p:attrNameLst>
                                          <p:attrName>style.visibility</p:attrName>
                                        </p:attrNameLst>
                                      </p:cBhvr>
                                      <p:to>
                                        <p:strVal val="visible"/>
                                      </p:to>
                                    </p:set>
                                    <p:anim calcmode="discrete" valueType="clr">
                                      <p:cBhvr override="childStyle">
                                        <p:cTn id="19" dur="500"/>
                                        <p:tgtEl>
                                          <p:spTgt spid="102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02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1026">
                                            <p:txEl>
                                              <p:pRg st="0" end="0"/>
                                            </p:txEl>
                                          </p:spTgt>
                                        </p:tgtEl>
                                        <p:attrNameLst>
                                          <p:attrName>fill.type</p:attrName>
                                        </p:attrNameLst>
                                      </p:cBhvr>
                                      <p:to>
                                        <p:strVal val="solid"/>
                                      </p:to>
                                    </p:set>
                                  </p:childTnLst>
                                </p:cTn>
                              </p:par>
                            </p:childTnLst>
                          </p:cTn>
                        </p:par>
                        <p:par>
                          <p:cTn id="22" fill="hold">
                            <p:stCondLst>
                              <p:cond delay="13500"/>
                            </p:stCondLst>
                            <p:childTnLst>
                              <p:par>
                                <p:cTn id="23" presetID="1" presetClass="entr" presetSubtype="0" fill="hold" nodeType="afterEffect">
                                  <p:stCondLst>
                                    <p:cond delay="1500"/>
                                  </p:stCondLst>
                                  <p:childTnLst>
                                    <p:set>
                                      <p:cBhvr>
                                        <p:cTn id="24" dur="1" fill="hold">
                                          <p:stCondLst>
                                            <p:cond delay="0"/>
                                          </p:stCondLst>
                                        </p:cTn>
                                        <p:tgtEl>
                                          <p:spTgt spid="17"/>
                                        </p:tgtEl>
                                        <p:attrNameLst>
                                          <p:attrName>style.visibility</p:attrName>
                                        </p:attrNameLst>
                                      </p:cBhvr>
                                      <p:to>
                                        <p:strVal val="visible"/>
                                      </p:to>
                                    </p:set>
                                  </p:childTnLst>
                                </p:cTn>
                              </p:par>
                            </p:childTnLst>
                          </p:cTn>
                        </p:par>
                        <p:par>
                          <p:cTn id="25" fill="hold">
                            <p:stCondLst>
                              <p:cond delay="15000"/>
                            </p:stCondLst>
                            <p:childTnLst>
                              <p:par>
                                <p:cTn id="26" presetID="1" presetClass="entr" presetSubtype="0" fill="hold" nodeType="afterEffect">
                                  <p:stCondLst>
                                    <p:cond delay="2000"/>
                                  </p:stCondLst>
                                  <p:childTnLst>
                                    <p:set>
                                      <p:cBhvr>
                                        <p:cTn id="27" dur="1" fill="hold">
                                          <p:stCondLst>
                                            <p:cond delay="0"/>
                                          </p:stCondLst>
                                        </p:cTn>
                                        <p:tgtEl>
                                          <p:spTgt spid="21"/>
                                        </p:tgtEl>
                                        <p:attrNameLst>
                                          <p:attrName>style.visibility</p:attrName>
                                        </p:attrNameLst>
                                      </p:cBhvr>
                                      <p:to>
                                        <p:strVal val="visible"/>
                                      </p:to>
                                    </p:set>
                                  </p:childTnLst>
                                </p:cTn>
                              </p:par>
                            </p:childTnLst>
                          </p:cTn>
                        </p:par>
                        <p:par>
                          <p:cTn id="28" fill="hold">
                            <p:stCondLst>
                              <p:cond delay="17000"/>
                            </p:stCondLst>
                            <p:childTnLst>
                              <p:par>
                                <p:cTn id="29" presetID="1" presetClass="entr" presetSubtype="0" fill="hold" nodeType="afterEffect">
                                  <p:stCondLst>
                                    <p:cond delay="1500"/>
                                  </p:stCondLst>
                                  <p:childTnLst>
                                    <p:set>
                                      <p:cBhvr>
                                        <p:cTn id="30" dur="1" fill="hold">
                                          <p:stCondLst>
                                            <p:cond delay="0"/>
                                          </p:stCondLst>
                                        </p:cTn>
                                        <p:tgtEl>
                                          <p:spTgt spid="23"/>
                                        </p:tgtEl>
                                        <p:attrNameLst>
                                          <p:attrName>style.visibility</p:attrName>
                                        </p:attrNameLst>
                                      </p:cBhvr>
                                      <p:to>
                                        <p:strVal val="visible"/>
                                      </p:to>
                                    </p:set>
                                  </p:childTnLst>
                                </p:cTn>
                              </p:par>
                            </p:childTnLst>
                          </p:cTn>
                        </p:par>
                        <p:par>
                          <p:cTn id="31" fill="hold">
                            <p:stCondLst>
                              <p:cond delay="18500"/>
                            </p:stCondLst>
                            <p:childTnLst>
                              <p:par>
                                <p:cTn id="32" presetID="1" presetClass="entr" presetSubtype="0" fill="hold" nodeType="afterEffect">
                                  <p:stCondLst>
                                    <p:cond delay="1500"/>
                                  </p:stCondLst>
                                  <p:childTnLst>
                                    <p:set>
                                      <p:cBhvr>
                                        <p:cTn id="33" dur="1" fill="hold">
                                          <p:stCondLst>
                                            <p:cond delay="0"/>
                                          </p:stCondLst>
                                        </p:cTn>
                                        <p:tgtEl>
                                          <p:spTgt spid="19"/>
                                        </p:tgtEl>
                                        <p:attrNameLst>
                                          <p:attrName>style.visibility</p:attrName>
                                        </p:attrNameLst>
                                      </p:cBhvr>
                                      <p:to>
                                        <p:strVal val="visible"/>
                                      </p:to>
                                    </p:set>
                                  </p:childTnLst>
                                </p:cTn>
                              </p:par>
                            </p:childTnLst>
                          </p:cTn>
                        </p:par>
                        <p:par>
                          <p:cTn id="34" fill="hold">
                            <p:stCondLst>
                              <p:cond delay="2000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1027">
                                            <p:txEl>
                                              <p:pRg st="0" end="0"/>
                                            </p:txEl>
                                          </p:spTgt>
                                        </p:tgtEl>
                                        <p:attrNameLst>
                                          <p:attrName>style.visibility</p:attrName>
                                        </p:attrNameLst>
                                      </p:cBhvr>
                                      <p:to>
                                        <p:strVal val="visible"/>
                                      </p:to>
                                    </p:set>
                                    <p:anim calcmode="discrete" valueType="clr">
                                      <p:cBhvr override="childStyle">
                                        <p:cTn id="37" dur="1000"/>
                                        <p:tgtEl>
                                          <p:spTgt spid="10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1000"/>
                                        <p:tgtEl>
                                          <p:spTgt spid="1027">
                                            <p:txEl>
                                              <p:pRg st="0" end="0"/>
                                            </p:txEl>
                                          </p:spTgt>
                                        </p:tgtEl>
                                        <p:attrNameLst>
                                          <p:attrName>fillcolor</p:attrName>
                                        </p:attrNameLst>
                                      </p:cBhvr>
                                      <p:tavLst>
                                        <p:tav tm="0">
                                          <p:val>
                                            <p:clrVal>
                                              <a:schemeClr val="accent2"/>
                                            </p:clrVal>
                                          </p:val>
                                        </p:tav>
                                        <p:tav tm="50000">
                                          <p:val>
                                            <p:clrVal>
                                              <a:schemeClr val="hlink"/>
                                            </p:clrVal>
                                          </p:val>
                                        </p:tav>
                                      </p:tavLst>
                                    </p:anim>
                                    <p:set>
                                      <p:cBhvr>
                                        <p:cTn id="39" dur="1000"/>
                                        <p:tgtEl>
                                          <p:spTgt spid="1027">
                                            <p:txEl>
                                              <p:pRg st="0" end="0"/>
                                            </p:txEl>
                                          </p:spTgt>
                                        </p:tgtEl>
                                        <p:attrNameLst>
                                          <p:attrName>fill.type</p:attrName>
                                        </p:attrNameLst>
                                      </p:cBhvr>
                                      <p:to>
                                        <p:strVal val="solid"/>
                                      </p:to>
                                    </p:set>
                                  </p:childTnLst>
                                </p:cTn>
                              </p:par>
                            </p:childTnLst>
                          </p:cTn>
                        </p:par>
                        <p:par>
                          <p:cTn id="40" fill="hold">
                            <p:stCondLst>
                              <p:cond delay="24000"/>
                            </p:stCondLst>
                            <p:childTnLst>
                              <p:par>
                                <p:cTn id="41" presetID="27" presetClass="entr" presetSubtype="0" fill="hold" nodeType="afterEffect">
                                  <p:stCondLst>
                                    <p:cond delay="0"/>
                                  </p:stCondLst>
                                  <p:iterate type="lt">
                                    <p:tmPct val="50000"/>
                                  </p:iterate>
                                  <p:childTnLst>
                                    <p:set>
                                      <p:cBhvr>
                                        <p:cTn id="42" dur="1" fill="hold">
                                          <p:stCondLst>
                                            <p:cond delay="0"/>
                                          </p:stCondLst>
                                        </p:cTn>
                                        <p:tgtEl>
                                          <p:spTgt spid="31">
                                            <p:txEl>
                                              <p:pRg st="0" end="0"/>
                                            </p:txEl>
                                          </p:spTgt>
                                        </p:tgtEl>
                                        <p:attrNameLst>
                                          <p:attrName>style.visibility</p:attrName>
                                        </p:attrNameLst>
                                      </p:cBhvr>
                                      <p:to>
                                        <p:strVal val="visible"/>
                                      </p:to>
                                    </p:set>
                                    <p:anim calcmode="discrete" valueType="clr">
                                      <p:cBhvr override="childStyle">
                                        <p:cTn id="43" dur="1000"/>
                                        <p:tgtEl>
                                          <p:spTgt spid="3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1000"/>
                                        <p:tgtEl>
                                          <p:spTgt spid="31">
                                            <p:txEl>
                                              <p:pRg st="0" end="0"/>
                                            </p:txEl>
                                          </p:spTgt>
                                        </p:tgtEl>
                                        <p:attrNameLst>
                                          <p:attrName>fillcolor</p:attrName>
                                        </p:attrNameLst>
                                      </p:cBhvr>
                                      <p:tavLst>
                                        <p:tav tm="0">
                                          <p:val>
                                            <p:clrVal>
                                              <a:schemeClr val="accent2"/>
                                            </p:clrVal>
                                          </p:val>
                                        </p:tav>
                                        <p:tav tm="50000">
                                          <p:val>
                                            <p:clrVal>
                                              <a:schemeClr val="hlink"/>
                                            </p:clrVal>
                                          </p:val>
                                        </p:tav>
                                      </p:tavLst>
                                    </p:anim>
                                    <p:set>
                                      <p:cBhvr>
                                        <p:cTn id="45" dur="1000"/>
                                        <p:tgtEl>
                                          <p:spTgt spid="31">
                                            <p:txEl>
                                              <p:pRg st="0" end="0"/>
                                            </p:txEl>
                                          </p:spTgt>
                                        </p:tgtEl>
                                        <p:attrNameLst>
                                          <p:attrName>fill.type</p:attrName>
                                        </p:attrNameLst>
                                      </p:cBhvr>
                                      <p:to>
                                        <p:strVal val="solid"/>
                                      </p:to>
                                    </p:set>
                                  </p:childTnLst>
                                </p:cTn>
                              </p:par>
                            </p:childTnLst>
                          </p:cTn>
                        </p:par>
                        <p:par>
                          <p:cTn id="46" fill="hold">
                            <p:stCondLst>
                              <p:cond delay="27500"/>
                            </p:stCondLst>
                            <p:childTnLst>
                              <p:par>
                                <p:cTn id="47" presetID="1" presetClass="entr" presetSubtype="0" fill="hold" nodeType="afterEffect">
                                  <p:stCondLst>
                                    <p:cond delay="1000"/>
                                  </p:stCondLst>
                                  <p:childTnLst>
                                    <p:set>
                                      <p:cBhvr>
                                        <p:cTn id="48" dur="1" fill="hold">
                                          <p:stCondLst>
                                            <p:cond delay="0"/>
                                          </p:stCondLst>
                                        </p:cTn>
                                        <p:tgtEl>
                                          <p:spTgt spid="34"/>
                                        </p:tgtEl>
                                        <p:attrNameLst>
                                          <p:attrName>style.visibility</p:attrName>
                                        </p:attrNameLst>
                                      </p:cBhvr>
                                      <p:to>
                                        <p:strVal val="visible"/>
                                      </p:to>
                                    </p:set>
                                  </p:childTnLst>
                                </p:cTn>
                              </p:par>
                            </p:childTnLst>
                          </p:cTn>
                        </p:par>
                        <p:par>
                          <p:cTn id="49" fill="hold">
                            <p:stCondLst>
                              <p:cond delay="28500"/>
                            </p:stCondLst>
                            <p:childTnLst>
                              <p:par>
                                <p:cTn id="50" presetID="1" presetClass="entr" presetSubtype="0" fill="hold" nodeType="afterEffect">
                                  <p:stCondLst>
                                    <p:cond delay="1500"/>
                                  </p:stCondLst>
                                  <p:childTnLst>
                                    <p:set>
                                      <p:cBhvr>
                                        <p:cTn id="51" dur="1" fill="hold">
                                          <p:stCondLst>
                                            <p:cond delay="0"/>
                                          </p:stCondLst>
                                        </p:cTn>
                                        <p:tgtEl>
                                          <p:spTgt spid="36"/>
                                        </p:tgtEl>
                                        <p:attrNameLst>
                                          <p:attrName>style.visibility</p:attrName>
                                        </p:attrNameLst>
                                      </p:cBhvr>
                                      <p:to>
                                        <p:strVal val="visible"/>
                                      </p:to>
                                    </p:set>
                                  </p:childTnLst>
                                </p:cTn>
                              </p:par>
                            </p:childTnLst>
                          </p:cTn>
                        </p:par>
                        <p:par>
                          <p:cTn id="52" fill="hold">
                            <p:stCondLst>
                              <p:cond delay="30000"/>
                            </p:stCondLst>
                            <p:childTnLst>
                              <p:par>
                                <p:cTn id="53" presetID="27" presetClass="entr" presetSubtype="0" fill="hold" nodeType="afterEffect">
                                  <p:stCondLst>
                                    <p:cond delay="500"/>
                                  </p:stCondLst>
                                  <p:iterate type="lt">
                                    <p:tmPct val="50000"/>
                                  </p:iterate>
                                  <p:childTnLst>
                                    <p:set>
                                      <p:cBhvr>
                                        <p:cTn id="54" dur="1" fill="hold">
                                          <p:stCondLst>
                                            <p:cond delay="0"/>
                                          </p:stCondLst>
                                        </p:cTn>
                                        <p:tgtEl>
                                          <p:spTgt spid="37">
                                            <p:txEl>
                                              <p:pRg st="0" end="0"/>
                                            </p:txEl>
                                          </p:spTgt>
                                        </p:tgtEl>
                                        <p:attrNameLst>
                                          <p:attrName>style.visibility</p:attrName>
                                        </p:attrNameLst>
                                      </p:cBhvr>
                                      <p:to>
                                        <p:strVal val="visible"/>
                                      </p:to>
                                    </p:set>
                                    <p:anim calcmode="discrete" valueType="clr">
                                      <p:cBhvr override="childStyle">
                                        <p:cTn id="55" dur="1000"/>
                                        <p:tgtEl>
                                          <p:spTgt spid="3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1000"/>
                                        <p:tgtEl>
                                          <p:spTgt spid="37">
                                            <p:txEl>
                                              <p:pRg st="0" end="0"/>
                                            </p:txEl>
                                          </p:spTgt>
                                        </p:tgtEl>
                                        <p:attrNameLst>
                                          <p:attrName>fillcolor</p:attrName>
                                        </p:attrNameLst>
                                      </p:cBhvr>
                                      <p:tavLst>
                                        <p:tav tm="0">
                                          <p:val>
                                            <p:clrVal>
                                              <a:schemeClr val="accent2"/>
                                            </p:clrVal>
                                          </p:val>
                                        </p:tav>
                                        <p:tav tm="50000">
                                          <p:val>
                                            <p:clrVal>
                                              <a:schemeClr val="hlink"/>
                                            </p:clrVal>
                                          </p:val>
                                        </p:tav>
                                      </p:tavLst>
                                    </p:anim>
                                    <p:set>
                                      <p:cBhvr>
                                        <p:cTn id="57" dur="1000"/>
                                        <p:tgtEl>
                                          <p:spTgt spid="37">
                                            <p:txEl>
                                              <p:pRg st="0" end="0"/>
                                            </p:txEl>
                                          </p:spTgt>
                                        </p:tgtEl>
                                        <p:attrNameLst>
                                          <p:attrName>fill.type</p:attrName>
                                        </p:attrNameLst>
                                      </p:cBhvr>
                                      <p:to>
                                        <p:strVal val="solid"/>
                                      </p:to>
                                    </p:set>
                                  </p:childTnLst>
                                </p:cTn>
                              </p:par>
                            </p:childTnLst>
                          </p:cTn>
                        </p:par>
                        <p:par>
                          <p:cTn id="58" fill="hold">
                            <p:stCondLst>
                              <p:cond delay="35000"/>
                            </p:stCondLst>
                            <p:childTnLst>
                              <p:par>
                                <p:cTn id="59" presetID="27" presetClass="entr" presetSubtype="0" fill="hold" nodeType="afterEffect">
                                  <p:stCondLst>
                                    <p:cond delay="500"/>
                                  </p:stCondLst>
                                  <p:iterate type="lt">
                                    <p:tmPct val="50000"/>
                                  </p:iterate>
                                  <p:childTnLst>
                                    <p:set>
                                      <p:cBhvr>
                                        <p:cTn id="60" dur="1" fill="hold">
                                          <p:stCondLst>
                                            <p:cond delay="0"/>
                                          </p:stCondLst>
                                        </p:cTn>
                                        <p:tgtEl>
                                          <p:spTgt spid="38">
                                            <p:txEl>
                                              <p:pRg st="0" end="0"/>
                                            </p:txEl>
                                          </p:spTgt>
                                        </p:tgtEl>
                                        <p:attrNameLst>
                                          <p:attrName>style.visibility</p:attrName>
                                        </p:attrNameLst>
                                      </p:cBhvr>
                                      <p:to>
                                        <p:strVal val="visible"/>
                                      </p:to>
                                    </p:set>
                                    <p:anim calcmode="discrete" valueType="clr">
                                      <p:cBhvr override="childStyle">
                                        <p:cTn id="61" dur="500"/>
                                        <p:tgtEl>
                                          <p:spTgt spid="3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500"/>
                                        <p:tgtEl>
                                          <p:spTgt spid="38">
                                            <p:txEl>
                                              <p:pRg st="0" end="0"/>
                                            </p:txEl>
                                          </p:spTgt>
                                        </p:tgtEl>
                                        <p:attrNameLst>
                                          <p:attrName>fillcolor</p:attrName>
                                        </p:attrNameLst>
                                      </p:cBhvr>
                                      <p:tavLst>
                                        <p:tav tm="0">
                                          <p:val>
                                            <p:clrVal>
                                              <a:schemeClr val="accent2"/>
                                            </p:clrVal>
                                          </p:val>
                                        </p:tav>
                                        <p:tav tm="50000">
                                          <p:val>
                                            <p:clrVal>
                                              <a:schemeClr val="hlink"/>
                                            </p:clrVal>
                                          </p:val>
                                        </p:tav>
                                      </p:tavLst>
                                    </p:anim>
                                    <p:set>
                                      <p:cBhvr>
                                        <p:cTn id="63" dur="500"/>
                                        <p:tgtEl>
                                          <p:spTgt spid="38">
                                            <p:txEl>
                                              <p:pRg st="0" end="0"/>
                                            </p:txEl>
                                          </p:spTgt>
                                        </p:tgtEl>
                                        <p:attrNameLst>
                                          <p:attrName>fill.type</p:attrName>
                                        </p:attrNameLst>
                                      </p:cBhvr>
                                      <p:to>
                                        <p:strVal val="solid"/>
                                      </p:to>
                                    </p:set>
                                  </p:childTnLst>
                                </p:cTn>
                              </p:par>
                            </p:childTnLst>
                          </p:cTn>
                        </p:par>
                        <p:par>
                          <p:cTn id="64" fill="hold">
                            <p:stCondLst>
                              <p:cond delay="40250"/>
                            </p:stCondLst>
                            <p:childTnLst>
                              <p:par>
                                <p:cTn id="65" presetID="27" presetClass="entr" presetSubtype="0" fill="hold" nodeType="afterEffect">
                                  <p:stCondLst>
                                    <p:cond delay="1000"/>
                                  </p:stCondLst>
                                  <p:iterate type="lt">
                                    <p:tmPct val="50000"/>
                                  </p:iterate>
                                  <p:childTnLst>
                                    <p:set>
                                      <p:cBhvr>
                                        <p:cTn id="66"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67" dur="1000"/>
                                        <p:tgtEl>
                                          <p:spTgt spid="2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8" dur="10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69" dur="1000"/>
                                        <p:tgtEl>
                                          <p:spTgt spid="20">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81000" y="381000"/>
            <a:ext cx="8382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 =T</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=&gt; highest temperature-T</a:t>
            </a:r>
            <a:r>
              <a:rPr kumimoji="0" lang="en-US" sz="2000" b="0" i="0" u="none" strike="noStrike" cap="none" normalizeH="0" baseline="-30000" dirty="0" smtClean="0">
                <a:ln>
                  <a:noFill/>
                </a:ln>
                <a:solidFill>
                  <a:srgbClr val="002060"/>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(from extrapolating a correctly plotted graph) less lowest temperature at volume of base=0 :T</a:t>
            </a:r>
            <a:r>
              <a:rPr kumimoji="0" lang="en-US" sz="2000" b="0" i="0" u="none" strike="noStrike" cap="none" normalizeH="0" baseline="-30000" dirty="0" smtClean="0">
                <a:ln>
                  <a:noFill/>
                </a:ln>
                <a:solidFill>
                  <a:srgbClr val="00206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=&gt;∆T = 6.7 – 0.0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6.7</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0</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(ii)the volume of sodium hydroxide used for complete neutralization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From a correctly plotted graph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16.75cm3</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(c)Calculate the number of moles of the alkali used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Moles </a:t>
            </a:r>
            <a:r>
              <a:rPr kumimoji="0" lang="en-US" sz="2000" b="0"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NaOH</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 </a:t>
            </a:r>
            <a:r>
              <a:rPr kumimoji="0" lang="en-US" sz="2000" b="0" i="0" u="sng"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molarity</a:t>
            </a:r>
            <a:r>
              <a:rPr kumimoji="0" lang="en-US" sz="20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x volume</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=&gt;</a:t>
            </a:r>
            <a:r>
              <a:rPr kumimoji="0" lang="en-US" sz="20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2M x 16.75cm3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0.0335 moles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lang="en-US" sz="2000" dirty="0" smtClean="0">
                <a:solidFill>
                  <a:srgbClr val="002060"/>
                </a:solidFill>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1000	</a:t>
            </a:r>
            <a:r>
              <a:rPr kumimoji="0" lang="en-US" sz="2000" b="0" i="0" u="none" strike="noStrike" cap="none" normalizeH="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1000</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(d)Calculate ∆H for the reaction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∆H = mass of solution(</a:t>
            </a:r>
            <a:r>
              <a:rPr kumimoji="0" lang="en-US" sz="2000" b="0"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acid+base</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x c x ∆T</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=&gt;(25.0 + 16.75)</a:t>
            </a:r>
            <a:r>
              <a:rPr kumimoji="0" lang="en-US" sz="20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x 4.2 x 6.7 = </a:t>
            </a:r>
            <a:r>
              <a:rPr kumimoji="0" lang="en-US" sz="20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1174.845 J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1.174845kJ</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b="1" dirty="0" smtClean="0">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1000</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(e)Calculate the molar enthalpy of neutralization of the alkali.</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err="1" smtClean="0">
                <a:ln>
                  <a:noFill/>
                </a:ln>
                <a:solidFill>
                  <a:srgbClr val="002060"/>
                </a:solidFill>
                <a:effectLst/>
                <a:latin typeface="Times New Roman" pitchFamily="18" charset="0"/>
                <a:ea typeface="Times New Roman" pitchFamily="18" charset="0"/>
                <a:cs typeface="Times New Roman" pitchFamily="18" charset="0"/>
              </a:rPr>
              <a:t>n</a:t>
            </a:r>
            <a:r>
              <a:rPr kumimoji="0" lang="en-US" sz="2000" b="0" i="0" u="none" strike="noStrike" cap="none" normalizeH="0" baseline="-3000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 </a:t>
            </a:r>
            <a:r>
              <a:rPr kumimoji="0" lang="en-US" sz="20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H</a:t>
            </a:r>
            <a:r>
              <a:rPr kumimoji="0" lang="en-US" sz="2000" b="0" i="0" u="sng" strike="noStrike" cap="none" normalizeH="0" baseline="-30000" dirty="0" err="1" smtClean="0">
                <a:ln>
                  <a:noFill/>
                </a:ln>
                <a:solidFill>
                  <a:srgbClr val="002060"/>
                </a:solidFill>
                <a:effectLst/>
                <a:latin typeface="Times New Roman" pitchFamily="18" charset="0"/>
                <a:ea typeface="Times New Roman" pitchFamily="18" charset="0"/>
                <a:cs typeface="Times New Roman" pitchFamily="18" charset="0"/>
              </a:rPr>
              <a:t>n</a:t>
            </a:r>
            <a:r>
              <a:rPr kumimoji="0" lang="en-US" sz="2000" b="0" i="0" u="sng" strike="noStrike" cap="none" normalizeH="0" baseline="-3000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 </a:t>
            </a:r>
            <a:r>
              <a:rPr kumimoji="0" lang="en-US" sz="20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1.174845kJ</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35.0701kJ</a:t>
            </a:r>
          </a:p>
          <a:p>
            <a:pPr marL="0" marR="0" lvl="0" indent="0" algn="l" defTabSz="914400" rtl="0" eaLnBrk="0" fontAlgn="base" latinLnBrk="0" hangingPunct="0">
              <a:lnSpc>
                <a:spcPct val="100000"/>
              </a:lnSpc>
              <a:spcBef>
                <a:spcPct val="0"/>
              </a:spcBef>
              <a:spcAft>
                <a:spcPct val="0"/>
              </a:spcAft>
              <a:buClrTx/>
              <a:buSzTx/>
              <a:buFontTx/>
              <a:buNone/>
              <a:tabLst/>
            </a:pPr>
            <a:r>
              <a:rPr lang="en-US" sz="2000" b="1" dirty="0" smtClean="0">
                <a:solidFill>
                  <a:srgbClr val="FF0000"/>
                </a:solidFill>
                <a:latin typeface="Times New Roman" pitchFamily="18" charset="0"/>
                <a:ea typeface="Times New Roman" pitchFamily="18" charset="0"/>
                <a:cs typeface="Times New Roman" pitchFamily="18" charset="0"/>
              </a:rPr>
              <a:t> </a:t>
            </a:r>
            <a:r>
              <a:rPr lang="en-US" sz="2000" b="1" dirty="0" smtClean="0">
                <a:latin typeface="Times New Roman" pitchFamily="18" charset="0"/>
                <a:ea typeface="Times New Roman" pitchFamily="18" charset="0"/>
                <a:cs typeface="Times New Roman" pitchFamily="18" charset="0"/>
              </a:rPr>
              <a:t>                  </a:t>
            </a:r>
            <a:r>
              <a:rPr lang="en-US" sz="2000" b="1" dirty="0" smtClean="0">
                <a:solidFill>
                  <a:srgbClr val="002060"/>
                </a:solidFill>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Number of moles             0.0335</a:t>
            </a:r>
            <a:r>
              <a:rPr kumimoji="0" lang="en-US" sz="2000" b="0" i="0" u="none" strike="noStrike" cap="none" normalizeH="0" baseline="0" dirty="0" smtClean="0">
                <a:ln>
                  <a:noFill/>
                </a:ln>
                <a:solidFill>
                  <a:srgbClr val="002060"/>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9697">
                                            <p:txEl>
                                              <p:pRg st="0" end="0"/>
                                            </p:txEl>
                                          </p:spTgt>
                                        </p:tgtEl>
                                        <p:attrNameLst>
                                          <p:attrName>style.visibility</p:attrName>
                                        </p:attrNameLst>
                                      </p:cBhvr>
                                      <p:to>
                                        <p:strVal val="visible"/>
                                      </p:to>
                                    </p:set>
                                    <p:animEffect transition="in" filter="box(in)">
                                      <p:cBhvr>
                                        <p:cTn id="7" dur="2000"/>
                                        <p:tgtEl>
                                          <p:spTgt spid="29697">
                                            <p:txEl>
                                              <p:pRg st="0" end="0"/>
                                            </p:txEl>
                                          </p:spTgt>
                                        </p:tgtEl>
                                      </p:cBhvr>
                                    </p:animEffect>
                                  </p:childTnLst>
                                </p:cTn>
                              </p:par>
                            </p:childTnLst>
                          </p:cTn>
                        </p:par>
                        <p:par>
                          <p:cTn id="8" fill="hold">
                            <p:stCondLst>
                              <p:cond delay="2000"/>
                            </p:stCondLst>
                            <p:childTnLst>
                              <p:par>
                                <p:cTn id="9" presetID="4" presetClass="entr" presetSubtype="16" fill="hold" nodeType="afterEffect">
                                  <p:stCondLst>
                                    <p:cond delay="0"/>
                                  </p:stCondLst>
                                  <p:childTnLst>
                                    <p:set>
                                      <p:cBhvr>
                                        <p:cTn id="10" dur="1" fill="hold">
                                          <p:stCondLst>
                                            <p:cond delay="0"/>
                                          </p:stCondLst>
                                        </p:cTn>
                                        <p:tgtEl>
                                          <p:spTgt spid="29697">
                                            <p:txEl>
                                              <p:pRg st="1" end="1"/>
                                            </p:txEl>
                                          </p:spTgt>
                                        </p:tgtEl>
                                        <p:attrNameLst>
                                          <p:attrName>style.visibility</p:attrName>
                                        </p:attrNameLst>
                                      </p:cBhvr>
                                      <p:to>
                                        <p:strVal val="visible"/>
                                      </p:to>
                                    </p:set>
                                    <p:animEffect transition="in" filter="box(in)">
                                      <p:cBhvr>
                                        <p:cTn id="11" dur="2000"/>
                                        <p:tgtEl>
                                          <p:spTgt spid="29697">
                                            <p:txEl>
                                              <p:pRg st="1" end="1"/>
                                            </p:txEl>
                                          </p:spTgt>
                                        </p:tgtEl>
                                      </p:cBhvr>
                                    </p:animEffect>
                                  </p:childTnLst>
                                </p:cTn>
                              </p:par>
                            </p:childTnLst>
                          </p:cTn>
                        </p:par>
                        <p:par>
                          <p:cTn id="12" fill="hold">
                            <p:stCondLst>
                              <p:cond delay="4000"/>
                            </p:stCondLst>
                            <p:childTnLst>
                              <p:par>
                                <p:cTn id="13" presetID="4" presetClass="entr" presetSubtype="16" fill="hold" nodeType="afterEffect">
                                  <p:stCondLst>
                                    <p:cond delay="0"/>
                                  </p:stCondLst>
                                  <p:childTnLst>
                                    <p:set>
                                      <p:cBhvr>
                                        <p:cTn id="14" dur="1" fill="hold">
                                          <p:stCondLst>
                                            <p:cond delay="0"/>
                                          </p:stCondLst>
                                        </p:cTn>
                                        <p:tgtEl>
                                          <p:spTgt spid="29697">
                                            <p:txEl>
                                              <p:pRg st="2" end="2"/>
                                            </p:txEl>
                                          </p:spTgt>
                                        </p:tgtEl>
                                        <p:attrNameLst>
                                          <p:attrName>style.visibility</p:attrName>
                                        </p:attrNameLst>
                                      </p:cBhvr>
                                      <p:to>
                                        <p:strVal val="visible"/>
                                      </p:to>
                                    </p:set>
                                    <p:animEffect transition="in" filter="box(in)">
                                      <p:cBhvr>
                                        <p:cTn id="15" dur="2000"/>
                                        <p:tgtEl>
                                          <p:spTgt spid="29697">
                                            <p:txEl>
                                              <p:pRg st="2" end="2"/>
                                            </p:txEl>
                                          </p:spTgt>
                                        </p:tgtEl>
                                      </p:cBhvr>
                                    </p:animEffect>
                                  </p:childTnLst>
                                </p:cTn>
                              </p:par>
                            </p:childTnLst>
                          </p:cTn>
                        </p:par>
                        <p:par>
                          <p:cTn id="16" fill="hold">
                            <p:stCondLst>
                              <p:cond delay="6000"/>
                            </p:stCondLst>
                            <p:childTnLst>
                              <p:par>
                                <p:cTn id="17" presetID="4" presetClass="entr" presetSubtype="16" fill="hold" nodeType="afterEffect">
                                  <p:stCondLst>
                                    <p:cond delay="0"/>
                                  </p:stCondLst>
                                  <p:childTnLst>
                                    <p:set>
                                      <p:cBhvr>
                                        <p:cTn id="18" dur="1" fill="hold">
                                          <p:stCondLst>
                                            <p:cond delay="0"/>
                                          </p:stCondLst>
                                        </p:cTn>
                                        <p:tgtEl>
                                          <p:spTgt spid="29697">
                                            <p:txEl>
                                              <p:pRg st="3" end="3"/>
                                            </p:txEl>
                                          </p:spTgt>
                                        </p:tgtEl>
                                        <p:attrNameLst>
                                          <p:attrName>style.visibility</p:attrName>
                                        </p:attrNameLst>
                                      </p:cBhvr>
                                      <p:to>
                                        <p:strVal val="visible"/>
                                      </p:to>
                                    </p:set>
                                    <p:animEffect transition="in" filter="box(in)">
                                      <p:cBhvr>
                                        <p:cTn id="19" dur="2000"/>
                                        <p:tgtEl>
                                          <p:spTgt spid="29697">
                                            <p:txEl>
                                              <p:pRg st="3" end="3"/>
                                            </p:txEl>
                                          </p:spTgt>
                                        </p:tgtEl>
                                      </p:cBhvr>
                                    </p:animEffect>
                                  </p:childTnLst>
                                </p:cTn>
                              </p:par>
                            </p:childTnLst>
                          </p:cTn>
                        </p:par>
                        <p:par>
                          <p:cTn id="20" fill="hold">
                            <p:stCondLst>
                              <p:cond delay="8000"/>
                            </p:stCondLst>
                            <p:childTnLst>
                              <p:par>
                                <p:cTn id="21" presetID="4" presetClass="entr" presetSubtype="16" fill="hold" nodeType="afterEffect">
                                  <p:stCondLst>
                                    <p:cond delay="0"/>
                                  </p:stCondLst>
                                  <p:childTnLst>
                                    <p:set>
                                      <p:cBhvr>
                                        <p:cTn id="22" dur="1" fill="hold">
                                          <p:stCondLst>
                                            <p:cond delay="0"/>
                                          </p:stCondLst>
                                        </p:cTn>
                                        <p:tgtEl>
                                          <p:spTgt spid="29697">
                                            <p:txEl>
                                              <p:pRg st="4" end="4"/>
                                            </p:txEl>
                                          </p:spTgt>
                                        </p:tgtEl>
                                        <p:attrNameLst>
                                          <p:attrName>style.visibility</p:attrName>
                                        </p:attrNameLst>
                                      </p:cBhvr>
                                      <p:to>
                                        <p:strVal val="visible"/>
                                      </p:to>
                                    </p:set>
                                    <p:animEffect transition="in" filter="box(in)">
                                      <p:cBhvr>
                                        <p:cTn id="23" dur="2000"/>
                                        <p:tgtEl>
                                          <p:spTgt spid="29697">
                                            <p:txEl>
                                              <p:pRg st="4" end="4"/>
                                            </p:txEl>
                                          </p:spTgt>
                                        </p:tgtEl>
                                      </p:cBhvr>
                                    </p:animEffect>
                                  </p:childTnLst>
                                </p:cTn>
                              </p:par>
                            </p:childTnLst>
                          </p:cTn>
                        </p:par>
                        <p:par>
                          <p:cTn id="24" fill="hold">
                            <p:stCondLst>
                              <p:cond delay="10000"/>
                            </p:stCondLst>
                            <p:childTnLst>
                              <p:par>
                                <p:cTn id="25" presetID="4" presetClass="entr" presetSubtype="16" fill="hold" nodeType="afterEffect">
                                  <p:stCondLst>
                                    <p:cond delay="0"/>
                                  </p:stCondLst>
                                  <p:childTnLst>
                                    <p:set>
                                      <p:cBhvr>
                                        <p:cTn id="26" dur="1" fill="hold">
                                          <p:stCondLst>
                                            <p:cond delay="0"/>
                                          </p:stCondLst>
                                        </p:cTn>
                                        <p:tgtEl>
                                          <p:spTgt spid="29697">
                                            <p:txEl>
                                              <p:pRg st="5" end="5"/>
                                            </p:txEl>
                                          </p:spTgt>
                                        </p:tgtEl>
                                        <p:attrNameLst>
                                          <p:attrName>style.visibility</p:attrName>
                                        </p:attrNameLst>
                                      </p:cBhvr>
                                      <p:to>
                                        <p:strVal val="visible"/>
                                      </p:to>
                                    </p:set>
                                    <p:animEffect transition="in" filter="box(in)">
                                      <p:cBhvr>
                                        <p:cTn id="27" dur="2000"/>
                                        <p:tgtEl>
                                          <p:spTgt spid="29697">
                                            <p:txEl>
                                              <p:pRg st="5" end="5"/>
                                            </p:txEl>
                                          </p:spTgt>
                                        </p:tgtEl>
                                      </p:cBhvr>
                                    </p:animEffect>
                                  </p:childTnLst>
                                </p:cTn>
                              </p:par>
                            </p:childTnLst>
                          </p:cTn>
                        </p:par>
                        <p:par>
                          <p:cTn id="28" fill="hold">
                            <p:stCondLst>
                              <p:cond delay="12000"/>
                            </p:stCondLst>
                            <p:childTnLst>
                              <p:par>
                                <p:cTn id="29" presetID="4" presetClass="entr" presetSubtype="16" fill="hold" nodeType="afterEffect">
                                  <p:stCondLst>
                                    <p:cond delay="0"/>
                                  </p:stCondLst>
                                  <p:childTnLst>
                                    <p:set>
                                      <p:cBhvr>
                                        <p:cTn id="30" dur="1" fill="hold">
                                          <p:stCondLst>
                                            <p:cond delay="0"/>
                                          </p:stCondLst>
                                        </p:cTn>
                                        <p:tgtEl>
                                          <p:spTgt spid="29697">
                                            <p:txEl>
                                              <p:pRg st="6" end="6"/>
                                            </p:txEl>
                                          </p:spTgt>
                                        </p:tgtEl>
                                        <p:attrNameLst>
                                          <p:attrName>style.visibility</p:attrName>
                                        </p:attrNameLst>
                                      </p:cBhvr>
                                      <p:to>
                                        <p:strVal val="visible"/>
                                      </p:to>
                                    </p:set>
                                    <p:animEffect transition="in" filter="box(in)">
                                      <p:cBhvr>
                                        <p:cTn id="31" dur="2000"/>
                                        <p:tgtEl>
                                          <p:spTgt spid="29697">
                                            <p:txEl>
                                              <p:pRg st="6" end="6"/>
                                            </p:txEl>
                                          </p:spTgt>
                                        </p:tgtEl>
                                      </p:cBhvr>
                                    </p:animEffect>
                                  </p:childTnLst>
                                </p:cTn>
                              </p:par>
                            </p:childTnLst>
                          </p:cTn>
                        </p:par>
                        <p:par>
                          <p:cTn id="32" fill="hold">
                            <p:stCondLst>
                              <p:cond delay="14000"/>
                            </p:stCondLst>
                            <p:childTnLst>
                              <p:par>
                                <p:cTn id="33" presetID="4" presetClass="entr" presetSubtype="16" fill="hold" nodeType="afterEffect">
                                  <p:stCondLst>
                                    <p:cond delay="0"/>
                                  </p:stCondLst>
                                  <p:childTnLst>
                                    <p:set>
                                      <p:cBhvr>
                                        <p:cTn id="34" dur="1" fill="hold">
                                          <p:stCondLst>
                                            <p:cond delay="0"/>
                                          </p:stCondLst>
                                        </p:cTn>
                                        <p:tgtEl>
                                          <p:spTgt spid="29697">
                                            <p:txEl>
                                              <p:pRg st="7" end="7"/>
                                            </p:txEl>
                                          </p:spTgt>
                                        </p:tgtEl>
                                        <p:attrNameLst>
                                          <p:attrName>style.visibility</p:attrName>
                                        </p:attrNameLst>
                                      </p:cBhvr>
                                      <p:to>
                                        <p:strVal val="visible"/>
                                      </p:to>
                                    </p:set>
                                    <p:animEffect transition="in" filter="box(in)">
                                      <p:cBhvr>
                                        <p:cTn id="35" dur="2000"/>
                                        <p:tgtEl>
                                          <p:spTgt spid="29697">
                                            <p:txEl>
                                              <p:pRg st="7" end="7"/>
                                            </p:txEl>
                                          </p:spTgt>
                                        </p:tgtEl>
                                      </p:cBhvr>
                                    </p:animEffect>
                                  </p:childTnLst>
                                </p:cTn>
                              </p:par>
                            </p:childTnLst>
                          </p:cTn>
                        </p:par>
                        <p:par>
                          <p:cTn id="36" fill="hold">
                            <p:stCondLst>
                              <p:cond delay="16000"/>
                            </p:stCondLst>
                            <p:childTnLst>
                              <p:par>
                                <p:cTn id="37" presetID="4" presetClass="entr" presetSubtype="16" fill="hold" nodeType="afterEffect">
                                  <p:stCondLst>
                                    <p:cond delay="0"/>
                                  </p:stCondLst>
                                  <p:childTnLst>
                                    <p:set>
                                      <p:cBhvr>
                                        <p:cTn id="38" dur="1" fill="hold">
                                          <p:stCondLst>
                                            <p:cond delay="0"/>
                                          </p:stCondLst>
                                        </p:cTn>
                                        <p:tgtEl>
                                          <p:spTgt spid="29697">
                                            <p:txEl>
                                              <p:pRg st="8" end="8"/>
                                            </p:txEl>
                                          </p:spTgt>
                                        </p:tgtEl>
                                        <p:attrNameLst>
                                          <p:attrName>style.visibility</p:attrName>
                                        </p:attrNameLst>
                                      </p:cBhvr>
                                      <p:to>
                                        <p:strVal val="visible"/>
                                      </p:to>
                                    </p:set>
                                    <p:animEffect transition="in" filter="box(in)">
                                      <p:cBhvr>
                                        <p:cTn id="39" dur="2000"/>
                                        <p:tgtEl>
                                          <p:spTgt spid="29697">
                                            <p:txEl>
                                              <p:pRg st="8" end="8"/>
                                            </p:txEl>
                                          </p:spTgt>
                                        </p:tgtEl>
                                      </p:cBhvr>
                                    </p:animEffect>
                                  </p:childTnLst>
                                </p:cTn>
                              </p:par>
                            </p:childTnLst>
                          </p:cTn>
                        </p:par>
                        <p:par>
                          <p:cTn id="40" fill="hold">
                            <p:stCondLst>
                              <p:cond delay="18000"/>
                            </p:stCondLst>
                            <p:childTnLst>
                              <p:par>
                                <p:cTn id="41" presetID="4" presetClass="entr" presetSubtype="16" fill="hold" nodeType="afterEffect">
                                  <p:stCondLst>
                                    <p:cond delay="0"/>
                                  </p:stCondLst>
                                  <p:childTnLst>
                                    <p:set>
                                      <p:cBhvr>
                                        <p:cTn id="42" dur="1" fill="hold">
                                          <p:stCondLst>
                                            <p:cond delay="0"/>
                                          </p:stCondLst>
                                        </p:cTn>
                                        <p:tgtEl>
                                          <p:spTgt spid="29697">
                                            <p:txEl>
                                              <p:pRg st="9" end="9"/>
                                            </p:txEl>
                                          </p:spTgt>
                                        </p:tgtEl>
                                        <p:attrNameLst>
                                          <p:attrName>style.visibility</p:attrName>
                                        </p:attrNameLst>
                                      </p:cBhvr>
                                      <p:to>
                                        <p:strVal val="visible"/>
                                      </p:to>
                                    </p:set>
                                    <p:animEffect transition="in" filter="box(in)">
                                      <p:cBhvr>
                                        <p:cTn id="43" dur="2000"/>
                                        <p:tgtEl>
                                          <p:spTgt spid="29697">
                                            <p:txEl>
                                              <p:pRg st="9" end="9"/>
                                            </p:txEl>
                                          </p:spTgt>
                                        </p:tgtEl>
                                      </p:cBhvr>
                                    </p:animEffect>
                                  </p:childTnLst>
                                </p:cTn>
                              </p:par>
                            </p:childTnLst>
                          </p:cTn>
                        </p:par>
                        <p:par>
                          <p:cTn id="44" fill="hold">
                            <p:stCondLst>
                              <p:cond delay="20000"/>
                            </p:stCondLst>
                            <p:childTnLst>
                              <p:par>
                                <p:cTn id="45" presetID="4" presetClass="entr" presetSubtype="16" fill="hold" nodeType="afterEffect">
                                  <p:stCondLst>
                                    <p:cond delay="0"/>
                                  </p:stCondLst>
                                  <p:childTnLst>
                                    <p:set>
                                      <p:cBhvr>
                                        <p:cTn id="46" dur="1" fill="hold">
                                          <p:stCondLst>
                                            <p:cond delay="0"/>
                                          </p:stCondLst>
                                        </p:cTn>
                                        <p:tgtEl>
                                          <p:spTgt spid="29697">
                                            <p:txEl>
                                              <p:pRg st="10" end="10"/>
                                            </p:txEl>
                                          </p:spTgt>
                                        </p:tgtEl>
                                        <p:attrNameLst>
                                          <p:attrName>style.visibility</p:attrName>
                                        </p:attrNameLst>
                                      </p:cBhvr>
                                      <p:to>
                                        <p:strVal val="visible"/>
                                      </p:to>
                                    </p:set>
                                    <p:animEffect transition="in" filter="box(in)">
                                      <p:cBhvr>
                                        <p:cTn id="47" dur="2000"/>
                                        <p:tgtEl>
                                          <p:spTgt spid="29697">
                                            <p:txEl>
                                              <p:pRg st="10" end="10"/>
                                            </p:txEl>
                                          </p:spTgt>
                                        </p:tgtEl>
                                      </p:cBhvr>
                                    </p:animEffect>
                                  </p:childTnLst>
                                </p:cTn>
                              </p:par>
                            </p:childTnLst>
                          </p:cTn>
                        </p:par>
                        <p:par>
                          <p:cTn id="48" fill="hold">
                            <p:stCondLst>
                              <p:cond delay="22000"/>
                            </p:stCondLst>
                            <p:childTnLst>
                              <p:par>
                                <p:cTn id="49" presetID="4" presetClass="entr" presetSubtype="16" fill="hold" nodeType="afterEffect">
                                  <p:stCondLst>
                                    <p:cond delay="0"/>
                                  </p:stCondLst>
                                  <p:childTnLst>
                                    <p:set>
                                      <p:cBhvr>
                                        <p:cTn id="50" dur="1" fill="hold">
                                          <p:stCondLst>
                                            <p:cond delay="0"/>
                                          </p:stCondLst>
                                        </p:cTn>
                                        <p:tgtEl>
                                          <p:spTgt spid="29697">
                                            <p:txEl>
                                              <p:pRg st="11" end="11"/>
                                            </p:txEl>
                                          </p:spTgt>
                                        </p:tgtEl>
                                        <p:attrNameLst>
                                          <p:attrName>style.visibility</p:attrName>
                                        </p:attrNameLst>
                                      </p:cBhvr>
                                      <p:to>
                                        <p:strVal val="visible"/>
                                      </p:to>
                                    </p:set>
                                    <p:animEffect transition="in" filter="box(in)">
                                      <p:cBhvr>
                                        <p:cTn id="51" dur="2000"/>
                                        <p:tgtEl>
                                          <p:spTgt spid="29697">
                                            <p:txEl>
                                              <p:pRg st="11" end="11"/>
                                            </p:txEl>
                                          </p:spTgt>
                                        </p:tgtEl>
                                      </p:cBhvr>
                                    </p:animEffect>
                                  </p:childTnLst>
                                </p:cTn>
                              </p:par>
                            </p:childTnLst>
                          </p:cTn>
                        </p:par>
                        <p:par>
                          <p:cTn id="52" fill="hold">
                            <p:stCondLst>
                              <p:cond delay="24000"/>
                            </p:stCondLst>
                            <p:childTnLst>
                              <p:par>
                                <p:cTn id="53" presetID="4" presetClass="entr" presetSubtype="16" fill="hold" nodeType="afterEffect">
                                  <p:stCondLst>
                                    <p:cond delay="0"/>
                                  </p:stCondLst>
                                  <p:childTnLst>
                                    <p:set>
                                      <p:cBhvr>
                                        <p:cTn id="54" dur="1" fill="hold">
                                          <p:stCondLst>
                                            <p:cond delay="0"/>
                                          </p:stCondLst>
                                        </p:cTn>
                                        <p:tgtEl>
                                          <p:spTgt spid="29697">
                                            <p:txEl>
                                              <p:pRg st="12" end="12"/>
                                            </p:txEl>
                                          </p:spTgt>
                                        </p:tgtEl>
                                        <p:attrNameLst>
                                          <p:attrName>style.visibility</p:attrName>
                                        </p:attrNameLst>
                                      </p:cBhvr>
                                      <p:to>
                                        <p:strVal val="visible"/>
                                      </p:to>
                                    </p:set>
                                    <p:animEffect transition="in" filter="box(in)">
                                      <p:cBhvr>
                                        <p:cTn id="55" dur="2000"/>
                                        <p:tgtEl>
                                          <p:spTgt spid="29697">
                                            <p:txEl>
                                              <p:pRg st="12" end="12"/>
                                            </p:txEl>
                                          </p:spTgt>
                                        </p:tgtEl>
                                      </p:cBhvr>
                                    </p:animEffect>
                                  </p:childTnLst>
                                </p:cTn>
                              </p:par>
                            </p:childTnLst>
                          </p:cTn>
                        </p:par>
                        <p:par>
                          <p:cTn id="56" fill="hold">
                            <p:stCondLst>
                              <p:cond delay="26000"/>
                            </p:stCondLst>
                            <p:childTnLst>
                              <p:par>
                                <p:cTn id="57" presetID="4" presetClass="entr" presetSubtype="16" fill="hold" nodeType="afterEffect">
                                  <p:stCondLst>
                                    <p:cond delay="0"/>
                                  </p:stCondLst>
                                  <p:childTnLst>
                                    <p:set>
                                      <p:cBhvr>
                                        <p:cTn id="58" dur="1" fill="hold">
                                          <p:stCondLst>
                                            <p:cond delay="0"/>
                                          </p:stCondLst>
                                        </p:cTn>
                                        <p:tgtEl>
                                          <p:spTgt spid="29697">
                                            <p:txEl>
                                              <p:pRg st="13" end="13"/>
                                            </p:txEl>
                                          </p:spTgt>
                                        </p:tgtEl>
                                        <p:attrNameLst>
                                          <p:attrName>style.visibility</p:attrName>
                                        </p:attrNameLst>
                                      </p:cBhvr>
                                      <p:to>
                                        <p:strVal val="visible"/>
                                      </p:to>
                                    </p:set>
                                    <p:animEffect transition="in" filter="box(in)">
                                      <p:cBhvr>
                                        <p:cTn id="59" dur="2000"/>
                                        <p:tgtEl>
                                          <p:spTgt spid="29697">
                                            <p:txEl>
                                              <p:pRg st="13" end="13"/>
                                            </p:txEl>
                                          </p:spTgt>
                                        </p:tgtEl>
                                      </p:cBhvr>
                                    </p:animEffect>
                                  </p:childTnLst>
                                </p:cTn>
                              </p:par>
                            </p:childTnLst>
                          </p:cTn>
                        </p:par>
                        <p:par>
                          <p:cTn id="60" fill="hold">
                            <p:stCondLst>
                              <p:cond delay="28000"/>
                            </p:stCondLst>
                            <p:childTnLst>
                              <p:par>
                                <p:cTn id="61" presetID="4" presetClass="entr" presetSubtype="16" fill="hold" nodeType="afterEffect">
                                  <p:stCondLst>
                                    <p:cond delay="0"/>
                                  </p:stCondLst>
                                  <p:childTnLst>
                                    <p:set>
                                      <p:cBhvr>
                                        <p:cTn id="62" dur="1" fill="hold">
                                          <p:stCondLst>
                                            <p:cond delay="0"/>
                                          </p:stCondLst>
                                        </p:cTn>
                                        <p:tgtEl>
                                          <p:spTgt spid="29697">
                                            <p:txEl>
                                              <p:pRg st="14" end="14"/>
                                            </p:txEl>
                                          </p:spTgt>
                                        </p:tgtEl>
                                        <p:attrNameLst>
                                          <p:attrName>style.visibility</p:attrName>
                                        </p:attrNameLst>
                                      </p:cBhvr>
                                      <p:to>
                                        <p:strVal val="visible"/>
                                      </p:to>
                                    </p:set>
                                    <p:animEffect transition="in" filter="box(in)">
                                      <p:cBhvr>
                                        <p:cTn id="63" dur="2000"/>
                                        <p:tgtEl>
                                          <p:spTgt spid="29697">
                                            <p:txEl>
                                              <p:pRg st="14" end="14"/>
                                            </p:txEl>
                                          </p:spTgt>
                                        </p:tgtEl>
                                      </p:cBhvr>
                                    </p:animEffect>
                                  </p:childTnLst>
                                </p:cTn>
                              </p:par>
                            </p:childTnLst>
                          </p:cTn>
                        </p:par>
                        <p:par>
                          <p:cTn id="64" fill="hold">
                            <p:stCondLst>
                              <p:cond delay="30000"/>
                            </p:stCondLst>
                            <p:childTnLst>
                              <p:par>
                                <p:cTn id="65" presetID="4" presetClass="entr" presetSubtype="16" fill="hold" nodeType="afterEffect">
                                  <p:stCondLst>
                                    <p:cond delay="0"/>
                                  </p:stCondLst>
                                  <p:childTnLst>
                                    <p:set>
                                      <p:cBhvr>
                                        <p:cTn id="66" dur="1" fill="hold">
                                          <p:stCondLst>
                                            <p:cond delay="0"/>
                                          </p:stCondLst>
                                        </p:cTn>
                                        <p:tgtEl>
                                          <p:spTgt spid="29697">
                                            <p:txEl>
                                              <p:pRg st="15" end="15"/>
                                            </p:txEl>
                                          </p:spTgt>
                                        </p:tgtEl>
                                        <p:attrNameLst>
                                          <p:attrName>style.visibility</p:attrName>
                                        </p:attrNameLst>
                                      </p:cBhvr>
                                      <p:to>
                                        <p:strVal val="visible"/>
                                      </p:to>
                                    </p:set>
                                    <p:animEffect transition="in" filter="box(in)">
                                      <p:cBhvr>
                                        <p:cTn id="67" dur="2000"/>
                                        <p:tgtEl>
                                          <p:spTgt spid="2969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81000" y="381000"/>
            <a:ext cx="83820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(d)Standard enthalpy/heat of solution ∆Hᶿ</a:t>
            </a:r>
            <a:r>
              <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s</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standard enthalpy of solution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defined as the energy change when one mole of a substance is dissolve in excess distilled water to form an infinite dilute solution.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An infinite dilute solution is one which is </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too</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dilute to be diluted further.</a:t>
            </a:r>
            <a:endParaRPr kumimoji="0" lang="en-US" sz="20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Dissolving a solid involves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two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processes:</a:t>
            </a:r>
          </a:p>
          <a:p>
            <a:pPr marL="514350" marR="0" lvl="0" indent="-514350" algn="l" defTabSz="914400" rtl="0" eaLnBrk="0" fontAlgn="base" latinLnBrk="0" hangingPunct="0">
              <a:lnSpc>
                <a:spcPct val="100000"/>
              </a:lnSpc>
              <a:spcBef>
                <a:spcPct val="0"/>
              </a:spcBef>
              <a:spcAft>
                <a:spcPct val="0"/>
              </a:spcAft>
              <a:buClrTx/>
              <a:buSzTx/>
              <a:buFontTx/>
              <a:buAutoNum type="romanLcParenBoth"/>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breaking</a:t>
            </a:r>
            <a:r>
              <a:rPr kumimoji="0" lang="en-US"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the </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crystal</a:t>
            </a:r>
            <a:r>
              <a:rPr kumimoji="0" lang="en-US"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of the solid into </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free ions</a:t>
            </a:r>
            <a:r>
              <a:rPr kumimoji="0" lang="en-US"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cations</a:t>
            </a:r>
            <a:r>
              <a:rPr kumimoji="0" lang="en-US"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and anion).</a:t>
            </a:r>
          </a:p>
          <a:p>
            <a:pPr marL="514350" marR="0" lvl="0" indent="-51435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This process is the </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opposite</a:t>
            </a:r>
            <a:r>
              <a:rPr kumimoji="0" lang="en-US"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of the </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formation</a:t>
            </a:r>
            <a:r>
              <a:rPr kumimoji="0" lang="en-US" sz="20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of the crystal itself. </a:t>
            </a:r>
          </a:p>
          <a:p>
            <a:pPr marL="514350" marR="0" lvl="0" indent="-51435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The energy required to form one mole of a crystal structure from its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gaseous ions</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is called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Lattice energy</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/heat/enthalpy of lattice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p>
          <a:p>
            <a:pPr marL="514350" marR="0" lvl="0" indent="-514350" algn="l" defTabSz="914400" rtl="0" eaLnBrk="0" fontAlgn="base" latinLnBrk="0" hangingPunct="0">
              <a:lnSpc>
                <a:spcPct val="100000"/>
              </a:lnSpc>
              <a:spcBef>
                <a:spcPct val="0"/>
              </a:spcBef>
              <a:spcAft>
                <a:spcPct val="0"/>
              </a:spcAft>
              <a:buClrTx/>
              <a:buSzTx/>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Lattice energy /heat/enthalpy of lattice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an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endothermic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process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+∆Hl</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p>
            <a:pPr marL="514350" marR="0" lvl="0" indent="-51435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1371600" y="4648200"/>
          <a:ext cx="6096000" cy="1463040"/>
        </p:xfrm>
        <a:graphic>
          <a:graphicData uri="http://schemas.openxmlformats.org/drawingml/2006/table">
            <a:tbl>
              <a:tblPr/>
              <a:tblGrid>
                <a:gridCol w="1016000"/>
                <a:gridCol w="1016000"/>
                <a:gridCol w="1016000"/>
                <a:gridCol w="1016000"/>
                <a:gridCol w="1016000"/>
                <a:gridCol w="1016000"/>
              </a:tblGrid>
              <a:tr h="346710">
                <a:tc>
                  <a:txBody>
                    <a:bodyPr/>
                    <a:lstStyle/>
                    <a:p>
                      <a:pPr marL="0" marR="0">
                        <a:spcBef>
                          <a:spcPts val="0"/>
                        </a:spcBef>
                        <a:spcAft>
                          <a:spcPts val="0"/>
                        </a:spcAft>
                      </a:pP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Mg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710">
                <a:tc>
                  <a:txBody>
                    <a:bodyPr/>
                    <a:lstStyle/>
                    <a:p>
                      <a:pPr marL="0" marR="0">
                        <a:spcBef>
                          <a:spcPts val="0"/>
                        </a:spcBef>
                        <a:spcAft>
                          <a:spcPts val="0"/>
                        </a:spcAft>
                      </a:pPr>
                      <a:r>
                        <a:rPr lang="en-US" sz="2400" dirty="0">
                          <a:latin typeface="Times New Roman"/>
                          <a:ea typeface="Times New Roman"/>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+1022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+900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+760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+631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710">
                <a:tc>
                  <a:txBody>
                    <a:bodyPr/>
                    <a:lstStyle/>
                    <a:p>
                      <a:pPr marL="0" marR="0">
                        <a:spcBef>
                          <a:spcPts val="0"/>
                        </a:spcBef>
                        <a:spcAft>
                          <a:spcPts val="0"/>
                        </a:spcAft>
                      </a:pPr>
                      <a:r>
                        <a:rPr lang="en-US" sz="2400" dirty="0" err="1">
                          <a:latin typeface="Times New Roman"/>
                          <a:ea typeface="Times New Roman"/>
                          <a:cs typeface="Times New Roman"/>
                        </a:rPr>
                        <a:t>Cl</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+846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+690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+2237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+2493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710">
                <a:tc>
                  <a:txBody>
                    <a:bodyPr/>
                    <a:lstStyle/>
                    <a:p>
                      <a:pPr marL="0" marR="0">
                        <a:spcBef>
                          <a:spcPts val="0"/>
                        </a:spcBef>
                        <a:spcAft>
                          <a:spcPts val="0"/>
                        </a:spcAft>
                      </a:pPr>
                      <a:r>
                        <a:rPr lang="en-US" sz="2400" dirty="0">
                          <a:latin typeface="Times New Roman"/>
                          <a:ea typeface="Times New Roman"/>
                          <a:cs typeface="Times New Roman"/>
                        </a:rPr>
                        <a:t>Br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+733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+670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+2173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+2226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4" name="Rectangle 2"/>
          <p:cNvSpPr>
            <a:spLocks noChangeArrowheads="1"/>
          </p:cNvSpPr>
          <p:nvPr/>
        </p:nvSpPr>
        <p:spPr bwMode="auto">
          <a:xfrm>
            <a:off x="685800" y="3810000"/>
            <a:ext cx="845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table below shows some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l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kJ for the process: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MX(s)   -&gt; M</a:t>
            </a:r>
            <a:r>
              <a:rPr kumimoji="0" lang="en-US" sz="2000" b="0" i="0" u="none" strike="noStrike" cap="none" normalizeH="0" baseline="30000" dirty="0" smtClean="0">
                <a:ln>
                  <a:noFill/>
                </a:ln>
                <a:solidFill>
                  <a:srgbClr val="00B050"/>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(g)  +  X</a:t>
            </a:r>
            <a:r>
              <a:rPr kumimoji="0" lang="en-US" sz="2000" b="0" i="0" u="none" strike="noStrike" cap="none" normalizeH="0" baseline="30000" dirty="0" smtClean="0">
                <a:ln>
                  <a:noFill/>
                </a:ln>
                <a:solidFill>
                  <a:srgbClr val="00B05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(g)</a:t>
            </a:r>
            <a:endParaRPr kumimoji="0" lang="en-US" sz="2000" b="0"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1000"/>
                                  </p:stCondLst>
                                  <p:iterate type="lt">
                                    <p:tmPct val="50000"/>
                                  </p:iterate>
                                  <p:childTnLst>
                                    <p:set>
                                      <p:cBhvr>
                                        <p:cTn id="6" dur="1" fill="hold">
                                          <p:stCondLst>
                                            <p:cond delay="0"/>
                                          </p:stCondLst>
                                        </p:cTn>
                                        <p:tgtEl>
                                          <p:spTgt spid="28673">
                                            <p:txEl>
                                              <p:pRg st="0" end="0"/>
                                            </p:txEl>
                                          </p:spTgt>
                                        </p:tgtEl>
                                        <p:attrNameLst>
                                          <p:attrName>style.visibility</p:attrName>
                                        </p:attrNameLst>
                                      </p:cBhvr>
                                      <p:to>
                                        <p:strVal val="visible"/>
                                      </p:to>
                                    </p:set>
                                    <p:anim calcmode="discrete" valueType="clr">
                                      <p:cBhvr override="childStyle">
                                        <p:cTn id="7" dur="500"/>
                                        <p:tgtEl>
                                          <p:spTgt spid="2867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8673">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28673">
                                            <p:txEl>
                                              <p:pRg st="0" end="0"/>
                                            </p:txEl>
                                          </p:spTgt>
                                        </p:tgtEl>
                                        <p:attrNameLst>
                                          <p:attrName>fill.type</p:attrName>
                                        </p:attrNameLst>
                                      </p:cBhvr>
                                      <p:to>
                                        <p:strVal val="solid"/>
                                      </p:to>
                                    </p:set>
                                  </p:childTnLst>
                                </p:cTn>
                              </p:par>
                            </p:childTnLst>
                          </p:cTn>
                        </p:par>
                        <p:par>
                          <p:cTn id="10" fill="hold">
                            <p:stCondLst>
                              <p:cond delay="10750"/>
                            </p:stCondLst>
                            <p:childTnLst>
                              <p:par>
                                <p:cTn id="11" presetID="4" presetClass="entr" presetSubtype="32" fill="hold" nodeType="afterEffect">
                                  <p:stCondLst>
                                    <p:cond delay="0"/>
                                  </p:stCondLst>
                                  <p:childTnLst>
                                    <p:set>
                                      <p:cBhvr>
                                        <p:cTn id="12" dur="1" fill="hold">
                                          <p:stCondLst>
                                            <p:cond delay="0"/>
                                          </p:stCondLst>
                                        </p:cTn>
                                        <p:tgtEl>
                                          <p:spTgt spid="28673">
                                            <p:txEl>
                                              <p:pRg st="1" end="1"/>
                                            </p:txEl>
                                          </p:spTgt>
                                        </p:tgtEl>
                                        <p:attrNameLst>
                                          <p:attrName>style.visibility</p:attrName>
                                        </p:attrNameLst>
                                      </p:cBhvr>
                                      <p:to>
                                        <p:strVal val="visible"/>
                                      </p:to>
                                    </p:set>
                                    <p:animEffect transition="in" filter="box(out)">
                                      <p:cBhvr>
                                        <p:cTn id="13" dur="2000"/>
                                        <p:tgtEl>
                                          <p:spTgt spid="28673">
                                            <p:txEl>
                                              <p:pRg st="1" end="1"/>
                                            </p:txEl>
                                          </p:spTgt>
                                        </p:tgtEl>
                                      </p:cBhvr>
                                    </p:animEffect>
                                  </p:childTnLst>
                                </p:cTn>
                              </p:par>
                            </p:childTnLst>
                          </p:cTn>
                        </p:par>
                        <p:par>
                          <p:cTn id="14" fill="hold">
                            <p:stCondLst>
                              <p:cond delay="12750"/>
                            </p:stCondLst>
                            <p:childTnLst>
                              <p:par>
                                <p:cTn id="15" presetID="4" presetClass="entr" presetSubtype="32" fill="hold" nodeType="afterEffect">
                                  <p:stCondLst>
                                    <p:cond delay="0"/>
                                  </p:stCondLst>
                                  <p:childTnLst>
                                    <p:set>
                                      <p:cBhvr>
                                        <p:cTn id="16" dur="1" fill="hold">
                                          <p:stCondLst>
                                            <p:cond delay="0"/>
                                          </p:stCondLst>
                                        </p:cTn>
                                        <p:tgtEl>
                                          <p:spTgt spid="28673">
                                            <p:txEl>
                                              <p:pRg st="2" end="2"/>
                                            </p:txEl>
                                          </p:spTgt>
                                        </p:tgtEl>
                                        <p:attrNameLst>
                                          <p:attrName>style.visibility</p:attrName>
                                        </p:attrNameLst>
                                      </p:cBhvr>
                                      <p:to>
                                        <p:strVal val="visible"/>
                                      </p:to>
                                    </p:set>
                                    <p:animEffect transition="in" filter="box(out)">
                                      <p:cBhvr>
                                        <p:cTn id="17" dur="2000"/>
                                        <p:tgtEl>
                                          <p:spTgt spid="28673">
                                            <p:txEl>
                                              <p:pRg st="2" end="2"/>
                                            </p:txEl>
                                          </p:spTgt>
                                        </p:tgtEl>
                                      </p:cBhvr>
                                    </p:animEffect>
                                  </p:childTnLst>
                                </p:cTn>
                              </p:par>
                            </p:childTnLst>
                          </p:cTn>
                        </p:par>
                        <p:par>
                          <p:cTn id="18" fill="hold">
                            <p:stCondLst>
                              <p:cond delay="14750"/>
                            </p:stCondLst>
                            <p:childTnLst>
                              <p:par>
                                <p:cTn id="19" presetID="4" presetClass="entr" presetSubtype="32" fill="hold" nodeType="afterEffect">
                                  <p:stCondLst>
                                    <p:cond delay="0"/>
                                  </p:stCondLst>
                                  <p:childTnLst>
                                    <p:set>
                                      <p:cBhvr>
                                        <p:cTn id="20" dur="1" fill="hold">
                                          <p:stCondLst>
                                            <p:cond delay="0"/>
                                          </p:stCondLst>
                                        </p:cTn>
                                        <p:tgtEl>
                                          <p:spTgt spid="28673">
                                            <p:txEl>
                                              <p:pRg st="3" end="3"/>
                                            </p:txEl>
                                          </p:spTgt>
                                        </p:tgtEl>
                                        <p:attrNameLst>
                                          <p:attrName>style.visibility</p:attrName>
                                        </p:attrNameLst>
                                      </p:cBhvr>
                                      <p:to>
                                        <p:strVal val="visible"/>
                                      </p:to>
                                    </p:set>
                                    <p:animEffect transition="in" filter="box(out)">
                                      <p:cBhvr>
                                        <p:cTn id="21" dur="2000"/>
                                        <p:tgtEl>
                                          <p:spTgt spid="28673">
                                            <p:txEl>
                                              <p:pRg st="3" end="3"/>
                                            </p:txEl>
                                          </p:spTgt>
                                        </p:tgtEl>
                                      </p:cBhvr>
                                    </p:animEffect>
                                  </p:childTnLst>
                                </p:cTn>
                              </p:par>
                            </p:childTnLst>
                          </p:cTn>
                        </p:par>
                        <p:par>
                          <p:cTn id="22" fill="hold">
                            <p:stCondLst>
                              <p:cond delay="16750"/>
                            </p:stCondLst>
                            <p:childTnLst>
                              <p:par>
                                <p:cTn id="23" presetID="4" presetClass="entr" presetSubtype="32" fill="hold" nodeType="afterEffect">
                                  <p:stCondLst>
                                    <p:cond delay="0"/>
                                  </p:stCondLst>
                                  <p:childTnLst>
                                    <p:set>
                                      <p:cBhvr>
                                        <p:cTn id="24" dur="1" fill="hold">
                                          <p:stCondLst>
                                            <p:cond delay="0"/>
                                          </p:stCondLst>
                                        </p:cTn>
                                        <p:tgtEl>
                                          <p:spTgt spid="28673">
                                            <p:txEl>
                                              <p:pRg st="4" end="4"/>
                                            </p:txEl>
                                          </p:spTgt>
                                        </p:tgtEl>
                                        <p:attrNameLst>
                                          <p:attrName>style.visibility</p:attrName>
                                        </p:attrNameLst>
                                      </p:cBhvr>
                                      <p:to>
                                        <p:strVal val="visible"/>
                                      </p:to>
                                    </p:set>
                                    <p:animEffect transition="in" filter="box(out)">
                                      <p:cBhvr>
                                        <p:cTn id="25" dur="2000"/>
                                        <p:tgtEl>
                                          <p:spTgt spid="28673">
                                            <p:txEl>
                                              <p:pRg st="4" end="4"/>
                                            </p:txEl>
                                          </p:spTgt>
                                        </p:tgtEl>
                                      </p:cBhvr>
                                    </p:animEffect>
                                  </p:childTnLst>
                                </p:cTn>
                              </p:par>
                            </p:childTnLst>
                          </p:cTn>
                        </p:par>
                        <p:par>
                          <p:cTn id="26" fill="hold">
                            <p:stCondLst>
                              <p:cond delay="18750"/>
                            </p:stCondLst>
                            <p:childTnLst>
                              <p:par>
                                <p:cTn id="27" presetID="4" presetClass="entr" presetSubtype="32" fill="hold" nodeType="afterEffect">
                                  <p:stCondLst>
                                    <p:cond delay="0"/>
                                  </p:stCondLst>
                                  <p:childTnLst>
                                    <p:set>
                                      <p:cBhvr>
                                        <p:cTn id="28" dur="1" fill="hold">
                                          <p:stCondLst>
                                            <p:cond delay="0"/>
                                          </p:stCondLst>
                                        </p:cTn>
                                        <p:tgtEl>
                                          <p:spTgt spid="28673">
                                            <p:txEl>
                                              <p:pRg st="5" end="5"/>
                                            </p:txEl>
                                          </p:spTgt>
                                        </p:tgtEl>
                                        <p:attrNameLst>
                                          <p:attrName>style.visibility</p:attrName>
                                        </p:attrNameLst>
                                      </p:cBhvr>
                                      <p:to>
                                        <p:strVal val="visible"/>
                                      </p:to>
                                    </p:set>
                                    <p:animEffect transition="in" filter="box(out)">
                                      <p:cBhvr>
                                        <p:cTn id="29" dur="2000"/>
                                        <p:tgtEl>
                                          <p:spTgt spid="28673">
                                            <p:txEl>
                                              <p:pRg st="5" end="5"/>
                                            </p:txEl>
                                          </p:spTgt>
                                        </p:tgtEl>
                                      </p:cBhvr>
                                    </p:animEffect>
                                  </p:childTnLst>
                                </p:cTn>
                              </p:par>
                            </p:childTnLst>
                          </p:cTn>
                        </p:par>
                        <p:par>
                          <p:cTn id="30" fill="hold">
                            <p:stCondLst>
                              <p:cond delay="20750"/>
                            </p:stCondLst>
                            <p:childTnLst>
                              <p:par>
                                <p:cTn id="31" presetID="4" presetClass="entr" presetSubtype="32" fill="hold" nodeType="afterEffect">
                                  <p:stCondLst>
                                    <p:cond delay="0"/>
                                  </p:stCondLst>
                                  <p:childTnLst>
                                    <p:set>
                                      <p:cBhvr>
                                        <p:cTn id="32" dur="1" fill="hold">
                                          <p:stCondLst>
                                            <p:cond delay="0"/>
                                          </p:stCondLst>
                                        </p:cTn>
                                        <p:tgtEl>
                                          <p:spTgt spid="28673">
                                            <p:txEl>
                                              <p:pRg st="6" end="6"/>
                                            </p:txEl>
                                          </p:spTgt>
                                        </p:tgtEl>
                                        <p:attrNameLst>
                                          <p:attrName>style.visibility</p:attrName>
                                        </p:attrNameLst>
                                      </p:cBhvr>
                                      <p:to>
                                        <p:strVal val="visible"/>
                                      </p:to>
                                    </p:set>
                                    <p:animEffect transition="in" filter="box(out)">
                                      <p:cBhvr>
                                        <p:cTn id="33" dur="2000"/>
                                        <p:tgtEl>
                                          <p:spTgt spid="28673">
                                            <p:txEl>
                                              <p:pRg st="6" end="6"/>
                                            </p:txEl>
                                          </p:spTgt>
                                        </p:tgtEl>
                                      </p:cBhvr>
                                    </p:animEffect>
                                  </p:childTnLst>
                                </p:cTn>
                              </p:par>
                            </p:childTnLst>
                          </p:cTn>
                        </p:par>
                        <p:par>
                          <p:cTn id="34" fill="hold">
                            <p:stCondLst>
                              <p:cond delay="22750"/>
                            </p:stCondLst>
                            <p:childTnLst>
                              <p:par>
                                <p:cTn id="35" presetID="4" presetClass="entr" presetSubtype="32" fill="hold" nodeType="afterEffect">
                                  <p:stCondLst>
                                    <p:cond delay="0"/>
                                  </p:stCondLst>
                                  <p:childTnLst>
                                    <p:set>
                                      <p:cBhvr>
                                        <p:cTn id="36" dur="1" fill="hold">
                                          <p:stCondLst>
                                            <p:cond delay="0"/>
                                          </p:stCondLst>
                                        </p:cTn>
                                        <p:tgtEl>
                                          <p:spTgt spid="28673">
                                            <p:txEl>
                                              <p:pRg st="7" end="7"/>
                                            </p:txEl>
                                          </p:spTgt>
                                        </p:tgtEl>
                                        <p:attrNameLst>
                                          <p:attrName>style.visibility</p:attrName>
                                        </p:attrNameLst>
                                      </p:cBhvr>
                                      <p:to>
                                        <p:strVal val="visible"/>
                                      </p:to>
                                    </p:set>
                                    <p:animEffect transition="in" filter="box(out)">
                                      <p:cBhvr>
                                        <p:cTn id="37" dur="2000"/>
                                        <p:tgtEl>
                                          <p:spTgt spid="28673">
                                            <p:txEl>
                                              <p:pRg st="7" end="7"/>
                                            </p:txEl>
                                          </p:spTgt>
                                        </p:tgtEl>
                                      </p:cBhvr>
                                    </p:animEffect>
                                  </p:childTnLst>
                                </p:cTn>
                              </p:par>
                            </p:childTnLst>
                          </p:cTn>
                        </p:par>
                        <p:par>
                          <p:cTn id="38" fill="hold">
                            <p:stCondLst>
                              <p:cond delay="24750"/>
                            </p:stCondLst>
                            <p:childTnLst>
                              <p:par>
                                <p:cTn id="39" presetID="4" presetClass="entr" presetSubtype="16" fill="hold" nodeType="afterEffect">
                                  <p:stCondLst>
                                    <p:cond delay="0"/>
                                  </p:stCondLst>
                                  <p:childTnLst>
                                    <p:set>
                                      <p:cBhvr>
                                        <p:cTn id="40" dur="1" fill="hold">
                                          <p:stCondLst>
                                            <p:cond delay="0"/>
                                          </p:stCondLst>
                                        </p:cTn>
                                        <p:tgtEl>
                                          <p:spTgt spid="28674">
                                            <p:txEl>
                                              <p:pRg st="0" end="0"/>
                                            </p:txEl>
                                          </p:spTgt>
                                        </p:tgtEl>
                                        <p:attrNameLst>
                                          <p:attrName>style.visibility</p:attrName>
                                        </p:attrNameLst>
                                      </p:cBhvr>
                                      <p:to>
                                        <p:strVal val="visible"/>
                                      </p:to>
                                    </p:set>
                                    <p:animEffect transition="in" filter="box(in)">
                                      <p:cBhvr>
                                        <p:cTn id="41" dur="2000"/>
                                        <p:tgtEl>
                                          <p:spTgt spid="28674">
                                            <p:txEl>
                                              <p:pRg st="0" end="0"/>
                                            </p:txEl>
                                          </p:spTgt>
                                        </p:tgtEl>
                                      </p:cBhvr>
                                    </p:animEffect>
                                  </p:childTnLst>
                                </p:cTn>
                              </p:par>
                            </p:childTnLst>
                          </p:cTn>
                        </p:par>
                        <p:par>
                          <p:cTn id="42" fill="hold">
                            <p:stCondLst>
                              <p:cond delay="26750"/>
                            </p:stCondLst>
                            <p:childTnLst>
                              <p:par>
                                <p:cTn id="43" presetID="27" presetClass="entr" presetSubtype="0" fill="hold" nodeType="afterEffect">
                                  <p:stCondLst>
                                    <p:cond delay="0"/>
                                  </p:stCondLst>
                                  <p:iterate type="lt">
                                    <p:tmPct val="50000"/>
                                  </p:iterate>
                                  <p:childTnLst>
                                    <p:set>
                                      <p:cBhvr>
                                        <p:cTn id="44" dur="1" fill="hold">
                                          <p:stCondLst>
                                            <p:cond delay="0"/>
                                          </p:stCondLst>
                                        </p:cTn>
                                        <p:tgtEl>
                                          <p:spTgt spid="28674">
                                            <p:txEl>
                                              <p:pRg st="1" end="1"/>
                                            </p:txEl>
                                          </p:spTgt>
                                        </p:tgtEl>
                                        <p:attrNameLst>
                                          <p:attrName>style.visibility</p:attrName>
                                        </p:attrNameLst>
                                      </p:cBhvr>
                                      <p:to>
                                        <p:strVal val="visible"/>
                                      </p:to>
                                    </p:set>
                                    <p:anim calcmode="discrete" valueType="clr">
                                      <p:cBhvr override="childStyle">
                                        <p:cTn id="45" dur="500"/>
                                        <p:tgtEl>
                                          <p:spTgt spid="2867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500"/>
                                        <p:tgtEl>
                                          <p:spTgt spid="28674">
                                            <p:txEl>
                                              <p:pRg st="1" end="1"/>
                                            </p:txEl>
                                          </p:spTgt>
                                        </p:tgtEl>
                                        <p:attrNameLst>
                                          <p:attrName>fillcolor</p:attrName>
                                        </p:attrNameLst>
                                      </p:cBhvr>
                                      <p:tavLst>
                                        <p:tav tm="0">
                                          <p:val>
                                            <p:clrVal>
                                              <a:schemeClr val="accent2"/>
                                            </p:clrVal>
                                          </p:val>
                                        </p:tav>
                                        <p:tav tm="50000">
                                          <p:val>
                                            <p:clrVal>
                                              <a:schemeClr val="hlink"/>
                                            </p:clrVal>
                                          </p:val>
                                        </p:tav>
                                      </p:tavLst>
                                    </p:anim>
                                    <p:set>
                                      <p:cBhvr>
                                        <p:cTn id="47" dur="500"/>
                                        <p:tgtEl>
                                          <p:spTgt spid="28674">
                                            <p:txEl>
                                              <p:pRg st="1" end="1"/>
                                            </p:txEl>
                                          </p:spTgt>
                                        </p:tgtEl>
                                        <p:attrNameLst>
                                          <p:attrName>fill.type</p:attrName>
                                        </p:attrNameLst>
                                      </p:cBhvr>
                                      <p:to>
                                        <p:strVal val="solid"/>
                                      </p:to>
                                    </p:set>
                                  </p:childTnLst>
                                </p:cTn>
                              </p:par>
                            </p:childTnLst>
                          </p:cTn>
                        </p:par>
                        <p:par>
                          <p:cTn id="48" fill="hold">
                            <p:stCondLst>
                              <p:cond delay="31500"/>
                            </p:stCondLst>
                            <p:childTnLst>
                              <p:par>
                                <p:cTn id="49" presetID="8" presetClass="entr" presetSubtype="32" fill="hold" nodeType="after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diamond(out)">
                                      <p:cBhvr>
                                        <p:cTn id="5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4191000"/>
          <a:ext cx="8381999" cy="2051539"/>
        </p:xfrm>
        <a:graphic>
          <a:graphicData uri="http://schemas.openxmlformats.org/drawingml/2006/table">
            <a:tbl>
              <a:tblPr/>
              <a:tblGrid>
                <a:gridCol w="933960"/>
                <a:gridCol w="870938"/>
                <a:gridCol w="947089"/>
                <a:gridCol w="925205"/>
                <a:gridCol w="975098"/>
                <a:gridCol w="961094"/>
                <a:gridCol w="908575"/>
                <a:gridCol w="928708"/>
                <a:gridCol w="931332"/>
              </a:tblGrid>
              <a:tr h="838200">
                <a:tc>
                  <a:txBody>
                    <a:bodyPr/>
                    <a:lstStyle/>
                    <a:p>
                      <a:pPr marL="0" marR="0">
                        <a:spcBef>
                          <a:spcPts val="0"/>
                        </a:spcBef>
                        <a:spcAft>
                          <a:spcPts val="0"/>
                        </a:spcAft>
                      </a:pPr>
                      <a:r>
                        <a:rPr lang="en-US" sz="2400" dirty="0">
                          <a:latin typeface="Times New Roman"/>
                          <a:ea typeface="Times New Roman"/>
                          <a:cs typeface="Times New Roman"/>
                        </a:rPr>
                        <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Li</a:t>
                      </a:r>
                      <a:r>
                        <a:rPr lang="en-US" sz="2400" baseline="30000">
                          <a:latin typeface="Times New Roman"/>
                          <a:ea typeface="Times New Roman"/>
                          <a:cs typeface="Times New Roman"/>
                        </a:rPr>
                        <a:t>+</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Na</a:t>
                      </a:r>
                      <a:r>
                        <a:rPr lang="en-US" sz="2400" baseline="30000">
                          <a:latin typeface="Times New Roman"/>
                          <a:ea typeface="Times New Roman"/>
                          <a:cs typeface="Times New Roman"/>
                        </a:rPr>
                        <a:t>+</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K</a:t>
                      </a:r>
                      <a:r>
                        <a:rPr lang="en-US" sz="2400" baseline="30000">
                          <a:latin typeface="Times New Roman"/>
                          <a:ea typeface="Times New Roman"/>
                          <a:cs typeface="Times New Roman"/>
                        </a:rPr>
                        <a:t>+</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Mg</a:t>
                      </a:r>
                      <a:r>
                        <a:rPr lang="en-US" sz="2400" baseline="30000">
                          <a:latin typeface="Times New Roman"/>
                          <a:ea typeface="Times New Roman"/>
                          <a:cs typeface="Times New Roman"/>
                        </a:rPr>
                        <a:t>2+</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Ca</a:t>
                      </a:r>
                      <a:r>
                        <a:rPr lang="en-US" sz="2400" baseline="30000">
                          <a:latin typeface="Times New Roman"/>
                          <a:ea typeface="Times New Roman"/>
                          <a:cs typeface="Times New Roman"/>
                        </a:rPr>
                        <a:t>2+</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F</a:t>
                      </a:r>
                      <a:r>
                        <a:rPr lang="en-US" sz="2400" baseline="30000">
                          <a:latin typeface="Times New Roman"/>
                          <a:ea typeface="Times New Roman"/>
                          <a:cs typeface="Times New Roman"/>
                        </a:rPr>
                        <a:t>-</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Cl</a:t>
                      </a:r>
                      <a:r>
                        <a:rPr lang="en-US" sz="2400" baseline="30000">
                          <a:latin typeface="Times New Roman"/>
                          <a:ea typeface="Times New Roman"/>
                          <a:cs typeface="Times New Roman"/>
                        </a:rPr>
                        <a:t>-</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Br</a:t>
                      </a:r>
                      <a:r>
                        <a:rPr lang="en-US" sz="2400" baseline="30000">
                          <a:latin typeface="Times New Roman"/>
                          <a:ea typeface="Times New Roman"/>
                          <a:cs typeface="Times New Roman"/>
                        </a:rPr>
                        <a:t>-</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339">
                <a:tc>
                  <a:txBody>
                    <a:bodyPr/>
                    <a:lstStyle/>
                    <a:p>
                      <a:pPr marL="0" marR="0">
                        <a:spcBef>
                          <a:spcPts val="0"/>
                        </a:spcBef>
                        <a:spcAft>
                          <a:spcPts val="0"/>
                        </a:spcAft>
                      </a:pPr>
                      <a:r>
                        <a:rPr lang="en-US" sz="2400" dirty="0">
                          <a:latin typeface="Times New Roman"/>
                          <a:ea typeface="Times New Roman"/>
                          <a:cs typeface="Times New Roman"/>
                        </a:rPr>
                        <a:t>∆</a:t>
                      </a:r>
                      <a:r>
                        <a:rPr lang="en-US" sz="2400" dirty="0" err="1">
                          <a:latin typeface="Times New Roman"/>
                          <a:ea typeface="Times New Roman"/>
                          <a:cs typeface="Times New Roman"/>
                        </a:rPr>
                        <a:t>H</a:t>
                      </a:r>
                      <a:r>
                        <a:rPr lang="en-US" sz="2400" baseline="-25000" dirty="0" err="1">
                          <a:latin typeface="Times New Roman"/>
                          <a:ea typeface="Times New Roman"/>
                          <a:cs typeface="Times New Roman"/>
                        </a:rPr>
                        <a:t>h</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-1091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-406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-322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-1920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-1650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-506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-364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-335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381000" y="457200"/>
            <a:ext cx="8382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a:t>
            </a:r>
            <a:r>
              <a:rPr kumimoji="0" lang="en-US" sz="2800" b="1" i="0" u="none" strike="noStrike" cap="none" normalizeH="0" baseline="0" dirty="0" smtClean="0">
                <a:ln>
                  <a:noFill/>
                </a:ln>
                <a:effectLst/>
                <a:latin typeface="Times New Roman" pitchFamily="18" charset="0"/>
                <a:ea typeface="Times New Roman" pitchFamily="18" charset="0"/>
                <a:cs typeface="Times New Roman" pitchFamily="18" charset="0"/>
              </a:rPr>
              <a:t>surrounding</a:t>
            </a:r>
            <a:r>
              <a:rPr kumimoji="0" lang="en-US" sz="28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the free ions by polar </a:t>
            </a:r>
            <a:r>
              <a:rPr kumimoji="0" lang="en-US" sz="2800" b="1" i="0" u="none" strike="noStrike" cap="none" normalizeH="0" baseline="0" dirty="0" smtClean="0">
                <a:ln>
                  <a:noFill/>
                </a:ln>
                <a:effectLst/>
                <a:latin typeface="Times New Roman" pitchFamily="18" charset="0"/>
                <a:ea typeface="Times New Roman" pitchFamily="18" charset="0"/>
                <a:cs typeface="Times New Roman" pitchFamily="18" charset="0"/>
              </a:rPr>
              <a:t>water</a:t>
            </a:r>
            <a:r>
              <a:rPr kumimoji="0" lang="en-US" sz="28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molecules. This process is called </a:t>
            </a:r>
            <a:r>
              <a:rPr kumimoji="0" lang="en-US" sz="2800" b="1" i="0" u="none" strike="noStrike" cap="none" normalizeH="0" baseline="0" dirty="0" smtClean="0">
                <a:ln>
                  <a:noFill/>
                </a:ln>
                <a:effectLst/>
                <a:latin typeface="Times New Roman" pitchFamily="18" charset="0"/>
                <a:ea typeface="Times New Roman" pitchFamily="18" charset="0"/>
                <a:cs typeface="Times New Roman" pitchFamily="18" charset="0"/>
              </a:rPr>
              <a:t>hydration</a:t>
            </a:r>
            <a:r>
              <a:rPr kumimoji="0" lang="en-US" sz="28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The energy produced when one mole of  ions are completely hydrated is called </a:t>
            </a:r>
            <a:r>
              <a:rPr kumimoji="0" lang="en-US" sz="2800" b="1" i="0" u="none" strike="noStrike" cap="none" normalizeH="0" baseline="0" dirty="0" smtClean="0">
                <a:ln>
                  <a:noFill/>
                </a:ln>
                <a:effectLst/>
                <a:latin typeface="Times New Roman" pitchFamily="18" charset="0"/>
                <a:ea typeface="Times New Roman" pitchFamily="18" charset="0"/>
                <a:cs typeface="Times New Roman" pitchFamily="18" charset="0"/>
              </a:rPr>
              <a:t>hydration energy</a:t>
            </a:r>
            <a:r>
              <a:rPr kumimoji="0" lang="en-US" sz="28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heat/enthalpy of hydration(</a:t>
            </a:r>
            <a:r>
              <a:rPr kumimoji="0" lang="en-US" sz="2800" b="1"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err="1" smtClean="0">
                <a:ln>
                  <a:noFill/>
                </a:ln>
                <a:effectLst/>
                <a:latin typeface="Times New Roman" pitchFamily="18" charset="0"/>
                <a:ea typeface="Times New Roman" pitchFamily="18" charset="0"/>
                <a:cs typeface="Times New Roman" pitchFamily="18" charset="0"/>
              </a:rPr>
              <a:t>h</a:t>
            </a:r>
            <a:r>
              <a:rPr kumimoji="0" lang="en-US" sz="28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Hydration energy /enthalpy of hydration(∆</a:t>
            </a:r>
            <a:r>
              <a:rPr kumimoji="0" lang="en-US" sz="28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is an</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effectLst/>
                <a:latin typeface="Times New Roman" pitchFamily="18" charset="0"/>
                <a:ea typeface="Times New Roman" pitchFamily="18" charset="0"/>
                <a:cs typeface="Times New Roman" pitchFamily="18" charset="0"/>
              </a:rPr>
              <a:t>exothermic</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process(</a:t>
            </a:r>
            <a:r>
              <a:rPr kumimoji="0" lang="en-US" sz="2800" b="0"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err="1" smtClean="0">
                <a:ln>
                  <a:noFill/>
                </a:ln>
                <a:effectLst/>
                <a:latin typeface="Times New Roman" pitchFamily="18" charset="0"/>
                <a:ea typeface="Times New Roman" pitchFamily="18" charset="0"/>
                <a:cs typeface="Times New Roman" pitchFamily="18" charset="0"/>
              </a:rPr>
              <a:t>h</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table below shows some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kJ for some 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1745">
                                            <p:txEl>
                                              <p:pRg st="0" end="0"/>
                                            </p:txEl>
                                          </p:spTgt>
                                        </p:tgtEl>
                                        <p:attrNameLst>
                                          <p:attrName>style.visibility</p:attrName>
                                        </p:attrNameLst>
                                      </p:cBhvr>
                                      <p:to>
                                        <p:strVal val="visible"/>
                                      </p:to>
                                    </p:set>
                                    <p:animEffect transition="in" filter="diamond(in)">
                                      <p:cBhvr>
                                        <p:cTn id="7" dur="3000"/>
                                        <p:tgtEl>
                                          <p:spTgt spid="31745">
                                            <p:txEl>
                                              <p:pRg st="0" end="0"/>
                                            </p:txEl>
                                          </p:spTgt>
                                        </p:tgtEl>
                                      </p:cBhvr>
                                    </p:animEffect>
                                  </p:childTnLst>
                                </p:cTn>
                              </p:par>
                            </p:childTnLst>
                          </p:cTn>
                        </p:par>
                        <p:par>
                          <p:cTn id="8" fill="hold">
                            <p:stCondLst>
                              <p:cond delay="3000"/>
                            </p:stCondLst>
                            <p:childTnLst>
                              <p:par>
                                <p:cTn id="9" presetID="8" presetClass="entr" presetSubtype="16" fill="hold" nodeType="afterEffect">
                                  <p:stCondLst>
                                    <p:cond delay="0"/>
                                  </p:stCondLst>
                                  <p:childTnLst>
                                    <p:set>
                                      <p:cBhvr>
                                        <p:cTn id="10" dur="1" fill="hold">
                                          <p:stCondLst>
                                            <p:cond delay="0"/>
                                          </p:stCondLst>
                                        </p:cTn>
                                        <p:tgtEl>
                                          <p:spTgt spid="31745">
                                            <p:txEl>
                                              <p:pRg st="1" end="1"/>
                                            </p:txEl>
                                          </p:spTgt>
                                        </p:tgtEl>
                                        <p:attrNameLst>
                                          <p:attrName>style.visibility</p:attrName>
                                        </p:attrNameLst>
                                      </p:cBhvr>
                                      <p:to>
                                        <p:strVal val="visible"/>
                                      </p:to>
                                    </p:set>
                                    <p:animEffect transition="in" filter="diamond(in)">
                                      <p:cBhvr>
                                        <p:cTn id="11" dur="3000"/>
                                        <p:tgtEl>
                                          <p:spTgt spid="31745">
                                            <p:txEl>
                                              <p:pRg st="1" end="1"/>
                                            </p:txEl>
                                          </p:spTgt>
                                        </p:tgtEl>
                                      </p:cBhvr>
                                    </p:animEffect>
                                  </p:childTnLst>
                                </p:cTn>
                              </p:par>
                            </p:childTnLst>
                          </p:cTn>
                        </p:par>
                        <p:par>
                          <p:cTn id="12" fill="hold">
                            <p:stCondLst>
                              <p:cond delay="6000"/>
                            </p:stCondLst>
                            <p:childTnLst>
                              <p:par>
                                <p:cTn id="13" presetID="8" presetClass="entr" presetSubtype="16" fill="hold" nodeType="afterEffect">
                                  <p:stCondLst>
                                    <p:cond delay="0"/>
                                  </p:stCondLst>
                                  <p:childTnLst>
                                    <p:set>
                                      <p:cBhvr>
                                        <p:cTn id="14" dur="1" fill="hold">
                                          <p:stCondLst>
                                            <p:cond delay="0"/>
                                          </p:stCondLst>
                                        </p:cTn>
                                        <p:tgtEl>
                                          <p:spTgt spid="31745">
                                            <p:txEl>
                                              <p:pRg st="2" end="2"/>
                                            </p:txEl>
                                          </p:spTgt>
                                        </p:tgtEl>
                                        <p:attrNameLst>
                                          <p:attrName>style.visibility</p:attrName>
                                        </p:attrNameLst>
                                      </p:cBhvr>
                                      <p:to>
                                        <p:strVal val="visible"/>
                                      </p:to>
                                    </p:set>
                                    <p:animEffect transition="in" filter="diamond(in)">
                                      <p:cBhvr>
                                        <p:cTn id="15" dur="3000"/>
                                        <p:tgtEl>
                                          <p:spTgt spid="31745">
                                            <p:txEl>
                                              <p:pRg st="2" end="2"/>
                                            </p:txEl>
                                          </p:spTgt>
                                        </p:tgtEl>
                                      </p:cBhvr>
                                    </p:animEffect>
                                  </p:childTnLst>
                                </p:cTn>
                              </p:par>
                            </p:childTnLst>
                          </p:cTn>
                        </p:par>
                        <p:par>
                          <p:cTn id="16" fill="hold">
                            <p:stCondLst>
                              <p:cond delay="9000"/>
                            </p:stCondLst>
                            <p:childTnLst>
                              <p:par>
                                <p:cTn id="17" presetID="8" presetClass="entr" presetSubtype="16" fill="hold" nodeType="afterEffect">
                                  <p:stCondLst>
                                    <p:cond delay="0"/>
                                  </p:stCondLst>
                                  <p:childTnLst>
                                    <p:set>
                                      <p:cBhvr>
                                        <p:cTn id="18" dur="1" fill="hold">
                                          <p:stCondLst>
                                            <p:cond delay="0"/>
                                          </p:stCondLst>
                                        </p:cTn>
                                        <p:tgtEl>
                                          <p:spTgt spid="31745">
                                            <p:txEl>
                                              <p:pRg st="3" end="3"/>
                                            </p:txEl>
                                          </p:spTgt>
                                        </p:tgtEl>
                                        <p:attrNameLst>
                                          <p:attrName>style.visibility</p:attrName>
                                        </p:attrNameLst>
                                      </p:cBhvr>
                                      <p:to>
                                        <p:strVal val="visible"/>
                                      </p:to>
                                    </p:set>
                                    <p:animEffect transition="in" filter="diamond(in)">
                                      <p:cBhvr>
                                        <p:cTn id="19" dur="2000"/>
                                        <p:tgtEl>
                                          <p:spTgt spid="31745">
                                            <p:txEl>
                                              <p:pRg st="3" end="3"/>
                                            </p:txEl>
                                          </p:spTgt>
                                        </p:tgtEl>
                                      </p:cBhvr>
                                    </p:animEffect>
                                  </p:childTnLst>
                                </p:cTn>
                              </p:par>
                            </p:childTnLst>
                          </p:cTn>
                        </p:par>
                        <p:par>
                          <p:cTn id="20" fill="hold">
                            <p:stCondLst>
                              <p:cond delay="11000"/>
                            </p:stCondLst>
                            <p:childTnLst>
                              <p:par>
                                <p:cTn id="21" presetID="4" presetClass="entr" presetSubtype="16"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ox(in)">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57200" y="457200"/>
            <a:ext cx="8382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The</a:t>
            </a:r>
            <a:r>
              <a:rPr kumimoji="0" lang="en-US" sz="32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sum</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of the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lattice</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energy </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32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n-US" sz="32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(endothermic) and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hydration</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energy </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a:t>
            </a:r>
            <a:r>
              <a:rPr kumimoji="0" lang="en-US" sz="32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(exothermic) gives the heat of </a:t>
            </a:r>
            <a:r>
              <a:rPr kumimoji="0" lang="en-US" sz="3200" b="0" i="0" u="none" strike="noStrike" cap="none" normalizeH="0" baseline="0" dirty="0" smtClean="0">
                <a:ln>
                  <a:noFill/>
                </a:ln>
                <a:effectLst/>
                <a:latin typeface="Times New Roman" pitchFamily="18" charset="0"/>
                <a:ea typeface="Times New Roman" pitchFamily="18" charset="0"/>
                <a:cs typeface="Times New Roman" pitchFamily="18" charset="0"/>
              </a:rPr>
              <a:t>solution</a:t>
            </a:r>
            <a:r>
              <a:rPr lang="en-US" sz="3200" b="1" dirty="0" smtClean="0">
                <a:solidFill>
                  <a:srgbClr val="00B0F0"/>
                </a:solidFill>
                <a:latin typeface="Times New Roman" pitchFamily="18" charset="0"/>
                <a:ea typeface="Times New Roman" pitchFamily="18" charset="0"/>
                <a:cs typeface="Times New Roman" pitchFamily="18" charset="0"/>
              </a:rPr>
              <a:t>:</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32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s</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32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s</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∆H</a:t>
            </a:r>
            <a:r>
              <a:rPr kumimoji="0" lang="en-US" sz="32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a:t>
            </a:r>
            <a:r>
              <a:rPr kumimoji="0" lang="en-US" sz="32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h</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en-US" sz="3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Note</a:t>
            </a:r>
            <a:endParaRPr kumimoji="0" lang="en-US" sz="32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Since ∆H</a:t>
            </a:r>
            <a:r>
              <a:rPr kumimoji="0" lang="en-US" sz="32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l </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is an endothermic process and ∆</a:t>
            </a:r>
            <a:r>
              <a:rPr kumimoji="0" lang="en-US" sz="32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30000" dirty="0" err="1" smtClean="0">
                <a:ln>
                  <a:noFill/>
                </a:ln>
                <a:solidFill>
                  <a:srgbClr val="00B0F0"/>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is an exothermic process then ∆H</a:t>
            </a:r>
            <a:r>
              <a:rPr kumimoji="0" lang="en-US" sz="32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s</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is</a:t>
            </a:r>
            <a:r>
              <a:rPr kumimoji="0" lang="en-US" sz="32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i</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exothermic</a:t>
            </a:r>
            <a:r>
              <a:rPr kumimoji="0" lang="en-US" sz="32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if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∆H</a:t>
            </a:r>
            <a:r>
              <a:rPr kumimoji="0" lang="en-US" sz="3200" b="1" i="0" u="none" strike="noStrike" cap="none" normalizeH="0" baseline="-30000" dirty="0" smtClean="0">
                <a:ln>
                  <a:noFill/>
                </a:ln>
                <a:effectLst/>
                <a:latin typeface="Times New Roman" pitchFamily="18" charset="0"/>
                <a:ea typeface="Times New Roman" pitchFamily="18" charset="0"/>
                <a:cs typeface="Times New Roman" pitchFamily="18" charset="0"/>
              </a:rPr>
              <a:t>l</a:t>
            </a:r>
            <a:r>
              <a:rPr kumimoji="0" lang="en-US" sz="32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is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less</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than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3200" b="1" i="0" u="none" strike="noStrike" cap="none" normalizeH="0" baseline="0" dirty="0" err="1" smtClean="0">
                <a:ln>
                  <a:noFill/>
                </a:ln>
                <a:effectLst/>
                <a:latin typeface="Times New Roman" pitchFamily="18" charset="0"/>
                <a:ea typeface="Times New Roman" pitchFamily="18" charset="0"/>
                <a:cs typeface="Times New Roman" pitchFamily="18" charset="0"/>
              </a:rPr>
              <a:t>H</a:t>
            </a:r>
            <a:r>
              <a:rPr kumimoji="0" lang="en-US" sz="3200" b="1" i="0" u="none" strike="noStrike" cap="none" normalizeH="0" baseline="-30000" dirty="0" err="1" smtClean="0">
                <a:ln>
                  <a:noFill/>
                </a:ln>
                <a:effectLst/>
                <a:latin typeface="Times New Roman" pitchFamily="18" charset="0"/>
                <a:ea typeface="Times New Roman" pitchFamily="18" charset="0"/>
                <a:cs typeface="Times New Roman" pitchFamily="18" charset="0"/>
              </a:rPr>
              <a:t>h</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and hence a solid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dissolve</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easily in water.</a:t>
            </a:r>
            <a:endParaRPr kumimoji="0" lang="en-US" sz="32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(ii)</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endothermic</a:t>
            </a:r>
            <a:r>
              <a:rPr kumimoji="0" lang="en-US" sz="32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if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∆H</a:t>
            </a:r>
            <a:r>
              <a:rPr kumimoji="0" lang="en-US" sz="3200" b="1" i="0" u="none" strike="noStrike" cap="none" normalizeH="0" baseline="-30000" dirty="0" smtClean="0">
                <a:ln>
                  <a:noFill/>
                </a:ln>
                <a:effectLst/>
                <a:latin typeface="Times New Roman" pitchFamily="18" charset="0"/>
                <a:ea typeface="Times New Roman" pitchFamily="18" charset="0"/>
                <a:cs typeface="Times New Roman" pitchFamily="18" charset="0"/>
              </a:rPr>
              <a:t>l</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is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more</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than </a:t>
            </a:r>
            <a:r>
              <a:rPr kumimoji="0" lang="en-US" sz="3200" b="1"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3200" b="1" i="0" u="none" strike="noStrike" cap="none" normalizeH="0" baseline="0" dirty="0" err="1" smtClean="0">
                <a:ln>
                  <a:noFill/>
                </a:ln>
                <a:effectLst/>
                <a:latin typeface="Times New Roman" pitchFamily="18" charset="0"/>
                <a:ea typeface="Times New Roman" pitchFamily="18" charset="0"/>
                <a:cs typeface="Times New Roman" pitchFamily="18" charset="0"/>
              </a:rPr>
              <a:t>H</a:t>
            </a:r>
            <a:r>
              <a:rPr kumimoji="0" lang="en-US" sz="3200" b="1" i="0" u="none" strike="noStrike" cap="none" normalizeH="0" baseline="-30000" dirty="0" err="1" smtClean="0">
                <a:ln>
                  <a:noFill/>
                </a:ln>
                <a:effectLst/>
                <a:latin typeface="Times New Roman" pitchFamily="18" charset="0"/>
                <a:ea typeface="Times New Roman" pitchFamily="18" charset="0"/>
                <a:cs typeface="Times New Roman" pitchFamily="18" charset="0"/>
              </a:rPr>
              <a:t>h</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and hence a solid does </a:t>
            </a:r>
            <a:r>
              <a:rPr kumimoji="0" lang="en-US" sz="3200" b="0" i="0" u="none" strike="noStrike" cap="none" normalizeH="0" baseline="0" dirty="0" smtClean="0">
                <a:ln>
                  <a:noFill/>
                </a:ln>
                <a:effectLst/>
                <a:latin typeface="Times New Roman" pitchFamily="18" charset="0"/>
                <a:ea typeface="Times New Roman" pitchFamily="18" charset="0"/>
                <a:cs typeface="Times New Roman" pitchFamily="18" charset="0"/>
              </a:rPr>
              <a:t>not</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dissolve</a:t>
            </a:r>
            <a:r>
              <a:rPr kumimoji="0" lang="en-US" sz="32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easily in water. </a:t>
            </a:r>
            <a:endParaRPr kumimoji="0" lang="en-US" sz="3200" b="0" i="0" u="none" strike="noStrike" cap="none" normalizeH="0" baseline="0" dirty="0" smtClean="0">
              <a:ln>
                <a:noFill/>
              </a:ln>
              <a:solidFill>
                <a:srgbClr val="00B0F0"/>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0721">
                                            <p:txEl>
                                              <p:pRg st="0" end="0"/>
                                            </p:txEl>
                                          </p:spTgt>
                                        </p:tgtEl>
                                        <p:attrNameLst>
                                          <p:attrName>style.visibility</p:attrName>
                                        </p:attrNameLst>
                                      </p:cBhvr>
                                      <p:to>
                                        <p:strVal val="visible"/>
                                      </p:to>
                                    </p:set>
                                    <p:anim calcmode="discrete" valueType="clr">
                                      <p:cBhvr override="childStyle">
                                        <p:cTn id="7" dur="500"/>
                                        <p:tgtEl>
                                          <p:spTgt spid="307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0721">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0721">
                                            <p:txEl>
                                              <p:pRg st="0" end="0"/>
                                            </p:txEl>
                                          </p:spTgt>
                                        </p:tgtEl>
                                        <p:attrNameLst>
                                          <p:attrName>fill.type</p:attrName>
                                        </p:attrNameLst>
                                      </p:cBhvr>
                                      <p:to>
                                        <p:strVal val="solid"/>
                                      </p:to>
                                    </p:set>
                                  </p:childTnLst>
                                </p:cTn>
                              </p:par>
                            </p:childTnLst>
                          </p:cTn>
                        </p:par>
                        <p:par>
                          <p:cTn id="10" fill="hold">
                            <p:stCondLst>
                              <p:cond delay="255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30721">
                                            <p:txEl>
                                              <p:pRg st="1" end="1"/>
                                            </p:txEl>
                                          </p:spTgt>
                                        </p:tgtEl>
                                        <p:attrNameLst>
                                          <p:attrName>style.visibility</p:attrName>
                                        </p:attrNameLst>
                                      </p:cBhvr>
                                      <p:to>
                                        <p:strVal val="visible"/>
                                      </p:to>
                                    </p:set>
                                    <p:anim calcmode="discrete" valueType="clr">
                                      <p:cBhvr override="childStyle">
                                        <p:cTn id="13" dur="500"/>
                                        <p:tgtEl>
                                          <p:spTgt spid="3072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30721">
                                            <p:txEl>
                                              <p:pRg st="1" end="1"/>
                                            </p:txEl>
                                          </p:spTgt>
                                        </p:tgtEl>
                                        <p:attrNameLst>
                                          <p:attrName>fillcolor</p:attrName>
                                        </p:attrNameLst>
                                      </p:cBhvr>
                                      <p:tavLst>
                                        <p:tav tm="0">
                                          <p:val>
                                            <p:clrVal>
                                              <a:schemeClr val="accent2"/>
                                            </p:clrVal>
                                          </p:val>
                                        </p:tav>
                                        <p:tav tm="50000">
                                          <p:val>
                                            <p:clrVal>
                                              <a:schemeClr val="hlink"/>
                                            </p:clrVal>
                                          </p:val>
                                        </p:tav>
                                      </p:tavLst>
                                    </p:anim>
                                    <p:set>
                                      <p:cBhvr>
                                        <p:cTn id="15" dur="500"/>
                                        <p:tgtEl>
                                          <p:spTgt spid="30721">
                                            <p:txEl>
                                              <p:pRg st="1" end="1"/>
                                            </p:txEl>
                                          </p:spTgt>
                                        </p:tgtEl>
                                        <p:attrNameLst>
                                          <p:attrName>fill.type</p:attrName>
                                        </p:attrNameLst>
                                      </p:cBhvr>
                                      <p:to>
                                        <p:strVal val="solid"/>
                                      </p:to>
                                    </p:set>
                                  </p:childTnLst>
                                </p:cTn>
                              </p:par>
                            </p:childTnLst>
                          </p:cTn>
                        </p:par>
                        <p:par>
                          <p:cTn id="16" fill="hold">
                            <p:stCondLst>
                              <p:cond delay="2850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30721">
                                            <p:txEl>
                                              <p:pRg st="2" end="2"/>
                                            </p:txEl>
                                          </p:spTgt>
                                        </p:tgtEl>
                                        <p:attrNameLst>
                                          <p:attrName>style.visibility</p:attrName>
                                        </p:attrNameLst>
                                      </p:cBhvr>
                                      <p:to>
                                        <p:strVal val="visible"/>
                                      </p:to>
                                    </p:set>
                                    <p:anim calcmode="discrete" valueType="clr">
                                      <p:cBhvr override="childStyle">
                                        <p:cTn id="19" dur="500"/>
                                        <p:tgtEl>
                                          <p:spTgt spid="3072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30721">
                                            <p:txEl>
                                              <p:pRg st="2" end="2"/>
                                            </p:txEl>
                                          </p:spTgt>
                                        </p:tgtEl>
                                        <p:attrNameLst>
                                          <p:attrName>fillcolor</p:attrName>
                                        </p:attrNameLst>
                                      </p:cBhvr>
                                      <p:tavLst>
                                        <p:tav tm="0">
                                          <p:val>
                                            <p:clrVal>
                                              <a:schemeClr val="accent2"/>
                                            </p:clrVal>
                                          </p:val>
                                        </p:tav>
                                        <p:tav tm="50000">
                                          <p:val>
                                            <p:clrVal>
                                              <a:schemeClr val="hlink"/>
                                            </p:clrVal>
                                          </p:val>
                                        </p:tav>
                                      </p:tavLst>
                                    </p:anim>
                                    <p:set>
                                      <p:cBhvr>
                                        <p:cTn id="21" dur="500"/>
                                        <p:tgtEl>
                                          <p:spTgt spid="30721">
                                            <p:txEl>
                                              <p:pRg st="2" end="2"/>
                                            </p:txEl>
                                          </p:spTgt>
                                        </p:tgtEl>
                                        <p:attrNameLst>
                                          <p:attrName>fill.type</p:attrName>
                                        </p:attrNameLst>
                                      </p:cBhvr>
                                      <p:to>
                                        <p:strVal val="solid"/>
                                      </p:to>
                                    </p:set>
                                  </p:childTnLst>
                                </p:cTn>
                              </p:par>
                            </p:childTnLst>
                          </p:cTn>
                        </p:par>
                        <p:par>
                          <p:cTn id="22" fill="hold">
                            <p:stCondLst>
                              <p:cond delay="2975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30721">
                                            <p:txEl>
                                              <p:pRg st="3" end="3"/>
                                            </p:txEl>
                                          </p:spTgt>
                                        </p:tgtEl>
                                        <p:attrNameLst>
                                          <p:attrName>style.visibility</p:attrName>
                                        </p:attrNameLst>
                                      </p:cBhvr>
                                      <p:to>
                                        <p:strVal val="visible"/>
                                      </p:to>
                                    </p:set>
                                    <p:anim calcmode="discrete" valueType="clr">
                                      <p:cBhvr override="childStyle">
                                        <p:cTn id="25" dur="500"/>
                                        <p:tgtEl>
                                          <p:spTgt spid="3072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30721">
                                            <p:txEl>
                                              <p:pRg st="3" end="3"/>
                                            </p:txEl>
                                          </p:spTgt>
                                        </p:tgtEl>
                                        <p:attrNameLst>
                                          <p:attrName>fillcolor</p:attrName>
                                        </p:attrNameLst>
                                      </p:cBhvr>
                                      <p:tavLst>
                                        <p:tav tm="0">
                                          <p:val>
                                            <p:clrVal>
                                              <a:schemeClr val="accent2"/>
                                            </p:clrVal>
                                          </p:val>
                                        </p:tav>
                                        <p:tav tm="50000">
                                          <p:val>
                                            <p:clrVal>
                                              <a:schemeClr val="hlink"/>
                                            </p:clrVal>
                                          </p:val>
                                        </p:tav>
                                      </p:tavLst>
                                    </p:anim>
                                    <p:set>
                                      <p:cBhvr>
                                        <p:cTn id="27" dur="500"/>
                                        <p:tgtEl>
                                          <p:spTgt spid="30721">
                                            <p:txEl>
                                              <p:pRg st="3" end="3"/>
                                            </p:txEl>
                                          </p:spTgt>
                                        </p:tgtEl>
                                        <p:attrNameLst>
                                          <p:attrName>fill.type</p:attrName>
                                        </p:attrNameLst>
                                      </p:cBhvr>
                                      <p:to>
                                        <p:strVal val="solid"/>
                                      </p:to>
                                    </p:set>
                                  </p:childTnLst>
                                </p:cTn>
                              </p:par>
                            </p:childTnLst>
                          </p:cTn>
                        </p:par>
                        <p:par>
                          <p:cTn id="28" fill="hold">
                            <p:stCondLst>
                              <p:cond delay="4675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30721">
                                            <p:txEl>
                                              <p:pRg st="4" end="4"/>
                                            </p:txEl>
                                          </p:spTgt>
                                        </p:tgtEl>
                                        <p:attrNameLst>
                                          <p:attrName>style.visibility</p:attrName>
                                        </p:attrNameLst>
                                      </p:cBhvr>
                                      <p:to>
                                        <p:strVal val="visible"/>
                                      </p:to>
                                    </p:set>
                                    <p:anim calcmode="discrete" valueType="clr">
                                      <p:cBhvr override="childStyle">
                                        <p:cTn id="31" dur="500"/>
                                        <p:tgtEl>
                                          <p:spTgt spid="3072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30721">
                                            <p:txEl>
                                              <p:pRg st="4" end="4"/>
                                            </p:txEl>
                                          </p:spTgt>
                                        </p:tgtEl>
                                        <p:attrNameLst>
                                          <p:attrName>fillcolor</p:attrName>
                                        </p:attrNameLst>
                                      </p:cBhvr>
                                      <p:tavLst>
                                        <p:tav tm="0">
                                          <p:val>
                                            <p:clrVal>
                                              <a:schemeClr val="accent2"/>
                                            </p:clrVal>
                                          </p:val>
                                        </p:tav>
                                        <p:tav tm="50000">
                                          <p:val>
                                            <p:clrVal>
                                              <a:schemeClr val="hlink"/>
                                            </p:clrVal>
                                          </p:val>
                                        </p:tav>
                                      </p:tavLst>
                                    </p:anim>
                                    <p:set>
                                      <p:cBhvr>
                                        <p:cTn id="33" dur="500"/>
                                        <p:tgtEl>
                                          <p:spTgt spid="30721">
                                            <p:txEl>
                                              <p:pRg st="4" end="4"/>
                                            </p:txEl>
                                          </p:spTgt>
                                        </p:tgtEl>
                                        <p:attrNameLst>
                                          <p:attrName>fill.type</p:attrName>
                                        </p:attrNameLst>
                                      </p:cBhvr>
                                      <p:to>
                                        <p:strVal val="solid"/>
                                      </p:to>
                                    </p:set>
                                  </p:childTnLst>
                                </p:cTn>
                              </p:par>
                            </p:childTnLst>
                          </p:cTn>
                        </p:par>
                        <p:par>
                          <p:cTn id="34" fill="hold">
                            <p:stCondLst>
                              <p:cond delay="6375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30721">
                                            <p:txEl>
                                              <p:pRg st="5" end="5"/>
                                            </p:txEl>
                                          </p:spTgt>
                                        </p:tgtEl>
                                        <p:attrNameLst>
                                          <p:attrName>style.visibility</p:attrName>
                                        </p:attrNameLst>
                                      </p:cBhvr>
                                      <p:to>
                                        <p:strVal val="visible"/>
                                      </p:to>
                                    </p:set>
                                    <p:anim calcmode="discrete" valueType="clr">
                                      <p:cBhvr override="childStyle">
                                        <p:cTn id="37" dur="500"/>
                                        <p:tgtEl>
                                          <p:spTgt spid="3072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500"/>
                                        <p:tgtEl>
                                          <p:spTgt spid="30721">
                                            <p:txEl>
                                              <p:pRg st="5" end="5"/>
                                            </p:txEl>
                                          </p:spTgt>
                                        </p:tgtEl>
                                        <p:attrNameLst>
                                          <p:attrName>fillcolor</p:attrName>
                                        </p:attrNameLst>
                                      </p:cBhvr>
                                      <p:tavLst>
                                        <p:tav tm="0">
                                          <p:val>
                                            <p:clrVal>
                                              <a:schemeClr val="accent2"/>
                                            </p:clrVal>
                                          </p:val>
                                        </p:tav>
                                        <p:tav tm="50000">
                                          <p:val>
                                            <p:clrVal>
                                              <a:schemeClr val="hlink"/>
                                            </p:clrVal>
                                          </p:val>
                                        </p:tav>
                                      </p:tavLst>
                                    </p:anim>
                                    <p:set>
                                      <p:cBhvr>
                                        <p:cTn id="39" dur="500"/>
                                        <p:tgtEl>
                                          <p:spTgt spid="30721">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304800" y="304800"/>
            <a:ext cx="85344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b)Dissolving concentrated sulphuric(VI) acid/sodium hydroxide crystals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Measure 20cm3 of water in a beaker.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Determine and record its temperature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Carefully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put about 1.0g/four pellets of sodium hydroxide crystals into the beaker.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Stir the mixture carefully and note the highest temperature rise /fall 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Repeat the whole procedure by using 2cm3 of concentrated sulphuric(VI) acid in place of sodium hydroxide crystals.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CAUTION</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)Sodium hydroxide crystals are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caustic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cause painful blisters on contact with skin.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Concentrated sulphuric (VI) acid is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corrosive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cause painful wounds on contact with skin.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81000" y="381000"/>
            <a:ext cx="8458200" cy="54014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(a)Dissolving sodium chloride crystal/s: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7030A0"/>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Tx/>
              <a:buAutoNum type="romanLcParenBoth"/>
              <a:tabLst/>
            </a:pPr>
            <a:r>
              <a:rPr kumimoji="0" lang="en-US" sz="2400" b="1" i="0" u="none" strike="noStrike" cap="none" normalizeH="0" baseline="0" dirty="0" err="1" smtClean="0">
                <a:ln>
                  <a:noFill/>
                </a:ln>
                <a:effectLst/>
                <a:latin typeface="Times New Roman" pitchFamily="18" charset="0"/>
                <a:ea typeface="Times New Roman" pitchFamily="18" charset="0"/>
                <a:cs typeface="Times New Roman" pitchFamily="18" charset="0"/>
              </a:rPr>
              <a:t>NaCl</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---breaking the crystal into free ions-</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-&gt; </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Na </a:t>
            </a:r>
            <a:r>
              <a:rPr kumimoji="0" lang="en-US" sz="2400" b="1" i="0" u="none" strike="noStrike" cap="none" normalizeH="0" baseline="30000" dirty="0" smtClean="0">
                <a:ln>
                  <a:noFill/>
                </a:ln>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(g)+ </a:t>
            </a:r>
            <a:r>
              <a:rPr kumimoji="0" lang="en-US" sz="2400" b="1" i="0" u="none" strike="noStrike" cap="none" normalizeH="0" baseline="0" dirty="0" err="1" smtClean="0">
                <a:ln>
                  <a:noFill/>
                </a:ln>
                <a:effectLst/>
                <a:latin typeface="Times New Roman" pitchFamily="18" charset="0"/>
                <a:ea typeface="Times New Roman" pitchFamily="18" charset="0"/>
                <a:cs typeface="Times New Roman" pitchFamily="18" charset="0"/>
              </a:rPr>
              <a:t>Cl</a:t>
            </a:r>
            <a:r>
              <a:rPr kumimoji="0" lang="en-US" sz="2400" b="1" i="0" u="none" strike="noStrike" cap="none" normalizeH="0" baseline="30000" dirty="0" smtClean="0">
                <a:ln>
                  <a:noFill/>
                </a:ln>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(g)</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=+771 kJ</a:t>
            </a:r>
          </a:p>
          <a:p>
            <a:pPr marL="514350" marR="0" lvl="0" indent="-51435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(ii) Hydrating the ions;</a:t>
            </a:r>
            <a:endParaRPr kumimoji="0" lang="en-US" sz="2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Na </a:t>
            </a:r>
            <a:r>
              <a:rPr kumimoji="0" lang="en-US" sz="24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(g)  +  </a:t>
            </a:r>
            <a:r>
              <a:rPr kumimoji="0" lang="en-US" sz="2400" b="1" i="0" u="none" strike="noStrike" cap="none" normalizeH="0" baseline="0" dirty="0" err="1" smtClean="0">
                <a:ln>
                  <a:noFill/>
                </a:ln>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-&gt;  Na(</a:t>
            </a:r>
            <a:r>
              <a:rPr kumimoji="0" lang="en-US" sz="24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Hh</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- 406 kJ</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Cl</a:t>
            </a:r>
            <a:r>
              <a:rPr kumimoji="0" lang="en-US" sz="24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(g)     + </a:t>
            </a:r>
            <a:r>
              <a:rPr kumimoji="0" lang="en-US" sz="2400" b="1" i="0" u="none" strike="noStrike" cap="none" normalizeH="0" baseline="0" dirty="0" err="1" smtClean="0">
                <a:ln>
                  <a:noFill/>
                </a:ln>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-&gt;  </a:t>
            </a:r>
            <a:r>
              <a:rPr kumimoji="0" lang="en-US" sz="24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Cl</a:t>
            </a:r>
            <a:r>
              <a:rPr kumimoji="0" lang="en-US" sz="24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Hh</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- 364 kJ</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s</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=&gt;</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(- 406 kJ  + - 364 kJ)  + +771 kJ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+ 1.0 kJmole</a:t>
            </a:r>
            <a:r>
              <a:rPr kumimoji="0" lang="en-US" sz="2400" b="1" i="0" u="sng"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NaCl</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does not </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dissolve</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easily in water because overall </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s</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s </a:t>
            </a:r>
            <a:r>
              <a:rPr kumimoji="0" lang="en-US" sz="2400" b="1" i="0" u="sng" strike="noStrike" cap="none" normalizeH="0" baseline="0" dirty="0" smtClean="0">
                <a:ln>
                  <a:noFill/>
                </a:ln>
                <a:effectLst/>
                <a:latin typeface="Times New Roman" pitchFamily="18" charset="0"/>
                <a:ea typeface="Times New Roman" pitchFamily="18" charset="0"/>
                <a:cs typeface="Times New Roman" pitchFamily="18" charset="0"/>
              </a:rPr>
              <a:t>endothermic</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Solubility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of </a:t>
            </a:r>
            <a:r>
              <a:rPr kumimoji="0" lang="en-US" sz="24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NaCl</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therefore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increases</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with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increase</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in temperature.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Increase in temperature increases the </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energy</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to break the crystal lattice of </a:t>
            </a:r>
            <a:r>
              <a:rPr kumimoji="0" lang="en-US" sz="24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NaCl</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to free</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Na </a:t>
            </a:r>
            <a:r>
              <a:rPr kumimoji="0" lang="en-US" sz="24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(g)+ </a:t>
            </a:r>
            <a:r>
              <a:rPr kumimoji="0" lang="en-US" sz="24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Cl</a:t>
            </a:r>
            <a:r>
              <a:rPr kumimoji="0" lang="en-US" sz="2400" b="0" i="0" u="none" strike="noStrike" cap="none" normalizeH="0" baseline="30000" dirty="0" smtClean="0">
                <a:ln>
                  <a:noFill/>
                </a:ln>
                <a:solidFill>
                  <a:srgbClr val="7030A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(g)</a:t>
            </a:r>
            <a:r>
              <a:rPr kumimoji="0" lang="en-US" sz="2400" b="0" i="0" u="none" strike="noStrike" cap="none" normalizeH="0" baseline="0" dirty="0" smtClean="0">
                <a:ln>
                  <a:noFill/>
                </a:ln>
                <a:solidFill>
                  <a:srgbClr val="7030A0"/>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33793">
                                            <p:txEl>
                                              <p:pRg st="0" end="0"/>
                                            </p:txEl>
                                          </p:spTgt>
                                        </p:tgtEl>
                                        <p:attrNameLst>
                                          <p:attrName>style.visibility</p:attrName>
                                        </p:attrNameLst>
                                      </p:cBhvr>
                                      <p:to>
                                        <p:strVal val="visible"/>
                                      </p:to>
                                    </p:set>
                                    <p:animEffect transition="in" filter="circle(out)">
                                      <p:cBhvr>
                                        <p:cTn id="7" dur="2000"/>
                                        <p:tgtEl>
                                          <p:spTgt spid="33793">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33793">
                                            <p:txEl>
                                              <p:pRg st="2" end="2"/>
                                            </p:txEl>
                                          </p:spTgt>
                                        </p:tgtEl>
                                        <p:attrNameLst>
                                          <p:attrName>style.visibility</p:attrName>
                                        </p:attrNameLst>
                                      </p:cBhvr>
                                      <p:to>
                                        <p:strVal val="visible"/>
                                      </p:to>
                                    </p:set>
                                    <p:animEffect transition="in" filter="circle(out)">
                                      <p:cBhvr>
                                        <p:cTn id="11" dur="2000"/>
                                        <p:tgtEl>
                                          <p:spTgt spid="33793">
                                            <p:txEl>
                                              <p:pRg st="2" end="2"/>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33793">
                                            <p:txEl>
                                              <p:pRg st="4" end="4"/>
                                            </p:txEl>
                                          </p:spTgt>
                                        </p:tgtEl>
                                        <p:attrNameLst>
                                          <p:attrName>style.visibility</p:attrName>
                                        </p:attrNameLst>
                                      </p:cBhvr>
                                      <p:to>
                                        <p:strVal val="visible"/>
                                      </p:to>
                                    </p:set>
                                    <p:animEffect transition="in" filter="circle(out)">
                                      <p:cBhvr>
                                        <p:cTn id="15" dur="2000"/>
                                        <p:tgtEl>
                                          <p:spTgt spid="33793">
                                            <p:txEl>
                                              <p:pRg st="4" end="4"/>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33793">
                                            <p:txEl>
                                              <p:pRg st="5" end="5"/>
                                            </p:txEl>
                                          </p:spTgt>
                                        </p:tgtEl>
                                        <p:attrNameLst>
                                          <p:attrName>style.visibility</p:attrName>
                                        </p:attrNameLst>
                                      </p:cBhvr>
                                      <p:to>
                                        <p:strVal val="visible"/>
                                      </p:to>
                                    </p:set>
                                    <p:animEffect transition="in" filter="circle(out)">
                                      <p:cBhvr>
                                        <p:cTn id="19" dur="2000"/>
                                        <p:tgtEl>
                                          <p:spTgt spid="33793">
                                            <p:txEl>
                                              <p:pRg st="5" end="5"/>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33793">
                                            <p:txEl>
                                              <p:pRg st="6" end="6"/>
                                            </p:txEl>
                                          </p:spTgt>
                                        </p:tgtEl>
                                        <p:attrNameLst>
                                          <p:attrName>style.visibility</p:attrName>
                                        </p:attrNameLst>
                                      </p:cBhvr>
                                      <p:to>
                                        <p:strVal val="visible"/>
                                      </p:to>
                                    </p:set>
                                    <p:animEffect transition="in" filter="circle(out)">
                                      <p:cBhvr>
                                        <p:cTn id="23" dur="2000"/>
                                        <p:tgtEl>
                                          <p:spTgt spid="33793">
                                            <p:txEl>
                                              <p:pRg st="6" end="6"/>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33793">
                                            <p:txEl>
                                              <p:pRg st="8" end="8"/>
                                            </p:txEl>
                                          </p:spTgt>
                                        </p:tgtEl>
                                        <p:attrNameLst>
                                          <p:attrName>style.visibility</p:attrName>
                                        </p:attrNameLst>
                                      </p:cBhvr>
                                      <p:to>
                                        <p:strVal val="visible"/>
                                      </p:to>
                                    </p:set>
                                    <p:animEffect transition="in" filter="circle(out)">
                                      <p:cBhvr>
                                        <p:cTn id="27" dur="2000"/>
                                        <p:tgtEl>
                                          <p:spTgt spid="33793">
                                            <p:txEl>
                                              <p:pRg st="8" end="8"/>
                                            </p:txEl>
                                          </p:spTgt>
                                        </p:tgtEl>
                                      </p:cBhvr>
                                    </p:animEffect>
                                  </p:childTnLst>
                                </p:cTn>
                              </p:par>
                            </p:childTnLst>
                          </p:cTn>
                        </p:par>
                        <p:par>
                          <p:cTn id="28" fill="hold">
                            <p:stCondLst>
                              <p:cond delay="12000"/>
                            </p:stCondLst>
                            <p:childTnLst>
                              <p:par>
                                <p:cTn id="29" presetID="6" presetClass="entr" presetSubtype="32" fill="hold" nodeType="afterEffect">
                                  <p:stCondLst>
                                    <p:cond delay="0"/>
                                  </p:stCondLst>
                                  <p:childTnLst>
                                    <p:set>
                                      <p:cBhvr>
                                        <p:cTn id="30" dur="1" fill="hold">
                                          <p:stCondLst>
                                            <p:cond delay="0"/>
                                          </p:stCondLst>
                                        </p:cTn>
                                        <p:tgtEl>
                                          <p:spTgt spid="33793">
                                            <p:txEl>
                                              <p:pRg st="9" end="9"/>
                                            </p:txEl>
                                          </p:spTgt>
                                        </p:tgtEl>
                                        <p:attrNameLst>
                                          <p:attrName>style.visibility</p:attrName>
                                        </p:attrNameLst>
                                      </p:cBhvr>
                                      <p:to>
                                        <p:strVal val="visible"/>
                                      </p:to>
                                    </p:set>
                                    <p:animEffect transition="in" filter="circle(out)">
                                      <p:cBhvr>
                                        <p:cTn id="31" dur="2000"/>
                                        <p:tgtEl>
                                          <p:spTgt spid="33793">
                                            <p:txEl>
                                              <p:pRg st="9" end="9"/>
                                            </p:txEl>
                                          </p:spTgt>
                                        </p:tgtEl>
                                      </p:cBhvr>
                                    </p:animEffect>
                                  </p:childTnLst>
                                </p:cTn>
                              </p:par>
                            </p:childTnLst>
                          </p:cTn>
                        </p:par>
                        <p:par>
                          <p:cTn id="32" fill="hold">
                            <p:stCondLst>
                              <p:cond delay="14000"/>
                            </p:stCondLst>
                            <p:childTnLst>
                              <p:par>
                                <p:cTn id="33" presetID="6" presetClass="entr" presetSubtype="32" fill="hold" nodeType="afterEffect">
                                  <p:stCondLst>
                                    <p:cond delay="0"/>
                                  </p:stCondLst>
                                  <p:childTnLst>
                                    <p:set>
                                      <p:cBhvr>
                                        <p:cTn id="34" dur="1" fill="hold">
                                          <p:stCondLst>
                                            <p:cond delay="0"/>
                                          </p:stCondLst>
                                        </p:cTn>
                                        <p:tgtEl>
                                          <p:spTgt spid="33793">
                                            <p:txEl>
                                              <p:pRg st="11" end="11"/>
                                            </p:txEl>
                                          </p:spTgt>
                                        </p:tgtEl>
                                        <p:attrNameLst>
                                          <p:attrName>style.visibility</p:attrName>
                                        </p:attrNameLst>
                                      </p:cBhvr>
                                      <p:to>
                                        <p:strVal val="visible"/>
                                      </p:to>
                                    </p:set>
                                    <p:animEffect transition="in" filter="circle(out)">
                                      <p:cBhvr>
                                        <p:cTn id="35" dur="2000"/>
                                        <p:tgtEl>
                                          <p:spTgt spid="33793">
                                            <p:txEl>
                                              <p:pRg st="11" end="11"/>
                                            </p:txEl>
                                          </p:spTgt>
                                        </p:tgtEl>
                                      </p:cBhvr>
                                    </p:animEffect>
                                  </p:childTnLst>
                                </p:cTn>
                              </p:par>
                            </p:childTnLst>
                          </p:cTn>
                        </p:par>
                        <p:par>
                          <p:cTn id="36" fill="hold">
                            <p:stCondLst>
                              <p:cond delay="16000"/>
                            </p:stCondLst>
                            <p:childTnLst>
                              <p:par>
                                <p:cTn id="37" presetID="6" presetClass="entr" presetSubtype="32" fill="hold" nodeType="afterEffect">
                                  <p:stCondLst>
                                    <p:cond delay="0"/>
                                  </p:stCondLst>
                                  <p:childTnLst>
                                    <p:set>
                                      <p:cBhvr>
                                        <p:cTn id="38" dur="1" fill="hold">
                                          <p:stCondLst>
                                            <p:cond delay="0"/>
                                          </p:stCondLst>
                                        </p:cTn>
                                        <p:tgtEl>
                                          <p:spTgt spid="33793">
                                            <p:txEl>
                                              <p:pRg st="12" end="12"/>
                                            </p:txEl>
                                          </p:spTgt>
                                        </p:tgtEl>
                                        <p:attrNameLst>
                                          <p:attrName>style.visibility</p:attrName>
                                        </p:attrNameLst>
                                      </p:cBhvr>
                                      <p:to>
                                        <p:strVal val="visible"/>
                                      </p:to>
                                    </p:set>
                                    <p:animEffect transition="in" filter="circle(out)">
                                      <p:cBhvr>
                                        <p:cTn id="39" dur="2000"/>
                                        <p:tgtEl>
                                          <p:spTgt spid="33793">
                                            <p:txEl>
                                              <p:pRg st="12" end="12"/>
                                            </p:txEl>
                                          </p:spTgt>
                                        </p:tgtEl>
                                      </p:cBhvr>
                                    </p:animEffect>
                                  </p:childTnLst>
                                </p:cTn>
                              </p:par>
                            </p:childTnLst>
                          </p:cTn>
                        </p:par>
                        <p:par>
                          <p:cTn id="40" fill="hold">
                            <p:stCondLst>
                              <p:cond delay="18000"/>
                            </p:stCondLst>
                            <p:childTnLst>
                              <p:par>
                                <p:cTn id="41" presetID="6" presetClass="entr" presetSubtype="32" fill="hold" nodeType="afterEffect">
                                  <p:stCondLst>
                                    <p:cond delay="0"/>
                                  </p:stCondLst>
                                  <p:childTnLst>
                                    <p:set>
                                      <p:cBhvr>
                                        <p:cTn id="42" dur="1" fill="hold">
                                          <p:stCondLst>
                                            <p:cond delay="0"/>
                                          </p:stCondLst>
                                        </p:cTn>
                                        <p:tgtEl>
                                          <p:spTgt spid="33793">
                                            <p:txEl>
                                              <p:pRg st="13" end="13"/>
                                            </p:txEl>
                                          </p:spTgt>
                                        </p:tgtEl>
                                        <p:attrNameLst>
                                          <p:attrName>style.visibility</p:attrName>
                                        </p:attrNameLst>
                                      </p:cBhvr>
                                      <p:to>
                                        <p:strVal val="visible"/>
                                      </p:to>
                                    </p:set>
                                    <p:animEffect transition="in" filter="circle(out)">
                                      <p:cBhvr>
                                        <p:cTn id="43" dur="2000"/>
                                        <p:tgtEl>
                                          <p:spTgt spid="3379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81000" y="381000"/>
            <a:ext cx="84582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(b)Dissolving magnesium chloride crystal/s’</a:t>
            </a:r>
          </a:p>
          <a:p>
            <a:pPr marL="0" marR="0" lvl="0" indent="0" algn="l" defTabSz="914400" rtl="0" eaLnBrk="1" fontAlgn="base" latinLnBrk="0" hangingPunct="1">
              <a:lnSpc>
                <a:spcPct val="100000"/>
              </a:lnSpc>
              <a:spcBef>
                <a:spcPct val="0"/>
              </a:spcBef>
              <a:spcAft>
                <a:spcPct val="0"/>
              </a:spcAft>
              <a:buClrTx/>
              <a:buSzTx/>
              <a:buFontTx/>
              <a:buNone/>
              <a:tabLst/>
            </a:pPr>
            <a:r>
              <a:rPr lang="en-US" sz="2400" b="1" dirty="0" smtClean="0">
                <a:solidFill>
                  <a:srgbClr val="C00000"/>
                </a:solidFill>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MgCl</a:t>
            </a:r>
            <a:r>
              <a:rPr kumimoji="0" lang="en-US" sz="2400" b="1"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(s) -&gt;MgCl</a:t>
            </a:r>
            <a:r>
              <a:rPr kumimoji="0" lang="en-US" sz="2400" b="1"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Tx/>
              <a:buAutoNum type="romanLcParenBoth"/>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MgCl</a:t>
            </a:r>
            <a:r>
              <a:rPr kumimoji="0" lang="en-US" sz="24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-breaking the crystal into free ions-</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-&gt;</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Mg </a:t>
            </a:r>
            <a:r>
              <a:rPr kumimoji="0" lang="en-US" sz="24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(g)+ 2Cl</a:t>
            </a:r>
            <a:r>
              <a:rPr kumimoji="0" lang="en-US" sz="2400" b="0" i="0" u="none" strike="noStrike" cap="none" normalizeH="0" baseline="30000" dirty="0" smtClean="0">
                <a:ln>
                  <a:noFill/>
                </a:ln>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(g)</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+2493 kJ</a:t>
            </a:r>
          </a:p>
          <a:p>
            <a:pPr marL="514350" marR="0" lvl="0" indent="-514350" algn="l" defTabSz="914400" rtl="0" eaLnBrk="0" fontAlgn="base" latinLnBrk="0" hangingPunct="0">
              <a:lnSpc>
                <a:spcPct val="100000"/>
              </a:lnSpc>
              <a:spcBef>
                <a:spcPct val="0"/>
              </a:spcBef>
              <a:spcAft>
                <a:spcPct val="0"/>
              </a:spcAft>
              <a:buClrTx/>
              <a:buSzTx/>
              <a:tabLst/>
            </a:pPr>
            <a:endParaRPr kumimoji="0" lang="en-US" sz="9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(ii) Hydrating the ions;</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Mg </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(g)  +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-&gt;  Mg </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(g)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Hh</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- 1920 kJ</a:t>
            </a:r>
            <a:endParaRPr kumimoji="0" lang="en-US"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2Cl</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(g)    +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-&gt;  2Cl</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Hh</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(- 364 x 2) kJ</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30000" dirty="0" err="1" smtClean="0">
                <a:ln>
                  <a:noFill/>
                </a:ln>
                <a:solidFill>
                  <a:srgbClr val="C00000"/>
                </a:solidFill>
                <a:effectLst/>
                <a:latin typeface="Times New Roman" pitchFamily="18" charset="0"/>
                <a:ea typeface="Times New Roman" pitchFamily="18" charset="0"/>
                <a:cs typeface="Times New Roman" pitchFamily="18" charset="0"/>
              </a:rPr>
              <a:t>h</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solidFill>
                  <a:srgbClr val="C00000"/>
                </a:solidFill>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&gt; (- 1920 kJ  + (- 364  x 2 kJ))  + +2493 kJ  = </a:t>
            </a:r>
            <a:r>
              <a:rPr kumimoji="0" lang="en-US" sz="2400" b="0"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sz="2400" b="1" i="0" u="sng"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155.0 kJmole</a:t>
            </a:r>
            <a:r>
              <a:rPr kumimoji="0" lang="en-US" sz="2400" b="1" i="0" u="sng"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MgCl</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(s) </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dissolve</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easily in water because overall </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s</a:t>
            </a: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is </a:t>
            </a:r>
            <a:r>
              <a:rPr kumimoji="0" lang="en-US" sz="2400" b="1" i="0" u="sng" strike="noStrike" cap="none" normalizeH="0" baseline="0" dirty="0" smtClean="0">
                <a:ln>
                  <a:noFill/>
                </a:ln>
                <a:effectLst/>
                <a:latin typeface="Times New Roman" pitchFamily="18" charset="0"/>
                <a:ea typeface="Times New Roman" pitchFamily="18" charset="0"/>
                <a:cs typeface="Times New Roman" pitchFamily="18" charset="0"/>
              </a:rPr>
              <a:t>exothermic</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Solubility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of MgCl</a:t>
            </a:r>
            <a:r>
              <a:rPr kumimoji="0" lang="en-US" sz="2400" b="0" i="0" u="none" strike="noStrike" cap="none" normalizeH="0" baseline="-30000" dirty="0" smtClean="0">
                <a:ln>
                  <a:noFill/>
                </a:ln>
                <a:solidFill>
                  <a:srgbClr val="C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(s) therefore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decreases</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with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increase</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in temperature.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2769"/>
                                        </p:tgtEl>
                                        <p:attrNameLst>
                                          <p:attrName>style.visibility</p:attrName>
                                        </p:attrNameLst>
                                      </p:cBhvr>
                                      <p:to>
                                        <p:strVal val="visible"/>
                                      </p:to>
                                    </p:set>
                                    <p:anim calcmode="discrete" valueType="clr">
                                      <p:cBhvr override="childStyle">
                                        <p:cTn id="7" dur="80"/>
                                        <p:tgtEl>
                                          <p:spTgt spid="3276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69"/>
                                        </p:tgtEl>
                                        <p:attrNameLst>
                                          <p:attrName>fillcolor</p:attrName>
                                        </p:attrNameLst>
                                      </p:cBhvr>
                                      <p:tavLst>
                                        <p:tav tm="0">
                                          <p:val>
                                            <p:clrVal>
                                              <a:schemeClr val="accent2"/>
                                            </p:clrVal>
                                          </p:val>
                                        </p:tav>
                                        <p:tav tm="50000">
                                          <p:val>
                                            <p:clrVal>
                                              <a:schemeClr val="hlink"/>
                                            </p:clrVal>
                                          </p:val>
                                        </p:tav>
                                      </p:tavLst>
                                    </p:anim>
                                    <p:set>
                                      <p:cBhvr>
                                        <p:cTn id="9" dur="80"/>
                                        <p:tgtEl>
                                          <p:spTgt spid="3276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81000" y="381000"/>
            <a:ext cx="83058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(c)Dissolving Calcium </a:t>
            </a:r>
            <a:r>
              <a:rPr kumimoji="0" lang="en-US" b="1"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floride</a:t>
            </a: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crystal/s//</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 CaF</a:t>
            </a:r>
            <a:r>
              <a:rPr kumimoji="0" lang="en-US" b="1"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 (s) -&gt; CaF</a:t>
            </a:r>
            <a:r>
              <a:rPr kumimoji="0" lang="en-US" b="1"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ea typeface="Times New Roman" pitchFamily="18" charset="0"/>
                <a:cs typeface="Times New Roman" pitchFamily="18" charset="0"/>
              </a:rPr>
              <a:t>aq</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i</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CaF</a:t>
            </a:r>
            <a:r>
              <a:rPr kumimoji="0" lang="en-US" b="1"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--&gt;</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Ca </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(g)+ 2F</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∆H</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l</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+760 kJ</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(ii) Hydrating the ions;</a:t>
            </a:r>
            <a:endParaRPr kumimoji="0" lang="en-US"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Ca </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aq</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-&gt;  Ca </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aq</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Hh</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a:t>
            </a:r>
            <a:r>
              <a:rPr kumimoji="0" lang="en-US"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- 1650 kJ</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solidFill>
                  <a:srgbClr val="0070C0"/>
                </a:solidFill>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2F</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aq</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-&gt;  2F</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aq</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Hh</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a:t>
            </a:r>
            <a:r>
              <a:rPr kumimoji="0" lang="en-US"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(- 506 x 2) kJ</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∆H</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s</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H</a:t>
            </a:r>
            <a:r>
              <a:rPr kumimoji="0" lang="en-US" b="0" i="0" u="none" strike="noStrike" cap="none" normalizeH="0" baseline="-30000" dirty="0" err="1" smtClean="0">
                <a:ln>
                  <a:noFill/>
                </a:ln>
                <a:solidFill>
                  <a:srgbClr val="0070C0"/>
                </a:solidFill>
                <a:effectLst/>
                <a:latin typeface="Times New Roman" pitchFamily="18" charset="0"/>
                <a:ea typeface="Times New Roman" pitchFamily="18" charset="0"/>
                <a:cs typeface="Times New Roman" pitchFamily="18" charset="0"/>
              </a:rPr>
              <a:t>h</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+∆H</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s</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-&gt; (- 1650 kJ  + (- 506  x 2 kJ))  + +760 kJ  = </a:t>
            </a:r>
            <a:r>
              <a:rPr kumimoji="0" lang="en-US" b="0"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1902.0 kJmole</a:t>
            </a:r>
            <a:r>
              <a:rPr kumimoji="0" lang="en-US" b="1" i="0" u="sng"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CaF</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(s) </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dissolve</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easily in water because overall </a:t>
            </a: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∆H</a:t>
            </a:r>
            <a:r>
              <a:rPr kumimoji="0" lang="en-US" b="1"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s</a:t>
            </a: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is </a:t>
            </a:r>
            <a:r>
              <a:rPr kumimoji="0" lang="en-US" b="1" i="0" u="sng" strike="noStrike" cap="none" normalizeH="0" baseline="0" dirty="0" smtClean="0">
                <a:ln>
                  <a:noFill/>
                </a:ln>
                <a:effectLst/>
                <a:latin typeface="Times New Roman" pitchFamily="18" charset="0"/>
                <a:ea typeface="Times New Roman" pitchFamily="18" charset="0"/>
                <a:cs typeface="Times New Roman" pitchFamily="18" charset="0"/>
              </a:rPr>
              <a:t>exothermic</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a:t>
            </a:r>
            <a:endParaRPr kumimoji="0" lang="en-US"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Times New Roman" pitchFamily="18" charset="0"/>
                <a:ea typeface="Times New Roman" pitchFamily="18" charset="0"/>
                <a:cs typeface="Times New Roman" pitchFamily="18" charset="0"/>
              </a:rPr>
              <a:t>Solubility</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of CaF</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(s) therefore </a:t>
            </a:r>
            <a:r>
              <a:rPr kumimoji="0" lang="en-US" b="0" i="0" u="none" strike="noStrike" cap="none" normalizeH="0" baseline="0" dirty="0" smtClean="0">
                <a:ln>
                  <a:noFill/>
                </a:ln>
                <a:effectLst/>
                <a:latin typeface="Times New Roman" pitchFamily="18" charset="0"/>
                <a:ea typeface="Times New Roman" pitchFamily="18" charset="0"/>
                <a:cs typeface="Times New Roman" pitchFamily="18" charset="0"/>
              </a:rPr>
              <a:t>decreases</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with </a:t>
            </a:r>
            <a:r>
              <a:rPr kumimoji="0" lang="en-US" b="0" i="0" u="none" strike="noStrike" cap="none" normalizeH="0" baseline="0" dirty="0" smtClean="0">
                <a:ln>
                  <a:noFill/>
                </a:ln>
                <a:effectLst/>
                <a:latin typeface="Times New Roman" pitchFamily="18" charset="0"/>
                <a:ea typeface="Times New Roman" pitchFamily="18" charset="0"/>
                <a:cs typeface="Times New Roman" pitchFamily="18" charset="0"/>
              </a:rPr>
              <a:t>increase</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in temperature.</a:t>
            </a:r>
            <a:endParaRPr kumimoji="0" lang="en-US"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(d)Dissolving magnesium bromide crystal/s//</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MgBr</a:t>
            </a:r>
            <a:r>
              <a:rPr kumimoji="0" lang="en-US" b="1"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 (s) -&gt;MgBr</a:t>
            </a:r>
            <a:r>
              <a:rPr kumimoji="0" lang="en-US" b="1"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ea typeface="Times New Roman" pitchFamily="18" charset="0"/>
                <a:cs typeface="Times New Roman" pitchFamily="18" charset="0"/>
              </a:rPr>
              <a:t>aq</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i</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effectLst/>
                <a:latin typeface="Times New Roman" pitchFamily="18" charset="0"/>
                <a:ea typeface="Times New Roman" pitchFamily="18" charset="0"/>
                <a:cs typeface="Times New Roman" pitchFamily="18" charset="0"/>
              </a:rPr>
              <a:t>MgCl</a:t>
            </a:r>
            <a:r>
              <a:rPr kumimoji="0" lang="en-US"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-breaking the crystal into free ions-</a:t>
            </a: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-&gt;</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Mg </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(g)+ 2Br</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∆H</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l</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+2226 kJ</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(ii) Hydrating the ions;</a:t>
            </a:r>
            <a:endParaRPr kumimoji="0" lang="en-US"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Mg </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aq</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-&gt;  Mg </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aq</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Hh</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a:t>
            </a:r>
            <a:r>
              <a:rPr kumimoji="0" lang="en-US"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- 1920 kJ</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2Br</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(g)    +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aq</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-&gt;  2Br</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aq</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Hh</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a:t>
            </a:r>
            <a:r>
              <a:rPr kumimoji="0" lang="en-US"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(- 335x 2) kJ</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∆H</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s</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H</a:t>
            </a:r>
            <a:r>
              <a:rPr kumimoji="0" lang="en-US" b="0" i="0" u="none" strike="noStrike" cap="none" normalizeH="0" baseline="-30000" dirty="0" err="1" smtClean="0">
                <a:ln>
                  <a:noFill/>
                </a:ln>
                <a:solidFill>
                  <a:srgbClr val="0070C0"/>
                </a:solidFill>
                <a:effectLst/>
                <a:latin typeface="Times New Roman" pitchFamily="18" charset="0"/>
                <a:ea typeface="Times New Roman" pitchFamily="18" charset="0"/>
                <a:cs typeface="Times New Roman" pitchFamily="18" charset="0"/>
              </a:rPr>
              <a:t>h</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+∆H</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s</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-&gt; (- 1920 kJ  + (- 335  x 2 kJ))  + +2226 kJ  = </a:t>
            </a:r>
            <a:r>
              <a:rPr kumimoji="0" lang="en-US" b="0"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364.0 kJmole</a:t>
            </a:r>
            <a:r>
              <a:rPr kumimoji="0" lang="en-US" b="1" i="0" u="sng"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MgBr</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(s) </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dissolve</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easily in water because overall </a:t>
            </a: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∆H</a:t>
            </a:r>
            <a:r>
              <a:rPr kumimoji="0" lang="en-US" b="1"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s</a:t>
            </a: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is </a:t>
            </a:r>
            <a:r>
              <a:rPr kumimoji="0" lang="en-US" b="1" i="0" u="sng" strike="noStrike" cap="none" normalizeH="0" baseline="0" dirty="0" smtClean="0">
                <a:ln>
                  <a:noFill/>
                </a:ln>
                <a:effectLst/>
                <a:latin typeface="Times New Roman" pitchFamily="18" charset="0"/>
                <a:ea typeface="Times New Roman" pitchFamily="18" charset="0"/>
                <a:cs typeface="Times New Roman" pitchFamily="18" charset="0"/>
              </a:rPr>
              <a:t>exothermic</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Solubility of MgBr</a:t>
            </a:r>
            <a:r>
              <a:rPr kumimoji="0" lang="en-US" b="0" i="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(s) therefore </a:t>
            </a:r>
            <a:r>
              <a:rPr kumimoji="0" lang="en-US" b="0" i="0" u="none" strike="noStrike" cap="none" normalizeH="0" baseline="0" dirty="0" smtClean="0">
                <a:ln>
                  <a:noFill/>
                </a:ln>
                <a:effectLst/>
                <a:latin typeface="Times New Roman" pitchFamily="18" charset="0"/>
                <a:ea typeface="Times New Roman" pitchFamily="18" charset="0"/>
                <a:cs typeface="Times New Roman" pitchFamily="18" charset="0"/>
              </a:rPr>
              <a:t>decreases</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with </a:t>
            </a:r>
            <a:r>
              <a:rPr kumimoji="0" lang="en-US" b="0" i="0" u="none" strike="noStrike" cap="none" normalizeH="0" baseline="0" dirty="0" smtClean="0">
                <a:ln>
                  <a:noFill/>
                </a:ln>
                <a:effectLst/>
                <a:latin typeface="Times New Roman" pitchFamily="18" charset="0"/>
                <a:ea typeface="Times New Roman" pitchFamily="18" charset="0"/>
                <a:cs typeface="Times New Roman" pitchFamily="18" charset="0"/>
              </a:rPr>
              <a:t>increase</a:t>
            </a:r>
            <a:r>
              <a:rPr kumimoji="0" lang="en-US"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in temperature.</a:t>
            </a:r>
            <a:r>
              <a:rPr kumimoji="0" lang="en-US" b="0" i="0" u="none" strike="noStrike" cap="none" normalizeH="0" baseline="0" dirty="0" smtClean="0">
                <a:ln>
                  <a:noFill/>
                </a:ln>
                <a:solidFill>
                  <a:srgbClr val="0070C0"/>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5841">
                                            <p:txEl>
                                              <p:pRg st="0" end="0"/>
                                            </p:txEl>
                                          </p:spTgt>
                                        </p:tgtEl>
                                        <p:attrNameLst>
                                          <p:attrName>style.visibility</p:attrName>
                                        </p:attrNameLst>
                                      </p:cBhvr>
                                      <p:to>
                                        <p:strVal val="visible"/>
                                      </p:to>
                                    </p:set>
                                    <p:animEffect transition="in" filter="diamond(in)">
                                      <p:cBhvr>
                                        <p:cTn id="7" dur="1000"/>
                                        <p:tgtEl>
                                          <p:spTgt spid="35841">
                                            <p:txEl>
                                              <p:pRg st="0" end="0"/>
                                            </p:txEl>
                                          </p:spTgt>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35841">
                                            <p:txEl>
                                              <p:pRg st="1" end="1"/>
                                            </p:txEl>
                                          </p:spTgt>
                                        </p:tgtEl>
                                        <p:attrNameLst>
                                          <p:attrName>style.visibility</p:attrName>
                                        </p:attrNameLst>
                                      </p:cBhvr>
                                      <p:to>
                                        <p:strVal val="visible"/>
                                      </p:to>
                                    </p:set>
                                    <p:animEffect transition="in" filter="diamond(in)">
                                      <p:cBhvr>
                                        <p:cTn id="11" dur="1000"/>
                                        <p:tgtEl>
                                          <p:spTgt spid="35841">
                                            <p:txEl>
                                              <p:pRg st="1" end="1"/>
                                            </p:txEl>
                                          </p:spTgt>
                                        </p:tgtEl>
                                      </p:cBhvr>
                                    </p:animEffect>
                                  </p:childTnLst>
                                </p:cTn>
                              </p:par>
                            </p:childTnLst>
                          </p:cTn>
                        </p:par>
                        <p:par>
                          <p:cTn id="12" fill="hold">
                            <p:stCondLst>
                              <p:cond delay="2000"/>
                            </p:stCondLst>
                            <p:childTnLst>
                              <p:par>
                                <p:cTn id="13" presetID="8" presetClass="entr" presetSubtype="16" fill="hold" nodeType="afterEffect">
                                  <p:stCondLst>
                                    <p:cond delay="0"/>
                                  </p:stCondLst>
                                  <p:childTnLst>
                                    <p:set>
                                      <p:cBhvr>
                                        <p:cTn id="14" dur="1" fill="hold">
                                          <p:stCondLst>
                                            <p:cond delay="0"/>
                                          </p:stCondLst>
                                        </p:cTn>
                                        <p:tgtEl>
                                          <p:spTgt spid="35841">
                                            <p:txEl>
                                              <p:pRg st="2" end="2"/>
                                            </p:txEl>
                                          </p:spTgt>
                                        </p:tgtEl>
                                        <p:attrNameLst>
                                          <p:attrName>style.visibility</p:attrName>
                                        </p:attrNameLst>
                                      </p:cBhvr>
                                      <p:to>
                                        <p:strVal val="visible"/>
                                      </p:to>
                                    </p:set>
                                    <p:animEffect transition="in" filter="diamond(in)">
                                      <p:cBhvr>
                                        <p:cTn id="15" dur="1000"/>
                                        <p:tgtEl>
                                          <p:spTgt spid="35841">
                                            <p:txEl>
                                              <p:pRg st="2" end="2"/>
                                            </p:txEl>
                                          </p:spTgt>
                                        </p:tgtEl>
                                      </p:cBhvr>
                                    </p:animEffect>
                                  </p:childTnLst>
                                </p:cTn>
                              </p:par>
                            </p:childTnLst>
                          </p:cTn>
                        </p:par>
                        <p:par>
                          <p:cTn id="16" fill="hold">
                            <p:stCondLst>
                              <p:cond delay="3000"/>
                            </p:stCondLst>
                            <p:childTnLst>
                              <p:par>
                                <p:cTn id="17" presetID="8" presetClass="entr" presetSubtype="16" fill="hold" nodeType="afterEffect">
                                  <p:stCondLst>
                                    <p:cond delay="0"/>
                                  </p:stCondLst>
                                  <p:childTnLst>
                                    <p:set>
                                      <p:cBhvr>
                                        <p:cTn id="18" dur="1" fill="hold">
                                          <p:stCondLst>
                                            <p:cond delay="0"/>
                                          </p:stCondLst>
                                        </p:cTn>
                                        <p:tgtEl>
                                          <p:spTgt spid="35841">
                                            <p:txEl>
                                              <p:pRg st="3" end="3"/>
                                            </p:txEl>
                                          </p:spTgt>
                                        </p:tgtEl>
                                        <p:attrNameLst>
                                          <p:attrName>style.visibility</p:attrName>
                                        </p:attrNameLst>
                                      </p:cBhvr>
                                      <p:to>
                                        <p:strVal val="visible"/>
                                      </p:to>
                                    </p:set>
                                    <p:animEffect transition="in" filter="diamond(in)">
                                      <p:cBhvr>
                                        <p:cTn id="19" dur="1000"/>
                                        <p:tgtEl>
                                          <p:spTgt spid="35841">
                                            <p:txEl>
                                              <p:pRg st="3" end="3"/>
                                            </p:txEl>
                                          </p:spTgt>
                                        </p:tgtEl>
                                      </p:cBhvr>
                                    </p:animEffect>
                                  </p:childTnLst>
                                </p:cTn>
                              </p:par>
                            </p:childTnLst>
                          </p:cTn>
                        </p:par>
                        <p:par>
                          <p:cTn id="20" fill="hold">
                            <p:stCondLst>
                              <p:cond delay="4000"/>
                            </p:stCondLst>
                            <p:childTnLst>
                              <p:par>
                                <p:cTn id="21" presetID="8" presetClass="entr" presetSubtype="16" fill="hold" nodeType="afterEffect">
                                  <p:stCondLst>
                                    <p:cond delay="0"/>
                                  </p:stCondLst>
                                  <p:childTnLst>
                                    <p:set>
                                      <p:cBhvr>
                                        <p:cTn id="22" dur="1" fill="hold">
                                          <p:stCondLst>
                                            <p:cond delay="0"/>
                                          </p:stCondLst>
                                        </p:cTn>
                                        <p:tgtEl>
                                          <p:spTgt spid="35841">
                                            <p:txEl>
                                              <p:pRg st="4" end="4"/>
                                            </p:txEl>
                                          </p:spTgt>
                                        </p:tgtEl>
                                        <p:attrNameLst>
                                          <p:attrName>style.visibility</p:attrName>
                                        </p:attrNameLst>
                                      </p:cBhvr>
                                      <p:to>
                                        <p:strVal val="visible"/>
                                      </p:to>
                                    </p:set>
                                    <p:animEffect transition="in" filter="diamond(in)">
                                      <p:cBhvr>
                                        <p:cTn id="23" dur="1000"/>
                                        <p:tgtEl>
                                          <p:spTgt spid="35841">
                                            <p:txEl>
                                              <p:pRg st="4" end="4"/>
                                            </p:txEl>
                                          </p:spTgt>
                                        </p:tgtEl>
                                      </p:cBhvr>
                                    </p:animEffect>
                                  </p:childTnLst>
                                </p:cTn>
                              </p:par>
                            </p:childTnLst>
                          </p:cTn>
                        </p:par>
                        <p:par>
                          <p:cTn id="24" fill="hold">
                            <p:stCondLst>
                              <p:cond delay="5000"/>
                            </p:stCondLst>
                            <p:childTnLst>
                              <p:par>
                                <p:cTn id="25" presetID="8" presetClass="entr" presetSubtype="16" fill="hold" nodeType="afterEffect">
                                  <p:stCondLst>
                                    <p:cond delay="0"/>
                                  </p:stCondLst>
                                  <p:childTnLst>
                                    <p:set>
                                      <p:cBhvr>
                                        <p:cTn id="26" dur="1" fill="hold">
                                          <p:stCondLst>
                                            <p:cond delay="0"/>
                                          </p:stCondLst>
                                        </p:cTn>
                                        <p:tgtEl>
                                          <p:spTgt spid="35841">
                                            <p:txEl>
                                              <p:pRg st="5" end="5"/>
                                            </p:txEl>
                                          </p:spTgt>
                                        </p:tgtEl>
                                        <p:attrNameLst>
                                          <p:attrName>style.visibility</p:attrName>
                                        </p:attrNameLst>
                                      </p:cBhvr>
                                      <p:to>
                                        <p:strVal val="visible"/>
                                      </p:to>
                                    </p:set>
                                    <p:animEffect transition="in" filter="diamond(in)">
                                      <p:cBhvr>
                                        <p:cTn id="27" dur="1000"/>
                                        <p:tgtEl>
                                          <p:spTgt spid="35841">
                                            <p:txEl>
                                              <p:pRg st="5" end="5"/>
                                            </p:txEl>
                                          </p:spTgt>
                                        </p:tgtEl>
                                      </p:cBhvr>
                                    </p:animEffect>
                                  </p:childTnLst>
                                </p:cTn>
                              </p:par>
                            </p:childTnLst>
                          </p:cTn>
                        </p:par>
                        <p:par>
                          <p:cTn id="28" fill="hold">
                            <p:stCondLst>
                              <p:cond delay="6000"/>
                            </p:stCondLst>
                            <p:childTnLst>
                              <p:par>
                                <p:cTn id="29" presetID="8" presetClass="entr" presetSubtype="16" fill="hold" nodeType="afterEffect">
                                  <p:stCondLst>
                                    <p:cond delay="0"/>
                                  </p:stCondLst>
                                  <p:childTnLst>
                                    <p:set>
                                      <p:cBhvr>
                                        <p:cTn id="30" dur="1" fill="hold">
                                          <p:stCondLst>
                                            <p:cond delay="0"/>
                                          </p:stCondLst>
                                        </p:cTn>
                                        <p:tgtEl>
                                          <p:spTgt spid="35841">
                                            <p:txEl>
                                              <p:pRg st="7" end="7"/>
                                            </p:txEl>
                                          </p:spTgt>
                                        </p:tgtEl>
                                        <p:attrNameLst>
                                          <p:attrName>style.visibility</p:attrName>
                                        </p:attrNameLst>
                                      </p:cBhvr>
                                      <p:to>
                                        <p:strVal val="visible"/>
                                      </p:to>
                                    </p:set>
                                    <p:animEffect transition="in" filter="diamond(in)">
                                      <p:cBhvr>
                                        <p:cTn id="31" dur="1000"/>
                                        <p:tgtEl>
                                          <p:spTgt spid="35841">
                                            <p:txEl>
                                              <p:pRg st="7" end="7"/>
                                            </p:txEl>
                                          </p:spTgt>
                                        </p:tgtEl>
                                      </p:cBhvr>
                                    </p:animEffect>
                                  </p:childTnLst>
                                </p:cTn>
                              </p:par>
                            </p:childTnLst>
                          </p:cTn>
                        </p:par>
                        <p:par>
                          <p:cTn id="32" fill="hold">
                            <p:stCondLst>
                              <p:cond delay="7000"/>
                            </p:stCondLst>
                            <p:childTnLst>
                              <p:par>
                                <p:cTn id="33" presetID="8" presetClass="entr" presetSubtype="16" fill="hold" nodeType="afterEffect">
                                  <p:stCondLst>
                                    <p:cond delay="0"/>
                                  </p:stCondLst>
                                  <p:childTnLst>
                                    <p:set>
                                      <p:cBhvr>
                                        <p:cTn id="34" dur="1" fill="hold">
                                          <p:stCondLst>
                                            <p:cond delay="0"/>
                                          </p:stCondLst>
                                        </p:cTn>
                                        <p:tgtEl>
                                          <p:spTgt spid="35841">
                                            <p:txEl>
                                              <p:pRg st="9" end="9"/>
                                            </p:txEl>
                                          </p:spTgt>
                                        </p:tgtEl>
                                        <p:attrNameLst>
                                          <p:attrName>style.visibility</p:attrName>
                                        </p:attrNameLst>
                                      </p:cBhvr>
                                      <p:to>
                                        <p:strVal val="visible"/>
                                      </p:to>
                                    </p:set>
                                    <p:animEffect transition="in" filter="diamond(in)">
                                      <p:cBhvr>
                                        <p:cTn id="35" dur="1000"/>
                                        <p:tgtEl>
                                          <p:spTgt spid="35841">
                                            <p:txEl>
                                              <p:pRg st="9" end="9"/>
                                            </p:txEl>
                                          </p:spTgt>
                                        </p:tgtEl>
                                      </p:cBhvr>
                                    </p:animEffect>
                                  </p:childTnLst>
                                </p:cTn>
                              </p:par>
                            </p:childTnLst>
                          </p:cTn>
                        </p:par>
                        <p:par>
                          <p:cTn id="36" fill="hold">
                            <p:stCondLst>
                              <p:cond delay="8000"/>
                            </p:stCondLst>
                            <p:childTnLst>
                              <p:par>
                                <p:cTn id="37" presetID="8" presetClass="entr" presetSubtype="16" fill="hold" nodeType="afterEffect">
                                  <p:stCondLst>
                                    <p:cond delay="0"/>
                                  </p:stCondLst>
                                  <p:childTnLst>
                                    <p:set>
                                      <p:cBhvr>
                                        <p:cTn id="38" dur="1" fill="hold">
                                          <p:stCondLst>
                                            <p:cond delay="0"/>
                                          </p:stCondLst>
                                        </p:cTn>
                                        <p:tgtEl>
                                          <p:spTgt spid="35841">
                                            <p:txEl>
                                              <p:pRg st="10" end="10"/>
                                            </p:txEl>
                                          </p:spTgt>
                                        </p:tgtEl>
                                        <p:attrNameLst>
                                          <p:attrName>style.visibility</p:attrName>
                                        </p:attrNameLst>
                                      </p:cBhvr>
                                      <p:to>
                                        <p:strVal val="visible"/>
                                      </p:to>
                                    </p:set>
                                    <p:animEffect transition="in" filter="diamond(in)">
                                      <p:cBhvr>
                                        <p:cTn id="39" dur="1000"/>
                                        <p:tgtEl>
                                          <p:spTgt spid="35841">
                                            <p:txEl>
                                              <p:pRg st="10" end="10"/>
                                            </p:txEl>
                                          </p:spTgt>
                                        </p:tgtEl>
                                      </p:cBhvr>
                                    </p:animEffect>
                                  </p:childTnLst>
                                </p:cTn>
                              </p:par>
                            </p:childTnLst>
                          </p:cTn>
                        </p:par>
                        <p:par>
                          <p:cTn id="40" fill="hold">
                            <p:stCondLst>
                              <p:cond delay="9000"/>
                            </p:stCondLst>
                            <p:childTnLst>
                              <p:par>
                                <p:cTn id="41" presetID="8" presetClass="entr" presetSubtype="16" fill="hold" nodeType="afterEffect">
                                  <p:stCondLst>
                                    <p:cond delay="0"/>
                                  </p:stCondLst>
                                  <p:childTnLst>
                                    <p:set>
                                      <p:cBhvr>
                                        <p:cTn id="42" dur="1" fill="hold">
                                          <p:stCondLst>
                                            <p:cond delay="0"/>
                                          </p:stCondLst>
                                        </p:cTn>
                                        <p:tgtEl>
                                          <p:spTgt spid="35841">
                                            <p:txEl>
                                              <p:pRg st="12" end="12"/>
                                            </p:txEl>
                                          </p:spTgt>
                                        </p:tgtEl>
                                        <p:attrNameLst>
                                          <p:attrName>style.visibility</p:attrName>
                                        </p:attrNameLst>
                                      </p:cBhvr>
                                      <p:to>
                                        <p:strVal val="visible"/>
                                      </p:to>
                                    </p:set>
                                    <p:animEffect transition="in" filter="diamond(in)">
                                      <p:cBhvr>
                                        <p:cTn id="43" dur="1000"/>
                                        <p:tgtEl>
                                          <p:spTgt spid="35841">
                                            <p:txEl>
                                              <p:pRg st="12" end="12"/>
                                            </p:txEl>
                                          </p:spTgt>
                                        </p:tgtEl>
                                      </p:cBhvr>
                                    </p:animEffect>
                                  </p:childTnLst>
                                </p:cTn>
                              </p:par>
                            </p:childTnLst>
                          </p:cTn>
                        </p:par>
                        <p:par>
                          <p:cTn id="44" fill="hold">
                            <p:stCondLst>
                              <p:cond delay="10000"/>
                            </p:stCondLst>
                            <p:childTnLst>
                              <p:par>
                                <p:cTn id="45" presetID="8" presetClass="entr" presetSubtype="16" fill="hold" nodeType="afterEffect">
                                  <p:stCondLst>
                                    <p:cond delay="0"/>
                                  </p:stCondLst>
                                  <p:childTnLst>
                                    <p:set>
                                      <p:cBhvr>
                                        <p:cTn id="46" dur="1" fill="hold">
                                          <p:stCondLst>
                                            <p:cond delay="0"/>
                                          </p:stCondLst>
                                        </p:cTn>
                                        <p:tgtEl>
                                          <p:spTgt spid="35841">
                                            <p:txEl>
                                              <p:pRg st="13" end="13"/>
                                            </p:txEl>
                                          </p:spTgt>
                                        </p:tgtEl>
                                        <p:attrNameLst>
                                          <p:attrName>style.visibility</p:attrName>
                                        </p:attrNameLst>
                                      </p:cBhvr>
                                      <p:to>
                                        <p:strVal val="visible"/>
                                      </p:to>
                                    </p:set>
                                    <p:animEffect transition="in" filter="diamond(in)">
                                      <p:cBhvr>
                                        <p:cTn id="47" dur="1000"/>
                                        <p:tgtEl>
                                          <p:spTgt spid="35841">
                                            <p:txEl>
                                              <p:pRg st="13" end="13"/>
                                            </p:txEl>
                                          </p:spTgt>
                                        </p:tgtEl>
                                      </p:cBhvr>
                                    </p:animEffect>
                                  </p:childTnLst>
                                </p:cTn>
                              </p:par>
                            </p:childTnLst>
                          </p:cTn>
                        </p:par>
                        <p:par>
                          <p:cTn id="48" fill="hold">
                            <p:stCondLst>
                              <p:cond delay="11000"/>
                            </p:stCondLst>
                            <p:childTnLst>
                              <p:par>
                                <p:cTn id="49" presetID="8" presetClass="entr" presetSubtype="16" fill="hold" nodeType="afterEffect">
                                  <p:stCondLst>
                                    <p:cond delay="0"/>
                                  </p:stCondLst>
                                  <p:childTnLst>
                                    <p:set>
                                      <p:cBhvr>
                                        <p:cTn id="50" dur="1" fill="hold">
                                          <p:stCondLst>
                                            <p:cond delay="0"/>
                                          </p:stCondLst>
                                        </p:cTn>
                                        <p:tgtEl>
                                          <p:spTgt spid="35841">
                                            <p:txEl>
                                              <p:pRg st="14" end="14"/>
                                            </p:txEl>
                                          </p:spTgt>
                                        </p:tgtEl>
                                        <p:attrNameLst>
                                          <p:attrName>style.visibility</p:attrName>
                                        </p:attrNameLst>
                                      </p:cBhvr>
                                      <p:to>
                                        <p:strVal val="visible"/>
                                      </p:to>
                                    </p:set>
                                    <p:animEffect transition="in" filter="diamond(in)">
                                      <p:cBhvr>
                                        <p:cTn id="51" dur="1000"/>
                                        <p:tgtEl>
                                          <p:spTgt spid="35841">
                                            <p:txEl>
                                              <p:pRg st="14" end="14"/>
                                            </p:txEl>
                                          </p:spTgt>
                                        </p:tgtEl>
                                      </p:cBhvr>
                                    </p:animEffect>
                                  </p:childTnLst>
                                </p:cTn>
                              </p:par>
                            </p:childTnLst>
                          </p:cTn>
                        </p:par>
                        <p:par>
                          <p:cTn id="52" fill="hold">
                            <p:stCondLst>
                              <p:cond delay="12000"/>
                            </p:stCondLst>
                            <p:childTnLst>
                              <p:par>
                                <p:cTn id="53" presetID="8" presetClass="entr" presetSubtype="16" fill="hold" nodeType="afterEffect">
                                  <p:stCondLst>
                                    <p:cond delay="0"/>
                                  </p:stCondLst>
                                  <p:childTnLst>
                                    <p:set>
                                      <p:cBhvr>
                                        <p:cTn id="54" dur="1" fill="hold">
                                          <p:stCondLst>
                                            <p:cond delay="0"/>
                                          </p:stCondLst>
                                        </p:cTn>
                                        <p:tgtEl>
                                          <p:spTgt spid="35841">
                                            <p:txEl>
                                              <p:pRg st="15" end="15"/>
                                            </p:txEl>
                                          </p:spTgt>
                                        </p:tgtEl>
                                        <p:attrNameLst>
                                          <p:attrName>style.visibility</p:attrName>
                                        </p:attrNameLst>
                                      </p:cBhvr>
                                      <p:to>
                                        <p:strVal val="visible"/>
                                      </p:to>
                                    </p:set>
                                    <p:animEffect transition="in" filter="diamond(in)">
                                      <p:cBhvr>
                                        <p:cTn id="55" dur="1000"/>
                                        <p:tgtEl>
                                          <p:spTgt spid="35841">
                                            <p:txEl>
                                              <p:pRg st="15" end="15"/>
                                            </p:txEl>
                                          </p:spTgt>
                                        </p:tgtEl>
                                      </p:cBhvr>
                                    </p:animEffect>
                                  </p:childTnLst>
                                </p:cTn>
                              </p:par>
                            </p:childTnLst>
                          </p:cTn>
                        </p:par>
                        <p:par>
                          <p:cTn id="56" fill="hold">
                            <p:stCondLst>
                              <p:cond delay="13000"/>
                            </p:stCondLst>
                            <p:childTnLst>
                              <p:par>
                                <p:cTn id="57" presetID="8" presetClass="entr" presetSubtype="16" fill="hold" nodeType="afterEffect">
                                  <p:stCondLst>
                                    <p:cond delay="0"/>
                                  </p:stCondLst>
                                  <p:childTnLst>
                                    <p:set>
                                      <p:cBhvr>
                                        <p:cTn id="58" dur="1" fill="hold">
                                          <p:stCondLst>
                                            <p:cond delay="0"/>
                                          </p:stCondLst>
                                        </p:cTn>
                                        <p:tgtEl>
                                          <p:spTgt spid="35841">
                                            <p:txEl>
                                              <p:pRg st="16" end="16"/>
                                            </p:txEl>
                                          </p:spTgt>
                                        </p:tgtEl>
                                        <p:attrNameLst>
                                          <p:attrName>style.visibility</p:attrName>
                                        </p:attrNameLst>
                                      </p:cBhvr>
                                      <p:to>
                                        <p:strVal val="visible"/>
                                      </p:to>
                                    </p:set>
                                    <p:animEffect transition="in" filter="diamond(in)">
                                      <p:cBhvr>
                                        <p:cTn id="59" dur="1000"/>
                                        <p:tgtEl>
                                          <p:spTgt spid="35841">
                                            <p:txEl>
                                              <p:pRg st="16" end="16"/>
                                            </p:txEl>
                                          </p:spTgt>
                                        </p:tgtEl>
                                      </p:cBhvr>
                                    </p:animEffect>
                                  </p:childTnLst>
                                </p:cTn>
                              </p:par>
                            </p:childTnLst>
                          </p:cTn>
                        </p:par>
                        <p:par>
                          <p:cTn id="60" fill="hold">
                            <p:stCondLst>
                              <p:cond delay="14000"/>
                            </p:stCondLst>
                            <p:childTnLst>
                              <p:par>
                                <p:cTn id="61" presetID="8" presetClass="entr" presetSubtype="16" fill="hold" nodeType="afterEffect">
                                  <p:stCondLst>
                                    <p:cond delay="0"/>
                                  </p:stCondLst>
                                  <p:childTnLst>
                                    <p:set>
                                      <p:cBhvr>
                                        <p:cTn id="62" dur="1" fill="hold">
                                          <p:stCondLst>
                                            <p:cond delay="0"/>
                                          </p:stCondLst>
                                        </p:cTn>
                                        <p:tgtEl>
                                          <p:spTgt spid="35841">
                                            <p:txEl>
                                              <p:pRg st="17" end="17"/>
                                            </p:txEl>
                                          </p:spTgt>
                                        </p:tgtEl>
                                        <p:attrNameLst>
                                          <p:attrName>style.visibility</p:attrName>
                                        </p:attrNameLst>
                                      </p:cBhvr>
                                      <p:to>
                                        <p:strVal val="visible"/>
                                      </p:to>
                                    </p:set>
                                    <p:animEffect transition="in" filter="diamond(in)">
                                      <p:cBhvr>
                                        <p:cTn id="63" dur="1000"/>
                                        <p:tgtEl>
                                          <p:spTgt spid="35841">
                                            <p:txEl>
                                              <p:pRg st="17" end="17"/>
                                            </p:txEl>
                                          </p:spTgt>
                                        </p:tgtEl>
                                      </p:cBhvr>
                                    </p:animEffect>
                                  </p:childTnLst>
                                </p:cTn>
                              </p:par>
                            </p:childTnLst>
                          </p:cTn>
                        </p:par>
                        <p:par>
                          <p:cTn id="64" fill="hold">
                            <p:stCondLst>
                              <p:cond delay="15000"/>
                            </p:stCondLst>
                            <p:childTnLst>
                              <p:par>
                                <p:cTn id="65" presetID="8" presetClass="entr" presetSubtype="16" fill="hold" nodeType="afterEffect">
                                  <p:stCondLst>
                                    <p:cond delay="0"/>
                                  </p:stCondLst>
                                  <p:childTnLst>
                                    <p:set>
                                      <p:cBhvr>
                                        <p:cTn id="66" dur="1" fill="hold">
                                          <p:stCondLst>
                                            <p:cond delay="0"/>
                                          </p:stCondLst>
                                        </p:cTn>
                                        <p:tgtEl>
                                          <p:spTgt spid="35841">
                                            <p:txEl>
                                              <p:pRg st="19" end="19"/>
                                            </p:txEl>
                                          </p:spTgt>
                                        </p:tgtEl>
                                        <p:attrNameLst>
                                          <p:attrName>style.visibility</p:attrName>
                                        </p:attrNameLst>
                                      </p:cBhvr>
                                      <p:to>
                                        <p:strVal val="visible"/>
                                      </p:to>
                                    </p:set>
                                    <p:animEffect transition="in" filter="diamond(in)">
                                      <p:cBhvr>
                                        <p:cTn id="67" dur="1000"/>
                                        <p:tgtEl>
                                          <p:spTgt spid="35841">
                                            <p:txEl>
                                              <p:pRg st="19" end="19"/>
                                            </p:txEl>
                                          </p:spTgt>
                                        </p:tgtEl>
                                      </p:cBhvr>
                                    </p:animEffect>
                                  </p:childTnLst>
                                </p:cTn>
                              </p:par>
                            </p:childTnLst>
                          </p:cTn>
                        </p:par>
                        <p:par>
                          <p:cTn id="68" fill="hold">
                            <p:stCondLst>
                              <p:cond delay="16000"/>
                            </p:stCondLst>
                            <p:childTnLst>
                              <p:par>
                                <p:cTn id="69" presetID="8" presetClass="entr" presetSubtype="16" fill="hold" nodeType="afterEffect">
                                  <p:stCondLst>
                                    <p:cond delay="0"/>
                                  </p:stCondLst>
                                  <p:childTnLst>
                                    <p:set>
                                      <p:cBhvr>
                                        <p:cTn id="70" dur="1" fill="hold">
                                          <p:stCondLst>
                                            <p:cond delay="0"/>
                                          </p:stCondLst>
                                        </p:cTn>
                                        <p:tgtEl>
                                          <p:spTgt spid="35841">
                                            <p:txEl>
                                              <p:pRg st="21" end="21"/>
                                            </p:txEl>
                                          </p:spTgt>
                                        </p:tgtEl>
                                        <p:attrNameLst>
                                          <p:attrName>style.visibility</p:attrName>
                                        </p:attrNameLst>
                                      </p:cBhvr>
                                      <p:to>
                                        <p:strVal val="visible"/>
                                      </p:to>
                                    </p:set>
                                    <p:animEffect transition="in" filter="diamond(in)">
                                      <p:cBhvr>
                                        <p:cTn id="71" dur="1000"/>
                                        <p:tgtEl>
                                          <p:spTgt spid="35841">
                                            <p:txEl>
                                              <p:pRg st="21" end="21"/>
                                            </p:txEl>
                                          </p:spTgt>
                                        </p:tgtEl>
                                      </p:cBhvr>
                                    </p:animEffect>
                                  </p:childTnLst>
                                </p:cTn>
                              </p:par>
                            </p:childTnLst>
                          </p:cTn>
                        </p:par>
                        <p:par>
                          <p:cTn id="72" fill="hold">
                            <p:stCondLst>
                              <p:cond delay="17000"/>
                            </p:stCondLst>
                            <p:childTnLst>
                              <p:par>
                                <p:cTn id="73" presetID="8" presetClass="entr" presetSubtype="16" fill="hold" nodeType="afterEffect">
                                  <p:stCondLst>
                                    <p:cond delay="0"/>
                                  </p:stCondLst>
                                  <p:childTnLst>
                                    <p:set>
                                      <p:cBhvr>
                                        <p:cTn id="74" dur="1" fill="hold">
                                          <p:stCondLst>
                                            <p:cond delay="0"/>
                                          </p:stCondLst>
                                        </p:cTn>
                                        <p:tgtEl>
                                          <p:spTgt spid="35841">
                                            <p:txEl>
                                              <p:pRg st="22" end="22"/>
                                            </p:txEl>
                                          </p:spTgt>
                                        </p:tgtEl>
                                        <p:attrNameLst>
                                          <p:attrName>style.visibility</p:attrName>
                                        </p:attrNameLst>
                                      </p:cBhvr>
                                      <p:to>
                                        <p:strVal val="visible"/>
                                      </p:to>
                                    </p:set>
                                    <p:animEffect transition="in" filter="diamond(in)">
                                      <p:cBhvr>
                                        <p:cTn id="75" dur="1000"/>
                                        <p:tgtEl>
                                          <p:spTgt spid="35841">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81000" y="304800"/>
            <a:ext cx="8382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Practically the heat of solution can be determined from dissolving known amount /mass/volume of solute in known mass /volume of water/solvent.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 the temperature of solvent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before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after</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dissolving the change in temperature(∆T) during dissolution is determined.</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To determine the ∆H</a:t>
            </a:r>
            <a:r>
              <a:rPr kumimoji="0" lang="en-US" sz="2400" b="0" i="0" u="sng" strike="noStrike" cap="none" normalizeH="0" baseline="-30000" dirty="0" smtClean="0">
                <a:ln>
                  <a:noFill/>
                </a:ln>
                <a:solidFill>
                  <a:srgbClr val="002060"/>
                </a:solidFill>
                <a:effectLst/>
                <a:latin typeface="Times New Roman" pitchFamily="18" charset="0"/>
                <a:ea typeface="Times New Roman" pitchFamily="18" charset="0"/>
                <a:cs typeface="Times New Roman" pitchFamily="18" charset="0"/>
              </a:rPr>
              <a:t>s</a:t>
            </a:r>
            <a:r>
              <a:rPr kumimoji="0" lang="en-US" sz="2400" b="0" i="0" u="sng"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ammonium nitrate</a:t>
            </a:r>
            <a:endParaRPr kumimoji="0" lang="en-US" sz="2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Place 100cm3 of distilled water into a  plastic beaker/calorimeter.</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Determine its temperature and record it at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time =0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table I below.</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all the 5.0g of ammonium nitrate (potassium nitrate/ammonium chloride can also be used)provided into the plastic beaker/calorimeter, stir using a thermometer and record the highest temperature change to the nearest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0.5</a:t>
            </a:r>
            <a:r>
              <a:rPr kumimoji="0" lang="en-US" sz="24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after every ½ minute to complete table I.</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Continue stirring the mixture throughout the experiment.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817">
                                            <p:txEl>
                                              <p:pRg st="0" end="0"/>
                                            </p:txEl>
                                          </p:spTgt>
                                        </p:tgtEl>
                                        <p:attrNameLst>
                                          <p:attrName>style.visibility</p:attrName>
                                        </p:attrNameLst>
                                      </p:cBhvr>
                                      <p:to>
                                        <p:strVal val="visible"/>
                                      </p:to>
                                    </p:set>
                                    <p:animEffect transition="in" filter="wipe(up)">
                                      <p:cBhvr>
                                        <p:cTn id="7" dur="2000"/>
                                        <p:tgtEl>
                                          <p:spTgt spid="34817">
                                            <p:txEl>
                                              <p:pRg st="0" end="0"/>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34817">
                                            <p:txEl>
                                              <p:pRg st="1" end="1"/>
                                            </p:txEl>
                                          </p:spTgt>
                                        </p:tgtEl>
                                        <p:attrNameLst>
                                          <p:attrName>style.visibility</p:attrName>
                                        </p:attrNameLst>
                                      </p:cBhvr>
                                      <p:to>
                                        <p:strVal val="visible"/>
                                      </p:to>
                                    </p:set>
                                    <p:animEffect transition="in" filter="wipe(up)">
                                      <p:cBhvr>
                                        <p:cTn id="11" dur="2000"/>
                                        <p:tgtEl>
                                          <p:spTgt spid="34817">
                                            <p:txEl>
                                              <p:pRg st="1" end="1"/>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34817">
                                            <p:txEl>
                                              <p:pRg st="3" end="3"/>
                                            </p:txEl>
                                          </p:spTgt>
                                        </p:tgtEl>
                                        <p:attrNameLst>
                                          <p:attrName>style.visibility</p:attrName>
                                        </p:attrNameLst>
                                      </p:cBhvr>
                                      <p:to>
                                        <p:strVal val="visible"/>
                                      </p:to>
                                    </p:set>
                                    <p:animEffect transition="in" filter="wipe(up)">
                                      <p:cBhvr>
                                        <p:cTn id="15" dur="2000"/>
                                        <p:tgtEl>
                                          <p:spTgt spid="34817">
                                            <p:txEl>
                                              <p:pRg st="3" end="3"/>
                                            </p:txEl>
                                          </p:spTgt>
                                        </p:tgtEl>
                                      </p:cBhvr>
                                    </p:animEffect>
                                  </p:childTnLst>
                                </p:cTn>
                              </p:par>
                            </p:childTnLst>
                          </p:cTn>
                        </p:par>
                        <p:par>
                          <p:cTn id="16" fill="hold">
                            <p:stCondLst>
                              <p:cond delay="6000"/>
                            </p:stCondLst>
                            <p:childTnLst>
                              <p:par>
                                <p:cTn id="17" presetID="22" presetClass="entr" presetSubtype="1" fill="hold" nodeType="afterEffect">
                                  <p:stCondLst>
                                    <p:cond delay="0"/>
                                  </p:stCondLst>
                                  <p:childTnLst>
                                    <p:set>
                                      <p:cBhvr>
                                        <p:cTn id="18" dur="1" fill="hold">
                                          <p:stCondLst>
                                            <p:cond delay="0"/>
                                          </p:stCondLst>
                                        </p:cTn>
                                        <p:tgtEl>
                                          <p:spTgt spid="34817">
                                            <p:txEl>
                                              <p:pRg st="4" end="4"/>
                                            </p:txEl>
                                          </p:spTgt>
                                        </p:tgtEl>
                                        <p:attrNameLst>
                                          <p:attrName>style.visibility</p:attrName>
                                        </p:attrNameLst>
                                      </p:cBhvr>
                                      <p:to>
                                        <p:strVal val="visible"/>
                                      </p:to>
                                    </p:set>
                                    <p:animEffect transition="in" filter="wipe(up)">
                                      <p:cBhvr>
                                        <p:cTn id="19" dur="2000"/>
                                        <p:tgtEl>
                                          <p:spTgt spid="34817">
                                            <p:txEl>
                                              <p:pRg st="4" end="4"/>
                                            </p:txEl>
                                          </p:spTgt>
                                        </p:tgtEl>
                                      </p:cBhvr>
                                    </p:animEffect>
                                  </p:childTnLst>
                                </p:cTn>
                              </p:par>
                            </p:childTnLst>
                          </p:cTn>
                        </p:par>
                        <p:par>
                          <p:cTn id="20" fill="hold">
                            <p:stCondLst>
                              <p:cond delay="8000"/>
                            </p:stCondLst>
                            <p:childTnLst>
                              <p:par>
                                <p:cTn id="21" presetID="22" presetClass="entr" presetSubtype="1" fill="hold" nodeType="afterEffect">
                                  <p:stCondLst>
                                    <p:cond delay="0"/>
                                  </p:stCondLst>
                                  <p:childTnLst>
                                    <p:set>
                                      <p:cBhvr>
                                        <p:cTn id="22" dur="1" fill="hold">
                                          <p:stCondLst>
                                            <p:cond delay="0"/>
                                          </p:stCondLst>
                                        </p:cTn>
                                        <p:tgtEl>
                                          <p:spTgt spid="34817">
                                            <p:txEl>
                                              <p:pRg st="5" end="5"/>
                                            </p:txEl>
                                          </p:spTgt>
                                        </p:tgtEl>
                                        <p:attrNameLst>
                                          <p:attrName>style.visibility</p:attrName>
                                        </p:attrNameLst>
                                      </p:cBhvr>
                                      <p:to>
                                        <p:strVal val="visible"/>
                                      </p:to>
                                    </p:set>
                                    <p:animEffect transition="in" filter="wipe(up)">
                                      <p:cBhvr>
                                        <p:cTn id="23" dur="2000"/>
                                        <p:tgtEl>
                                          <p:spTgt spid="34817">
                                            <p:txEl>
                                              <p:pRg st="5" end="5"/>
                                            </p:txEl>
                                          </p:spTgt>
                                        </p:tgtEl>
                                      </p:cBhvr>
                                    </p:animEffect>
                                  </p:childTnLst>
                                </p:cTn>
                              </p:par>
                            </p:childTnLst>
                          </p:cTn>
                        </p:par>
                        <p:par>
                          <p:cTn id="24" fill="hold">
                            <p:stCondLst>
                              <p:cond delay="10000"/>
                            </p:stCondLst>
                            <p:childTnLst>
                              <p:par>
                                <p:cTn id="25" presetID="22" presetClass="entr" presetSubtype="1" fill="hold" nodeType="afterEffect">
                                  <p:stCondLst>
                                    <p:cond delay="0"/>
                                  </p:stCondLst>
                                  <p:childTnLst>
                                    <p:set>
                                      <p:cBhvr>
                                        <p:cTn id="26" dur="1" fill="hold">
                                          <p:stCondLst>
                                            <p:cond delay="0"/>
                                          </p:stCondLst>
                                        </p:cTn>
                                        <p:tgtEl>
                                          <p:spTgt spid="34817">
                                            <p:txEl>
                                              <p:pRg st="6" end="6"/>
                                            </p:txEl>
                                          </p:spTgt>
                                        </p:tgtEl>
                                        <p:attrNameLst>
                                          <p:attrName>style.visibility</p:attrName>
                                        </p:attrNameLst>
                                      </p:cBhvr>
                                      <p:to>
                                        <p:strVal val="visible"/>
                                      </p:to>
                                    </p:set>
                                    <p:animEffect transition="in" filter="wipe(up)">
                                      <p:cBhvr>
                                        <p:cTn id="27" dur="2000"/>
                                        <p:tgtEl>
                                          <p:spTgt spid="34817">
                                            <p:txEl>
                                              <p:pRg st="6" end="6"/>
                                            </p:txEl>
                                          </p:spTgt>
                                        </p:tgtEl>
                                      </p:cBhvr>
                                    </p:animEffect>
                                  </p:childTnLst>
                                </p:cTn>
                              </p:par>
                            </p:childTnLst>
                          </p:cTn>
                        </p:par>
                        <p:par>
                          <p:cTn id="28" fill="hold">
                            <p:stCondLst>
                              <p:cond delay="12000"/>
                            </p:stCondLst>
                            <p:childTnLst>
                              <p:par>
                                <p:cTn id="29" presetID="22" presetClass="entr" presetSubtype="1" fill="hold" nodeType="afterEffect">
                                  <p:stCondLst>
                                    <p:cond delay="0"/>
                                  </p:stCondLst>
                                  <p:childTnLst>
                                    <p:set>
                                      <p:cBhvr>
                                        <p:cTn id="30" dur="1" fill="hold">
                                          <p:stCondLst>
                                            <p:cond delay="0"/>
                                          </p:stCondLst>
                                        </p:cTn>
                                        <p:tgtEl>
                                          <p:spTgt spid="34817">
                                            <p:txEl>
                                              <p:pRg st="7" end="7"/>
                                            </p:txEl>
                                          </p:spTgt>
                                        </p:tgtEl>
                                        <p:attrNameLst>
                                          <p:attrName>style.visibility</p:attrName>
                                        </p:attrNameLst>
                                      </p:cBhvr>
                                      <p:to>
                                        <p:strVal val="visible"/>
                                      </p:to>
                                    </p:set>
                                    <p:animEffect transition="in" filter="wipe(up)">
                                      <p:cBhvr>
                                        <p:cTn id="31" dur="2000"/>
                                        <p:tgtEl>
                                          <p:spTgt spid="3481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0999" y="838200"/>
          <a:ext cx="8458199" cy="2057400"/>
        </p:xfrm>
        <a:graphic>
          <a:graphicData uri="http://schemas.openxmlformats.org/drawingml/2006/table">
            <a:tbl>
              <a:tblPr/>
              <a:tblGrid>
                <a:gridCol w="2209802"/>
                <a:gridCol w="762000"/>
                <a:gridCol w="762000"/>
                <a:gridCol w="762000"/>
                <a:gridCol w="762000"/>
                <a:gridCol w="685800"/>
                <a:gridCol w="838200"/>
                <a:gridCol w="838200"/>
                <a:gridCol w="838197"/>
              </a:tblGrid>
              <a:tr h="1028700">
                <a:tc>
                  <a:txBody>
                    <a:bodyPr/>
                    <a:lstStyle/>
                    <a:p>
                      <a:pPr marL="0" marR="0">
                        <a:spcBef>
                          <a:spcPts val="0"/>
                        </a:spcBef>
                        <a:spcAft>
                          <a:spcPts val="0"/>
                        </a:spcAft>
                      </a:pPr>
                      <a:r>
                        <a:rPr lang="en-US" sz="2400" dirty="0">
                          <a:latin typeface="Times New Roman"/>
                          <a:ea typeface="Times New Roman"/>
                          <a:cs typeface="Times New Roman"/>
                        </a:rPr>
                        <a:t>Time (minutes)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½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1 ½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2 ½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3 ½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8700">
                <a:tc>
                  <a:txBody>
                    <a:bodyPr/>
                    <a:lstStyle/>
                    <a:p>
                      <a:pPr marL="0" marR="0">
                        <a:spcBef>
                          <a:spcPts val="0"/>
                        </a:spcBef>
                        <a:spcAft>
                          <a:spcPts val="0"/>
                        </a:spcAft>
                      </a:pPr>
                      <a:r>
                        <a:rPr lang="en-US" sz="2400" dirty="0" smtClean="0">
                          <a:latin typeface="Times New Roman"/>
                          <a:ea typeface="Times New Roman"/>
                          <a:cs typeface="Times New Roman"/>
                        </a:rPr>
                        <a:t>Temperature(</a:t>
                      </a:r>
                      <a:r>
                        <a:rPr lang="en-US" sz="2400" baseline="30000" dirty="0" err="1" smtClean="0">
                          <a:latin typeface="Times New Roman"/>
                          <a:ea typeface="Times New Roman"/>
                          <a:cs typeface="Times New Roman"/>
                        </a:rPr>
                        <a:t>o</a:t>
                      </a:r>
                      <a:r>
                        <a:rPr lang="en-US" sz="2400" dirty="0" err="1" smtClean="0">
                          <a:latin typeface="Times New Roman"/>
                          <a:ea typeface="Times New Roman"/>
                          <a:cs typeface="Times New Roman"/>
                        </a:rPr>
                        <a:t>C</a:t>
                      </a:r>
                      <a:r>
                        <a:rPr lang="en-US" sz="2400" dirty="0" smtClean="0">
                          <a:latin typeface="Times New Roman"/>
                          <a:ea typeface="Times New Roman"/>
                          <a:cs typeface="Times New Roman"/>
                        </a:rPr>
                        <a:t>)</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latin typeface="Times New Roman"/>
                          <a:ea typeface="Times New Roman"/>
                          <a:cs typeface="Times New Roman"/>
                        </a:rPr>
                        <a:t>22.0</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latin typeface="Times New Roman"/>
                          <a:ea typeface="Times New Roman"/>
                          <a:cs typeface="Times New Roman"/>
                        </a:rPr>
                        <a:t>21.0</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latin typeface="Times New Roman"/>
                          <a:ea typeface="Times New Roman"/>
                          <a:cs typeface="Times New Roman"/>
                        </a:rPr>
                        <a:t>20.0</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latin typeface="Times New Roman"/>
                          <a:ea typeface="Times New Roman"/>
                          <a:cs typeface="Times New Roman"/>
                        </a:rPr>
                        <a:t>19.0</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latin typeface="Times New Roman"/>
                          <a:ea typeface="Times New Roman"/>
                          <a:cs typeface="Times New Roman"/>
                        </a:rPr>
                        <a:t>19.0</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latin typeface="Times New Roman"/>
                          <a:ea typeface="Times New Roman"/>
                          <a:cs typeface="Times New Roman"/>
                        </a:rPr>
                        <a:t>19.5</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latin typeface="Times New Roman"/>
                          <a:ea typeface="Times New Roman"/>
                          <a:cs typeface="Times New Roman"/>
                        </a:rPr>
                        <a:t>20.0</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latin typeface="Times New Roman"/>
                          <a:ea typeface="Times New Roman"/>
                          <a:cs typeface="Times New Roman"/>
                        </a:rPr>
                        <a:t>20.5</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89" name="Rectangle 1"/>
          <p:cNvSpPr>
            <a:spLocks noChangeArrowheads="1"/>
          </p:cNvSpPr>
          <p:nvPr/>
        </p:nvSpPr>
        <p:spPr bwMode="auto">
          <a:xfrm>
            <a:off x="381000" y="381000"/>
            <a:ext cx="8382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Sample results: Table I </a:t>
            </a:r>
            <a:endParaRPr kumimoji="0" lang="en-US" sz="2000" b="0" i="0" u="none" strike="noStrike" cap="none" normalizeH="0" baseline="0" dirty="0" smtClean="0">
              <a:ln>
                <a:noFill/>
              </a:ln>
              <a:solidFill>
                <a:srgbClr val="00B0F0"/>
              </a:solidFill>
              <a:effectLst/>
              <a:latin typeface="Arial" pitchFamily="34" charset="0"/>
              <a:cs typeface="Arial" pitchFamily="34" charset="0"/>
            </a:endParaRPr>
          </a:p>
        </p:txBody>
      </p:sp>
      <p:sp>
        <p:nvSpPr>
          <p:cNvPr id="37890" name="Rectangle 2"/>
          <p:cNvSpPr>
            <a:spLocks noChangeArrowheads="1"/>
          </p:cNvSpPr>
          <p:nvPr/>
        </p:nvSpPr>
        <p:spPr bwMode="auto">
          <a:xfrm>
            <a:off x="381000" y="3048000"/>
            <a:ext cx="8763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(b)From the graph show and determine the highest temperature change  ∆T</a:t>
            </a:r>
            <a:endParaRPr kumimoji="0" lang="en-US" sz="24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∆T =T</a:t>
            </a:r>
            <a:r>
              <a:rPr kumimoji="0" lang="en-US" sz="24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-T</a:t>
            </a:r>
            <a:r>
              <a:rPr kumimoji="0" lang="en-US" sz="2400" b="0" i="0" u="none" strike="noStrike" cap="none" normalizeH="0" baseline="-30000" dirty="0" smtClean="0">
                <a:ln>
                  <a:noFill/>
                </a:ln>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=&gt; lowest temperature-T</a:t>
            </a:r>
            <a:r>
              <a:rPr kumimoji="0" lang="en-US" sz="24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(from extrapolating a correctly plotted graph) less highest temperature at volume of base=0 :T</a:t>
            </a:r>
            <a:r>
              <a:rPr kumimoji="0" lang="en-US" sz="2400" b="0" i="0" u="none" strike="noStrike" cap="none" normalizeH="0" baseline="-30000" dirty="0" smtClean="0">
                <a:ln>
                  <a:noFill/>
                </a:ln>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=&gt;∆T =18.7 – 22.0 =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3.3</a:t>
            </a:r>
            <a:r>
              <a:rPr kumimoji="0" lang="en-US"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0</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a:t>
            </a: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(c)Calculate the number of moles of ammonium nitrate(V) used</a:t>
            </a:r>
            <a:endParaRPr kumimoji="0" lang="en-US" sz="24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Moles NH</a:t>
            </a:r>
            <a:r>
              <a:rPr kumimoji="0" lang="en-US" sz="2400" b="0" i="0" u="none" strike="noStrike" cap="none" normalizeH="0" baseline="-30000" dirty="0" smtClean="0">
                <a:ln>
                  <a:noFill/>
                </a:ln>
                <a:effectLst/>
                <a:latin typeface="Times New Roman" pitchFamily="18" charset="0"/>
                <a:ea typeface="Times New Roman" pitchFamily="18" charset="0"/>
                <a:cs typeface="Times New Roman" pitchFamily="18" charset="0"/>
              </a:rPr>
              <a:t>4</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NO</a:t>
            </a:r>
            <a:r>
              <a:rPr kumimoji="0" lang="en-US" sz="2400" b="0" i="0" u="none" strike="noStrike" cap="none" normalizeH="0" baseline="-30000" dirty="0" smtClean="0">
                <a:ln>
                  <a:noFill/>
                </a:ln>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smtClean="0">
                <a:ln>
                  <a:noFill/>
                </a:ln>
                <a:effectLst/>
                <a:latin typeface="Times New Roman" pitchFamily="18" charset="0"/>
                <a:ea typeface="Times New Roman" pitchFamily="18" charset="0"/>
                <a:cs typeface="Times New Roman" pitchFamily="18" charset="0"/>
              </a:rPr>
              <a:t>mass used</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=&gt;   </a:t>
            </a:r>
            <a:r>
              <a:rPr kumimoji="0" lang="en-US" sz="2400" b="0" i="0" u="sng" strike="noStrike" cap="none" normalizeH="0" baseline="0" dirty="0" smtClean="0">
                <a:ln>
                  <a:noFill/>
                </a:ln>
                <a:effectLst/>
                <a:latin typeface="Times New Roman" pitchFamily="18" charset="0"/>
                <a:ea typeface="Times New Roman" pitchFamily="18" charset="0"/>
                <a:cs typeface="Times New Roman" pitchFamily="18" charset="0"/>
              </a:rPr>
              <a:t>   5.0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0.0625 moles</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Molar mass	 80</a:t>
            </a:r>
            <a:r>
              <a:rPr kumimoji="0" lang="en-US" sz="2400" b="0" i="0" u="none" strike="noStrike" cap="none" normalizeH="0" baseline="0" dirty="0" smtClean="0">
                <a:ln>
                  <a:noFill/>
                </a:ln>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7889">
                                            <p:txEl>
                                              <p:pRg st="0" end="0"/>
                                            </p:txEl>
                                          </p:spTgt>
                                        </p:tgtEl>
                                        <p:attrNameLst>
                                          <p:attrName>style.visibility</p:attrName>
                                        </p:attrNameLst>
                                      </p:cBhvr>
                                      <p:to>
                                        <p:strVal val="visible"/>
                                      </p:to>
                                    </p:set>
                                    <p:anim calcmode="discrete" valueType="clr">
                                      <p:cBhvr override="childStyle">
                                        <p:cTn id="7" dur="80"/>
                                        <p:tgtEl>
                                          <p:spTgt spid="3788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788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7889">
                                            <p:txEl>
                                              <p:pRg st="0" end="0"/>
                                            </p:txEl>
                                          </p:spTgt>
                                        </p:tgtEl>
                                        <p:attrNameLst>
                                          <p:attrName>fill.type</p:attrName>
                                        </p:attrNameLst>
                                      </p:cBhvr>
                                      <p:to>
                                        <p:strVal val="solid"/>
                                      </p:to>
                                    </p:set>
                                  </p:childTnLst>
                                </p:cTn>
                              </p:par>
                            </p:childTnLst>
                          </p:cTn>
                        </p:par>
                        <p:par>
                          <p:cTn id="10" fill="hold">
                            <p:stCondLst>
                              <p:cond delay="840"/>
                            </p:stCondLst>
                            <p:childTnLst>
                              <p:par>
                                <p:cTn id="11" presetID="4"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2000"/>
                                        <p:tgtEl>
                                          <p:spTgt spid="4"/>
                                        </p:tgtEl>
                                      </p:cBhvr>
                                    </p:animEffect>
                                  </p:childTnLst>
                                </p:cTn>
                              </p:par>
                            </p:childTnLst>
                          </p:cTn>
                        </p:par>
                        <p:par>
                          <p:cTn id="14" fill="hold">
                            <p:stCondLst>
                              <p:cond delay="2840"/>
                            </p:stCondLst>
                            <p:childTnLst>
                              <p:par>
                                <p:cTn id="15" presetID="4" presetClass="entr" presetSubtype="16" fill="hold" nodeType="afterEffect">
                                  <p:stCondLst>
                                    <p:cond delay="0"/>
                                  </p:stCondLst>
                                  <p:childTnLst>
                                    <p:set>
                                      <p:cBhvr>
                                        <p:cTn id="16" dur="1" fill="hold">
                                          <p:stCondLst>
                                            <p:cond delay="0"/>
                                          </p:stCondLst>
                                        </p:cTn>
                                        <p:tgtEl>
                                          <p:spTgt spid="37890">
                                            <p:txEl>
                                              <p:pRg st="0" end="0"/>
                                            </p:txEl>
                                          </p:spTgt>
                                        </p:tgtEl>
                                        <p:attrNameLst>
                                          <p:attrName>style.visibility</p:attrName>
                                        </p:attrNameLst>
                                      </p:cBhvr>
                                      <p:to>
                                        <p:strVal val="visible"/>
                                      </p:to>
                                    </p:set>
                                    <p:animEffect transition="in" filter="box(in)">
                                      <p:cBhvr>
                                        <p:cTn id="17" dur="2000"/>
                                        <p:tgtEl>
                                          <p:spTgt spid="37890">
                                            <p:txEl>
                                              <p:pRg st="0" end="0"/>
                                            </p:txEl>
                                          </p:spTgt>
                                        </p:tgtEl>
                                      </p:cBhvr>
                                    </p:animEffect>
                                  </p:childTnLst>
                                </p:cTn>
                              </p:par>
                            </p:childTnLst>
                          </p:cTn>
                        </p:par>
                        <p:par>
                          <p:cTn id="18" fill="hold">
                            <p:stCondLst>
                              <p:cond delay="4840"/>
                            </p:stCondLst>
                            <p:childTnLst>
                              <p:par>
                                <p:cTn id="19" presetID="4" presetClass="entr" presetSubtype="16" fill="hold" nodeType="afterEffect">
                                  <p:stCondLst>
                                    <p:cond delay="0"/>
                                  </p:stCondLst>
                                  <p:childTnLst>
                                    <p:set>
                                      <p:cBhvr>
                                        <p:cTn id="20" dur="1" fill="hold">
                                          <p:stCondLst>
                                            <p:cond delay="0"/>
                                          </p:stCondLst>
                                        </p:cTn>
                                        <p:tgtEl>
                                          <p:spTgt spid="37890">
                                            <p:txEl>
                                              <p:pRg st="1" end="1"/>
                                            </p:txEl>
                                          </p:spTgt>
                                        </p:tgtEl>
                                        <p:attrNameLst>
                                          <p:attrName>style.visibility</p:attrName>
                                        </p:attrNameLst>
                                      </p:cBhvr>
                                      <p:to>
                                        <p:strVal val="visible"/>
                                      </p:to>
                                    </p:set>
                                    <p:animEffect transition="in" filter="box(in)">
                                      <p:cBhvr>
                                        <p:cTn id="21" dur="2000"/>
                                        <p:tgtEl>
                                          <p:spTgt spid="37890">
                                            <p:txEl>
                                              <p:pRg st="1" end="1"/>
                                            </p:txEl>
                                          </p:spTgt>
                                        </p:tgtEl>
                                      </p:cBhvr>
                                    </p:animEffect>
                                  </p:childTnLst>
                                </p:cTn>
                              </p:par>
                            </p:childTnLst>
                          </p:cTn>
                        </p:par>
                        <p:par>
                          <p:cTn id="22" fill="hold">
                            <p:stCondLst>
                              <p:cond delay="6840"/>
                            </p:stCondLst>
                            <p:childTnLst>
                              <p:par>
                                <p:cTn id="23" presetID="4" presetClass="entr" presetSubtype="16" fill="hold" nodeType="afterEffect">
                                  <p:stCondLst>
                                    <p:cond delay="0"/>
                                  </p:stCondLst>
                                  <p:childTnLst>
                                    <p:set>
                                      <p:cBhvr>
                                        <p:cTn id="24" dur="1" fill="hold">
                                          <p:stCondLst>
                                            <p:cond delay="0"/>
                                          </p:stCondLst>
                                        </p:cTn>
                                        <p:tgtEl>
                                          <p:spTgt spid="37890">
                                            <p:txEl>
                                              <p:pRg st="2" end="2"/>
                                            </p:txEl>
                                          </p:spTgt>
                                        </p:tgtEl>
                                        <p:attrNameLst>
                                          <p:attrName>style.visibility</p:attrName>
                                        </p:attrNameLst>
                                      </p:cBhvr>
                                      <p:to>
                                        <p:strVal val="visible"/>
                                      </p:to>
                                    </p:set>
                                    <p:animEffect transition="in" filter="box(in)">
                                      <p:cBhvr>
                                        <p:cTn id="25" dur="2000"/>
                                        <p:tgtEl>
                                          <p:spTgt spid="37890">
                                            <p:txEl>
                                              <p:pRg st="2" end="2"/>
                                            </p:txEl>
                                          </p:spTgt>
                                        </p:tgtEl>
                                      </p:cBhvr>
                                    </p:animEffect>
                                  </p:childTnLst>
                                </p:cTn>
                              </p:par>
                            </p:childTnLst>
                          </p:cTn>
                        </p:par>
                        <p:par>
                          <p:cTn id="26" fill="hold">
                            <p:stCondLst>
                              <p:cond delay="8840"/>
                            </p:stCondLst>
                            <p:childTnLst>
                              <p:par>
                                <p:cTn id="27" presetID="4" presetClass="entr" presetSubtype="16" fill="hold" nodeType="afterEffect">
                                  <p:stCondLst>
                                    <p:cond delay="0"/>
                                  </p:stCondLst>
                                  <p:childTnLst>
                                    <p:set>
                                      <p:cBhvr>
                                        <p:cTn id="28" dur="1" fill="hold">
                                          <p:stCondLst>
                                            <p:cond delay="0"/>
                                          </p:stCondLst>
                                        </p:cTn>
                                        <p:tgtEl>
                                          <p:spTgt spid="37890">
                                            <p:txEl>
                                              <p:pRg st="3" end="3"/>
                                            </p:txEl>
                                          </p:spTgt>
                                        </p:tgtEl>
                                        <p:attrNameLst>
                                          <p:attrName>style.visibility</p:attrName>
                                        </p:attrNameLst>
                                      </p:cBhvr>
                                      <p:to>
                                        <p:strVal val="visible"/>
                                      </p:to>
                                    </p:set>
                                    <p:animEffect transition="in" filter="box(in)">
                                      <p:cBhvr>
                                        <p:cTn id="29" dur="2000"/>
                                        <p:tgtEl>
                                          <p:spTgt spid="37890">
                                            <p:txEl>
                                              <p:pRg st="3" end="3"/>
                                            </p:txEl>
                                          </p:spTgt>
                                        </p:tgtEl>
                                      </p:cBhvr>
                                    </p:animEffect>
                                  </p:childTnLst>
                                </p:cTn>
                              </p:par>
                            </p:childTnLst>
                          </p:cTn>
                        </p:par>
                        <p:par>
                          <p:cTn id="30" fill="hold">
                            <p:stCondLst>
                              <p:cond delay="10840"/>
                            </p:stCondLst>
                            <p:childTnLst>
                              <p:par>
                                <p:cTn id="31" presetID="4" presetClass="entr" presetSubtype="16" fill="hold" nodeType="afterEffect">
                                  <p:stCondLst>
                                    <p:cond delay="0"/>
                                  </p:stCondLst>
                                  <p:childTnLst>
                                    <p:set>
                                      <p:cBhvr>
                                        <p:cTn id="32" dur="1" fill="hold">
                                          <p:stCondLst>
                                            <p:cond delay="0"/>
                                          </p:stCondLst>
                                        </p:cTn>
                                        <p:tgtEl>
                                          <p:spTgt spid="37890">
                                            <p:txEl>
                                              <p:pRg st="4" end="4"/>
                                            </p:txEl>
                                          </p:spTgt>
                                        </p:tgtEl>
                                        <p:attrNameLst>
                                          <p:attrName>style.visibility</p:attrName>
                                        </p:attrNameLst>
                                      </p:cBhvr>
                                      <p:to>
                                        <p:strVal val="visible"/>
                                      </p:to>
                                    </p:set>
                                    <p:animEffect transition="in" filter="box(in)">
                                      <p:cBhvr>
                                        <p:cTn id="33" dur="2000"/>
                                        <p:tgtEl>
                                          <p:spTgt spid="37890">
                                            <p:txEl>
                                              <p:pRg st="4" end="4"/>
                                            </p:txEl>
                                          </p:spTgt>
                                        </p:tgtEl>
                                      </p:cBhvr>
                                    </p:animEffect>
                                  </p:childTnLst>
                                </p:cTn>
                              </p:par>
                            </p:childTnLst>
                          </p:cTn>
                        </p:par>
                        <p:par>
                          <p:cTn id="34" fill="hold">
                            <p:stCondLst>
                              <p:cond delay="12840"/>
                            </p:stCondLst>
                            <p:childTnLst>
                              <p:par>
                                <p:cTn id="35" presetID="4" presetClass="entr" presetSubtype="16" fill="hold" nodeType="afterEffect">
                                  <p:stCondLst>
                                    <p:cond delay="0"/>
                                  </p:stCondLst>
                                  <p:childTnLst>
                                    <p:set>
                                      <p:cBhvr>
                                        <p:cTn id="36" dur="1" fill="hold">
                                          <p:stCondLst>
                                            <p:cond delay="0"/>
                                          </p:stCondLst>
                                        </p:cTn>
                                        <p:tgtEl>
                                          <p:spTgt spid="37890">
                                            <p:txEl>
                                              <p:pRg st="5" end="5"/>
                                            </p:txEl>
                                          </p:spTgt>
                                        </p:tgtEl>
                                        <p:attrNameLst>
                                          <p:attrName>style.visibility</p:attrName>
                                        </p:attrNameLst>
                                      </p:cBhvr>
                                      <p:to>
                                        <p:strVal val="visible"/>
                                      </p:to>
                                    </p:set>
                                    <p:animEffect transition="in" filter="box(in)">
                                      <p:cBhvr>
                                        <p:cTn id="37" dur="2000"/>
                                        <p:tgtEl>
                                          <p:spTgt spid="37890">
                                            <p:txEl>
                                              <p:pRg st="5" end="5"/>
                                            </p:txEl>
                                          </p:spTgt>
                                        </p:tgtEl>
                                      </p:cBhvr>
                                    </p:animEffect>
                                  </p:childTnLst>
                                </p:cTn>
                              </p:par>
                            </p:childTnLst>
                          </p:cTn>
                        </p:par>
                        <p:par>
                          <p:cTn id="38" fill="hold">
                            <p:stCondLst>
                              <p:cond delay="14840"/>
                            </p:stCondLst>
                            <p:childTnLst>
                              <p:par>
                                <p:cTn id="39" presetID="4" presetClass="entr" presetSubtype="16" fill="hold" nodeType="afterEffect">
                                  <p:stCondLst>
                                    <p:cond delay="0"/>
                                  </p:stCondLst>
                                  <p:childTnLst>
                                    <p:set>
                                      <p:cBhvr>
                                        <p:cTn id="40" dur="1" fill="hold">
                                          <p:stCondLst>
                                            <p:cond delay="0"/>
                                          </p:stCondLst>
                                        </p:cTn>
                                        <p:tgtEl>
                                          <p:spTgt spid="37890">
                                            <p:txEl>
                                              <p:pRg st="6" end="6"/>
                                            </p:txEl>
                                          </p:spTgt>
                                        </p:tgtEl>
                                        <p:attrNameLst>
                                          <p:attrName>style.visibility</p:attrName>
                                        </p:attrNameLst>
                                      </p:cBhvr>
                                      <p:to>
                                        <p:strVal val="visible"/>
                                      </p:to>
                                    </p:set>
                                    <p:animEffect transition="in" filter="box(in)">
                                      <p:cBhvr>
                                        <p:cTn id="41" dur="2000"/>
                                        <p:tgtEl>
                                          <p:spTgt spid="378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0999" y="381000"/>
            <a:ext cx="8458201" cy="954107"/>
          </a:xfrm>
          <a:prstGeom prst="rect">
            <a:avLst/>
          </a:prstGeom>
        </p:spPr>
        <p:txBody>
          <a:bodyPr wrap="square">
            <a:spAutoFit/>
          </a:bodyPr>
          <a:lstStyle/>
          <a:p>
            <a:r>
              <a:rPr lang="en-US" sz="2800" dirty="0" smtClean="0">
                <a:latin typeface="Times New Roman" pitchFamily="18" charset="0"/>
                <a:cs typeface="Times New Roman" pitchFamily="18" charset="0"/>
              </a:rPr>
              <a:t>Graph of temperature (y-axis )against temperature of dissolution of ammonium nitrate(V)</a:t>
            </a:r>
            <a:endParaRPr lang="en-US" sz="2800" dirty="0"/>
          </a:p>
        </p:txBody>
      </p:sp>
      <p:cxnSp>
        <p:nvCxnSpPr>
          <p:cNvPr id="8" name="Straight Arrow Connector 7"/>
          <p:cNvCxnSpPr/>
          <p:nvPr/>
        </p:nvCxnSpPr>
        <p:spPr>
          <a:xfrm rot="16200000" flipV="1">
            <a:off x="-419100" y="3543300"/>
            <a:ext cx="4572000" cy="7620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905000" y="5867400"/>
            <a:ext cx="67056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4800" y="2819401"/>
            <a:ext cx="1447800" cy="800219"/>
          </a:xfrm>
          <a:prstGeom prst="rect">
            <a:avLst/>
          </a:prstGeom>
          <a:noFill/>
        </p:spPr>
        <p:txBody>
          <a:bodyPr wrap="square" rtlCol="0">
            <a:spAutoFit/>
          </a:bodyPr>
          <a:lstStyle/>
          <a:p>
            <a:r>
              <a:rPr lang="en-US" sz="1400" dirty="0" smtClean="0"/>
              <a:t>Temperature</a:t>
            </a:r>
          </a:p>
          <a:p>
            <a:r>
              <a:rPr lang="en-US" sz="1400" dirty="0" smtClean="0"/>
              <a:t>(</a:t>
            </a:r>
            <a:r>
              <a:rPr lang="en-US" sz="1400" b="1" baseline="30000" dirty="0" err="1" smtClean="0">
                <a:latin typeface="Times New Roman"/>
                <a:ea typeface="Times New Roman"/>
                <a:cs typeface="Times New Roman"/>
              </a:rPr>
              <a:t>o</a:t>
            </a:r>
            <a:r>
              <a:rPr lang="en-US" sz="1400" b="1" dirty="0" err="1" smtClean="0">
                <a:latin typeface="Times New Roman"/>
                <a:ea typeface="Times New Roman"/>
                <a:cs typeface="Times New Roman"/>
              </a:rPr>
              <a:t>C</a:t>
            </a:r>
            <a:r>
              <a:rPr lang="en-US" sz="1400" dirty="0" smtClean="0"/>
              <a:t>)</a:t>
            </a:r>
            <a:r>
              <a:rPr lang="en-US" sz="1400" dirty="0" smtClean="0">
                <a:latin typeface="Times New Roman" pitchFamily="18" charset="0"/>
                <a:cs typeface="Times New Roman" pitchFamily="18" charset="0"/>
              </a:rPr>
              <a:t> </a:t>
            </a:r>
            <a:endParaRPr lang="en-US" sz="1400" dirty="0" smtClean="0"/>
          </a:p>
          <a:p>
            <a:endParaRPr lang="en-US" dirty="0"/>
          </a:p>
        </p:txBody>
      </p:sp>
      <p:sp>
        <p:nvSpPr>
          <p:cNvPr id="13" name="TextBox 12"/>
          <p:cNvSpPr txBox="1"/>
          <p:nvPr/>
        </p:nvSpPr>
        <p:spPr>
          <a:xfrm>
            <a:off x="6858000" y="5867400"/>
            <a:ext cx="1524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Time(</a:t>
            </a:r>
            <a:r>
              <a:rPr lang="en-US" b="1" baseline="30000" dirty="0" err="1" smtClean="0">
                <a:latin typeface="Times New Roman"/>
                <a:ea typeface="Times New Roman"/>
                <a:cs typeface="Times New Roman"/>
              </a:rPr>
              <a:t>o</a:t>
            </a:r>
            <a:r>
              <a:rPr lang="en-US" b="1" dirty="0" err="1" smtClean="0">
                <a:latin typeface="Times New Roman"/>
                <a:ea typeface="Times New Roman"/>
                <a:cs typeface="Times New Roman"/>
              </a:rPr>
              <a:t>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15" name="Straight Connector 14"/>
          <p:cNvCxnSpPr/>
          <p:nvPr/>
        </p:nvCxnSpPr>
        <p:spPr>
          <a:xfrm rot="16200000" flipH="1">
            <a:off x="1676400" y="1981200"/>
            <a:ext cx="2971800" cy="26670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953000" y="2590800"/>
            <a:ext cx="2895600" cy="22098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4381500" y="4762500"/>
            <a:ext cx="838200" cy="762000"/>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flipV="1">
            <a:off x="3810000" y="4648200"/>
            <a:ext cx="1371600" cy="914400"/>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1905000" y="4876800"/>
            <a:ext cx="2819400" cy="76200"/>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85801" y="4724400"/>
            <a:ext cx="1143000" cy="400110"/>
          </a:xfrm>
          <a:prstGeom prst="rect">
            <a:avLst/>
          </a:prstGeom>
          <a:noFill/>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  18.7</a:t>
            </a:r>
            <a:r>
              <a:rPr lang="en-US" dirty="0" smtClean="0">
                <a:solidFill>
                  <a:srgbClr val="FF0000"/>
                </a:solidFill>
                <a:latin typeface="Times New Roman" pitchFamily="18" charset="0"/>
                <a:ea typeface="Times New Roman" pitchFamily="18" charset="0"/>
                <a:cs typeface="Times New Roman" pitchFamily="18" charset="0"/>
              </a:rPr>
              <a:t> </a:t>
            </a:r>
            <a:r>
              <a:rPr lang="en-US" dirty="0" smtClean="0">
                <a:solidFill>
                  <a:srgbClr val="00B0F0"/>
                </a:solidFill>
                <a:latin typeface="Times New Roman" pitchFamily="18" charset="0"/>
                <a:ea typeface="Times New Roman" pitchFamily="18" charset="0"/>
                <a:cs typeface="Times New Roman" pitchFamily="18" charset="0"/>
              </a:rPr>
              <a:t>=</a:t>
            </a:r>
            <a:r>
              <a:rPr lang="en-US" sz="2000" dirty="0" smtClean="0">
                <a:solidFill>
                  <a:srgbClr val="00B0F0"/>
                </a:solidFill>
                <a:latin typeface="Times New Roman" pitchFamily="18" charset="0"/>
                <a:ea typeface="Times New Roman" pitchFamily="18" charset="0"/>
                <a:cs typeface="Times New Roman" pitchFamily="18" charset="0"/>
              </a:rPr>
              <a:t>T</a:t>
            </a:r>
            <a:r>
              <a:rPr lang="en-US" sz="2000" baseline="-30000" dirty="0" smtClean="0">
                <a:solidFill>
                  <a:srgbClr val="00B0F0"/>
                </a:solidFill>
                <a:latin typeface="Times New Roman" pitchFamily="18" charset="0"/>
                <a:ea typeface="Times New Roman" pitchFamily="18" charset="0"/>
                <a:cs typeface="Times New Roman" pitchFamily="18" charset="0"/>
              </a:rPr>
              <a:t>2</a:t>
            </a:r>
            <a:endParaRPr lang="en-US" dirty="0"/>
          </a:p>
        </p:txBody>
      </p:sp>
      <p:sp>
        <p:nvSpPr>
          <p:cNvPr id="31" name="TextBox 30"/>
          <p:cNvSpPr txBox="1"/>
          <p:nvPr/>
        </p:nvSpPr>
        <p:spPr>
          <a:xfrm>
            <a:off x="685800" y="1600200"/>
            <a:ext cx="1066801" cy="400110"/>
          </a:xfrm>
          <a:prstGeom prst="rect">
            <a:avLst/>
          </a:prstGeom>
          <a:noFill/>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22.0</a:t>
            </a:r>
            <a:r>
              <a:rPr lang="en-US" dirty="0" smtClean="0">
                <a:solidFill>
                  <a:srgbClr val="FF0000"/>
                </a:solidFill>
                <a:latin typeface="Times New Roman" pitchFamily="18" charset="0"/>
                <a:ea typeface="Times New Roman" pitchFamily="18" charset="0"/>
                <a:cs typeface="Times New Roman" pitchFamily="18" charset="0"/>
              </a:rPr>
              <a:t> </a:t>
            </a:r>
            <a:r>
              <a:rPr lang="en-US" dirty="0" smtClean="0">
                <a:solidFill>
                  <a:srgbClr val="00B0F0"/>
                </a:solidFill>
                <a:latin typeface="Times New Roman" pitchFamily="18" charset="0"/>
                <a:ea typeface="Times New Roman" pitchFamily="18" charset="0"/>
                <a:cs typeface="Times New Roman" pitchFamily="18" charset="0"/>
              </a:rPr>
              <a:t>=</a:t>
            </a:r>
            <a:r>
              <a:rPr lang="en-US" sz="2000" dirty="0" smtClean="0">
                <a:solidFill>
                  <a:srgbClr val="00B0F0"/>
                </a:solidFill>
                <a:latin typeface="Times New Roman" pitchFamily="18" charset="0"/>
                <a:ea typeface="Times New Roman" pitchFamily="18" charset="0"/>
                <a:cs typeface="Times New Roman" pitchFamily="18" charset="0"/>
              </a:rPr>
              <a:t>T</a:t>
            </a:r>
            <a:r>
              <a:rPr lang="en-US" sz="2000" baseline="-30000" dirty="0" smtClean="0">
                <a:solidFill>
                  <a:srgbClr val="00B0F0"/>
                </a:solidFill>
                <a:latin typeface="Times New Roman" pitchFamily="18" charset="0"/>
                <a:ea typeface="Times New Roman" pitchFamily="18" charset="0"/>
                <a:cs typeface="Times New Roman" pitchFamily="18" charset="0"/>
              </a:rPr>
              <a:t>1</a:t>
            </a:r>
            <a:endParaRPr lang="en-US" dirty="0"/>
          </a:p>
        </p:txBody>
      </p:sp>
      <p:cxnSp>
        <p:nvCxnSpPr>
          <p:cNvPr id="33" name="Straight Arrow Connector 32"/>
          <p:cNvCxnSpPr/>
          <p:nvPr/>
        </p:nvCxnSpPr>
        <p:spPr>
          <a:xfrm rot="5400000">
            <a:off x="3047206" y="3352800"/>
            <a:ext cx="3201194" cy="794"/>
          </a:xfrm>
          <a:prstGeom prst="straightConnector1">
            <a:avLst/>
          </a:prstGeom>
          <a:ln w="28575">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648200" y="2895600"/>
            <a:ext cx="632018" cy="400110"/>
          </a:xfrm>
          <a:prstGeom prst="rect">
            <a:avLst/>
          </a:prstGeom>
          <a:noFill/>
          <a:ln>
            <a:noFill/>
          </a:ln>
        </p:spPr>
        <p:txBody>
          <a:bodyPr wrap="square" rtlCol="0">
            <a:spAutoFit/>
          </a:bodyPr>
          <a:lstStyle/>
          <a:p>
            <a:r>
              <a:rPr lang="en-US" sz="2000" dirty="0" smtClean="0">
                <a:solidFill>
                  <a:srgbClr val="00B050"/>
                </a:solidFill>
                <a:latin typeface="Times New Roman" pitchFamily="18" charset="0"/>
                <a:cs typeface="Times New Roman" pitchFamily="18" charset="0"/>
              </a:rPr>
              <a:t>∆T</a:t>
            </a:r>
            <a:endParaRPr lang="en-US" sz="2000" dirty="0">
              <a:solidFill>
                <a:srgbClr val="00B050"/>
              </a:solidFill>
            </a:endParaRPr>
          </a:p>
        </p:txBody>
      </p:sp>
      <p:cxnSp>
        <p:nvCxnSpPr>
          <p:cNvPr id="32" name="Straight Arrow Connector 31"/>
          <p:cNvCxnSpPr/>
          <p:nvPr/>
        </p:nvCxnSpPr>
        <p:spPr>
          <a:xfrm rot="10800000">
            <a:off x="1828800" y="1828800"/>
            <a:ext cx="2819400" cy="1588"/>
          </a:xfrm>
          <a:prstGeom prst="straightConnector1">
            <a:avLst/>
          </a:prstGeom>
          <a:ln>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12">
                                            <p:txEl>
                                              <p:pRg st="0" end="0"/>
                                            </p:txEl>
                                          </p:spTgt>
                                        </p:tgtEl>
                                        <p:attrNameLst>
                                          <p:attrName>style.visibility</p:attrName>
                                        </p:attrNameLst>
                                      </p:cBhvr>
                                      <p:to>
                                        <p:strVal val="visible"/>
                                      </p:to>
                                    </p:set>
                                    <p:anim calcmode="discrete" valueType="clr">
                                      <p:cBhvr override="childStyle">
                                        <p:cTn id="13" dur="500"/>
                                        <p:tgtEl>
                                          <p:spTgt spid="1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2">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12">
                                            <p:txEl>
                                              <p:pRg st="0" end="0"/>
                                            </p:txEl>
                                          </p:spTgt>
                                        </p:tgtEl>
                                        <p:attrNameLst>
                                          <p:attrName>fill.type</p:attrName>
                                        </p:attrNameLst>
                                      </p:cBhvr>
                                      <p:to>
                                        <p:strVal val="solid"/>
                                      </p:to>
                                    </p:set>
                                  </p:childTnLst>
                                </p:cTn>
                              </p:par>
                            </p:childTnLst>
                          </p:cTn>
                        </p:par>
                        <p:par>
                          <p:cTn id="16" fill="hold">
                            <p:stCondLst>
                              <p:cond delay="5500"/>
                            </p:stCondLst>
                            <p:childTnLst>
                              <p:par>
                                <p:cTn id="17" presetID="27" presetClass="entr" presetSubtype="0" fill="hold" nodeType="afterEffect">
                                  <p:stCondLst>
                                    <p:cond delay="500"/>
                                  </p:stCondLst>
                                  <p:iterate type="lt">
                                    <p:tmPct val="50000"/>
                                  </p:iterate>
                                  <p:childTnLst>
                                    <p:set>
                                      <p:cBhvr>
                                        <p:cTn id="18" dur="1" fill="hold">
                                          <p:stCondLst>
                                            <p:cond delay="0"/>
                                          </p:stCondLst>
                                        </p:cTn>
                                        <p:tgtEl>
                                          <p:spTgt spid="12">
                                            <p:txEl>
                                              <p:pRg st="1" end="1"/>
                                            </p:txEl>
                                          </p:spTgt>
                                        </p:tgtEl>
                                        <p:attrNameLst>
                                          <p:attrName>style.visibility</p:attrName>
                                        </p:attrNameLst>
                                      </p:cBhvr>
                                      <p:to>
                                        <p:strVal val="visible"/>
                                      </p:to>
                                    </p:set>
                                    <p:anim calcmode="discrete" valueType="clr">
                                      <p:cBhvr override="childStyle">
                                        <p:cTn id="19" dur="500"/>
                                        <p:tgtEl>
                                          <p:spTgt spid="1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2">
                                            <p:txEl>
                                              <p:pRg st="1" end="1"/>
                                            </p:txEl>
                                          </p:spTgt>
                                        </p:tgtEl>
                                        <p:attrNameLst>
                                          <p:attrName>fillcolor</p:attrName>
                                        </p:attrNameLst>
                                      </p:cBhvr>
                                      <p:tavLst>
                                        <p:tav tm="0">
                                          <p:val>
                                            <p:clrVal>
                                              <a:schemeClr val="accent2"/>
                                            </p:clrVal>
                                          </p:val>
                                        </p:tav>
                                        <p:tav tm="50000">
                                          <p:val>
                                            <p:clrVal>
                                              <a:schemeClr val="hlink"/>
                                            </p:clrVal>
                                          </p:val>
                                        </p:tav>
                                      </p:tavLst>
                                    </p:anim>
                                    <p:set>
                                      <p:cBhvr>
                                        <p:cTn id="21" dur="500"/>
                                        <p:tgtEl>
                                          <p:spTgt spid="12">
                                            <p:txEl>
                                              <p:pRg st="1" end="1"/>
                                            </p:txEl>
                                          </p:spTgt>
                                        </p:tgtEl>
                                        <p:attrNameLst>
                                          <p:attrName>fill.type</p:attrName>
                                        </p:attrNameLst>
                                      </p:cBhvr>
                                      <p:to>
                                        <p:strVal val="solid"/>
                                      </p:to>
                                    </p:set>
                                  </p:childTnLst>
                                </p:cTn>
                              </p:par>
                            </p:childTnLst>
                          </p:cTn>
                        </p:par>
                        <p:par>
                          <p:cTn id="22" fill="hold">
                            <p:stCondLst>
                              <p:cond delay="7250"/>
                            </p:stCondLst>
                            <p:childTnLst>
                              <p:par>
                                <p:cTn id="23" presetID="27" presetClass="entr" presetSubtype="0" fill="hold" nodeType="afterEffect">
                                  <p:stCondLst>
                                    <p:cond delay="500"/>
                                  </p:stCondLst>
                                  <p:iterate type="lt">
                                    <p:tmPct val="50000"/>
                                  </p:iterate>
                                  <p:childTnLst>
                                    <p:set>
                                      <p:cBhvr>
                                        <p:cTn id="24" dur="1" fill="hold">
                                          <p:stCondLst>
                                            <p:cond delay="0"/>
                                          </p:stCondLst>
                                        </p:cTn>
                                        <p:tgtEl>
                                          <p:spTgt spid="13">
                                            <p:txEl>
                                              <p:pRg st="0" end="0"/>
                                            </p:txEl>
                                          </p:spTgt>
                                        </p:tgtEl>
                                        <p:attrNameLst>
                                          <p:attrName>style.visibility</p:attrName>
                                        </p:attrNameLst>
                                      </p:cBhvr>
                                      <p:to>
                                        <p:strVal val="visible"/>
                                      </p:to>
                                    </p:set>
                                    <p:anim calcmode="discrete" valueType="clr">
                                      <p:cBhvr override="childStyle">
                                        <p:cTn id="25" dur="500"/>
                                        <p:tgtEl>
                                          <p:spTgt spid="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13">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13">
                                            <p:txEl>
                                              <p:pRg st="0" end="0"/>
                                            </p:txEl>
                                          </p:spTgt>
                                        </p:tgtEl>
                                        <p:attrNameLst>
                                          <p:attrName>fill.type</p:attrName>
                                        </p:attrNameLst>
                                      </p:cBhvr>
                                      <p:to>
                                        <p:strVal val="solid"/>
                                      </p:to>
                                    </p:set>
                                  </p:childTnLst>
                                </p:cTn>
                              </p:par>
                            </p:childTnLst>
                          </p:cTn>
                        </p:par>
                        <p:par>
                          <p:cTn id="28" fill="hold">
                            <p:stCondLst>
                              <p:cond delay="10000"/>
                            </p:stCondLst>
                            <p:childTnLst>
                              <p:par>
                                <p:cTn id="29" presetID="1" presetClass="entr" presetSubtype="0" fill="hold" nodeType="afterEffect">
                                  <p:stCondLst>
                                    <p:cond delay="1000"/>
                                  </p:stCondLst>
                                  <p:childTnLst>
                                    <p:set>
                                      <p:cBhvr>
                                        <p:cTn id="30" dur="1" fill="hold">
                                          <p:stCondLst>
                                            <p:cond delay="0"/>
                                          </p:stCondLst>
                                        </p:cTn>
                                        <p:tgtEl>
                                          <p:spTgt spid="15"/>
                                        </p:tgtEl>
                                        <p:attrNameLst>
                                          <p:attrName>style.visibility</p:attrName>
                                        </p:attrNameLst>
                                      </p:cBhvr>
                                      <p:to>
                                        <p:strVal val="visible"/>
                                      </p:to>
                                    </p:set>
                                  </p:childTnLst>
                                </p:cTn>
                              </p:par>
                            </p:childTnLst>
                          </p:cTn>
                        </p:par>
                        <p:par>
                          <p:cTn id="31" fill="hold">
                            <p:stCondLst>
                              <p:cond delay="11000"/>
                            </p:stCondLst>
                            <p:childTnLst>
                              <p:par>
                                <p:cTn id="32" presetID="1" presetClass="entr" presetSubtype="0" fill="hold" nodeType="afterEffect">
                                  <p:stCondLst>
                                    <p:cond delay="1000"/>
                                  </p:stCondLst>
                                  <p:childTnLst>
                                    <p:set>
                                      <p:cBhvr>
                                        <p:cTn id="33" dur="1" fill="hold">
                                          <p:stCondLst>
                                            <p:cond delay="0"/>
                                          </p:stCondLst>
                                        </p:cTn>
                                        <p:tgtEl>
                                          <p:spTgt spid="17"/>
                                        </p:tgtEl>
                                        <p:attrNameLst>
                                          <p:attrName>style.visibility</p:attrName>
                                        </p:attrNameLst>
                                      </p:cBhvr>
                                      <p:to>
                                        <p:strVal val="visible"/>
                                      </p:to>
                                    </p:set>
                                  </p:childTnLst>
                                </p:cTn>
                              </p:par>
                            </p:childTnLst>
                          </p:cTn>
                        </p:par>
                        <p:par>
                          <p:cTn id="34" fill="hold">
                            <p:stCondLst>
                              <p:cond delay="12000"/>
                            </p:stCondLst>
                            <p:childTnLst>
                              <p:par>
                                <p:cTn id="35" presetID="1" presetClass="entr" presetSubtype="0" fill="hold" nodeType="afterEffect">
                                  <p:stCondLst>
                                    <p:cond delay="1000"/>
                                  </p:stCondLst>
                                  <p:childTnLst>
                                    <p:set>
                                      <p:cBhvr>
                                        <p:cTn id="36" dur="1" fill="hold">
                                          <p:stCondLst>
                                            <p:cond delay="0"/>
                                          </p:stCondLst>
                                        </p:cTn>
                                        <p:tgtEl>
                                          <p:spTgt spid="19"/>
                                        </p:tgtEl>
                                        <p:attrNameLst>
                                          <p:attrName>style.visibility</p:attrName>
                                        </p:attrNameLst>
                                      </p:cBhvr>
                                      <p:to>
                                        <p:strVal val="visible"/>
                                      </p:to>
                                    </p:set>
                                  </p:childTnLst>
                                </p:cTn>
                              </p:par>
                            </p:childTnLst>
                          </p:cTn>
                        </p:par>
                        <p:par>
                          <p:cTn id="37" fill="hold">
                            <p:stCondLst>
                              <p:cond delay="13000"/>
                            </p:stCondLst>
                            <p:childTnLst>
                              <p:par>
                                <p:cTn id="38" presetID="1" presetClass="entr" presetSubtype="0" fill="hold" nodeType="afterEffect">
                                  <p:stCondLst>
                                    <p:cond delay="1000"/>
                                  </p:stCondLst>
                                  <p:childTnLst>
                                    <p:set>
                                      <p:cBhvr>
                                        <p:cTn id="39" dur="1" fill="hold">
                                          <p:stCondLst>
                                            <p:cond delay="0"/>
                                          </p:stCondLst>
                                        </p:cTn>
                                        <p:tgtEl>
                                          <p:spTgt spid="21"/>
                                        </p:tgtEl>
                                        <p:attrNameLst>
                                          <p:attrName>style.visibility</p:attrName>
                                        </p:attrNameLst>
                                      </p:cBhvr>
                                      <p:to>
                                        <p:strVal val="visible"/>
                                      </p:to>
                                    </p:set>
                                  </p:childTnLst>
                                </p:cTn>
                              </p:par>
                            </p:childTnLst>
                          </p:cTn>
                        </p:par>
                        <p:par>
                          <p:cTn id="40" fill="hold">
                            <p:stCondLst>
                              <p:cond delay="14000"/>
                            </p:stCondLst>
                            <p:childTnLst>
                              <p:par>
                                <p:cTn id="41" presetID="1" presetClass="entr" presetSubtype="0" fill="hold"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p:stCondLst>
                              <p:cond delay="15000"/>
                            </p:stCondLst>
                            <p:childTnLst>
                              <p:par>
                                <p:cTn id="44" presetID="27" presetClass="entr" presetSubtype="0" fill="hold" grpId="0" nodeType="afterEffect">
                                  <p:stCondLst>
                                    <p:cond delay="0"/>
                                  </p:stCondLst>
                                  <p:iterate type="lt">
                                    <p:tmPct val="50000"/>
                                  </p:iterate>
                                  <p:childTnLst>
                                    <p:set>
                                      <p:cBhvr>
                                        <p:cTn id="45" dur="1" fill="hold">
                                          <p:stCondLst>
                                            <p:cond delay="0"/>
                                          </p:stCondLst>
                                        </p:cTn>
                                        <p:tgtEl>
                                          <p:spTgt spid="30"/>
                                        </p:tgtEl>
                                        <p:attrNameLst>
                                          <p:attrName>style.visibility</p:attrName>
                                        </p:attrNameLst>
                                      </p:cBhvr>
                                      <p:to>
                                        <p:strVal val="visible"/>
                                      </p:to>
                                    </p:set>
                                    <p:anim calcmode="discrete" valueType="clr">
                                      <p:cBhvr override="childStyle">
                                        <p:cTn id="46" dur="500"/>
                                        <p:tgtEl>
                                          <p:spTgt spid="30"/>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30"/>
                                        </p:tgtEl>
                                        <p:attrNameLst>
                                          <p:attrName>fillcolor</p:attrName>
                                        </p:attrNameLst>
                                      </p:cBhvr>
                                      <p:tavLst>
                                        <p:tav tm="0">
                                          <p:val>
                                            <p:clrVal>
                                              <a:schemeClr val="accent2"/>
                                            </p:clrVal>
                                          </p:val>
                                        </p:tav>
                                        <p:tav tm="50000">
                                          <p:val>
                                            <p:clrVal>
                                              <a:schemeClr val="hlink"/>
                                            </p:clrVal>
                                          </p:val>
                                        </p:tav>
                                      </p:tavLst>
                                    </p:anim>
                                    <p:set>
                                      <p:cBhvr>
                                        <p:cTn id="48" dur="500"/>
                                        <p:tgtEl>
                                          <p:spTgt spid="30"/>
                                        </p:tgtEl>
                                        <p:attrNameLst>
                                          <p:attrName>fill.type</p:attrName>
                                        </p:attrNameLst>
                                      </p:cBhvr>
                                      <p:to>
                                        <p:strVal val="solid"/>
                                      </p:to>
                                    </p:set>
                                  </p:childTnLst>
                                </p:cTn>
                              </p:par>
                            </p:childTnLst>
                          </p:cTn>
                        </p:par>
                        <p:par>
                          <p:cTn id="49" fill="hold">
                            <p:stCondLst>
                              <p:cond delay="17000"/>
                            </p:stCondLst>
                            <p:childTnLst>
                              <p:par>
                                <p:cTn id="50" presetID="27" presetClass="entr" presetSubtype="0" fill="hold" nodeType="afterEffect">
                                  <p:stCondLst>
                                    <p:cond delay="0"/>
                                  </p:stCondLst>
                                  <p:iterate type="lt">
                                    <p:tmPct val="50000"/>
                                  </p:iterate>
                                  <p:childTnLst>
                                    <p:set>
                                      <p:cBhvr>
                                        <p:cTn id="51" dur="1" fill="hold">
                                          <p:stCondLst>
                                            <p:cond delay="0"/>
                                          </p:stCondLst>
                                        </p:cTn>
                                        <p:tgtEl>
                                          <p:spTgt spid="31">
                                            <p:txEl>
                                              <p:pRg st="0" end="0"/>
                                            </p:txEl>
                                          </p:spTgt>
                                        </p:tgtEl>
                                        <p:attrNameLst>
                                          <p:attrName>style.visibility</p:attrName>
                                        </p:attrNameLst>
                                      </p:cBhvr>
                                      <p:to>
                                        <p:strVal val="visible"/>
                                      </p:to>
                                    </p:set>
                                    <p:anim calcmode="discrete" valueType="clr">
                                      <p:cBhvr override="childStyle">
                                        <p:cTn id="52" dur="80"/>
                                        <p:tgtEl>
                                          <p:spTgt spid="3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31">
                                            <p:txEl>
                                              <p:pRg st="0" end="0"/>
                                            </p:txEl>
                                          </p:spTgt>
                                        </p:tgtEl>
                                        <p:attrNameLst>
                                          <p:attrName>fillcolor</p:attrName>
                                        </p:attrNameLst>
                                      </p:cBhvr>
                                      <p:tavLst>
                                        <p:tav tm="0">
                                          <p:val>
                                            <p:clrVal>
                                              <a:schemeClr val="accent2"/>
                                            </p:clrVal>
                                          </p:val>
                                        </p:tav>
                                        <p:tav tm="50000">
                                          <p:val>
                                            <p:clrVal>
                                              <a:schemeClr val="hlink"/>
                                            </p:clrVal>
                                          </p:val>
                                        </p:tav>
                                      </p:tavLst>
                                    </p:anim>
                                    <p:set>
                                      <p:cBhvr>
                                        <p:cTn id="54" dur="80"/>
                                        <p:tgtEl>
                                          <p:spTgt spid="31">
                                            <p:txEl>
                                              <p:pRg st="0" end="0"/>
                                            </p:txEl>
                                          </p:spTgt>
                                        </p:tgtEl>
                                        <p:attrNameLst>
                                          <p:attrName>fill.type</p:attrName>
                                        </p:attrNameLst>
                                      </p:cBhvr>
                                      <p:to>
                                        <p:strVal val="solid"/>
                                      </p:to>
                                    </p:set>
                                  </p:childTnLst>
                                </p:cTn>
                              </p:par>
                            </p:childTnLst>
                          </p:cTn>
                        </p:par>
                        <p:par>
                          <p:cTn id="55" fill="hold">
                            <p:stCondLst>
                              <p:cond delay="17320"/>
                            </p:stCondLst>
                            <p:childTnLst>
                              <p:par>
                                <p:cTn id="56" presetID="1" presetClass="entr" presetSubtype="0" fill="hold"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p:stCondLst>
                              <p:cond delay="18320"/>
                            </p:stCondLst>
                            <p:childTnLst>
                              <p:par>
                                <p:cTn id="59" presetID="27" presetClass="entr" presetSubtype="0" fill="hold" nodeType="afterEffect">
                                  <p:stCondLst>
                                    <p:cond delay="0"/>
                                  </p:stCondLst>
                                  <p:iterate type="lt">
                                    <p:tmPct val="50000"/>
                                  </p:iterate>
                                  <p:childTnLst>
                                    <p:set>
                                      <p:cBhvr>
                                        <p:cTn id="60" dur="1" fill="hold">
                                          <p:stCondLst>
                                            <p:cond delay="0"/>
                                          </p:stCondLst>
                                        </p:cTn>
                                        <p:tgtEl>
                                          <p:spTgt spid="34">
                                            <p:txEl>
                                              <p:pRg st="0" end="0"/>
                                            </p:txEl>
                                          </p:spTgt>
                                        </p:tgtEl>
                                        <p:attrNameLst>
                                          <p:attrName>style.visibility</p:attrName>
                                        </p:attrNameLst>
                                      </p:cBhvr>
                                      <p:to>
                                        <p:strVal val="visible"/>
                                      </p:to>
                                    </p:set>
                                    <p:anim calcmode="discrete" valueType="clr">
                                      <p:cBhvr override="childStyle">
                                        <p:cTn id="61" dur="1000"/>
                                        <p:tgtEl>
                                          <p:spTgt spid="3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1000"/>
                                        <p:tgtEl>
                                          <p:spTgt spid="34">
                                            <p:txEl>
                                              <p:pRg st="0" end="0"/>
                                            </p:txEl>
                                          </p:spTgt>
                                        </p:tgtEl>
                                        <p:attrNameLst>
                                          <p:attrName>fillcolor</p:attrName>
                                        </p:attrNameLst>
                                      </p:cBhvr>
                                      <p:tavLst>
                                        <p:tav tm="0">
                                          <p:val>
                                            <p:clrVal>
                                              <a:schemeClr val="accent2"/>
                                            </p:clrVal>
                                          </p:val>
                                        </p:tav>
                                        <p:tav tm="50000">
                                          <p:val>
                                            <p:clrVal>
                                              <a:schemeClr val="hlink"/>
                                            </p:clrVal>
                                          </p:val>
                                        </p:tav>
                                      </p:tavLst>
                                    </p:anim>
                                    <p:set>
                                      <p:cBhvr>
                                        <p:cTn id="63" dur="1000"/>
                                        <p:tgtEl>
                                          <p:spTgt spid="34">
                                            <p:txEl>
                                              <p:pRg st="0" end="0"/>
                                            </p:txEl>
                                          </p:spTgt>
                                        </p:tgtEl>
                                        <p:attrNameLst>
                                          <p:attrName>fill.type</p:attrName>
                                        </p:attrNameLst>
                                      </p:cBhvr>
                                      <p:to>
                                        <p:strVal val="solid"/>
                                      </p:to>
                                    </p:set>
                                  </p:childTnLst>
                                </p:cTn>
                              </p:par>
                            </p:childTnLst>
                          </p:cTn>
                        </p:par>
                        <p:par>
                          <p:cTn id="64" fill="hold">
                            <p:stCondLst>
                              <p:cond delay="19820"/>
                            </p:stCondLst>
                            <p:childTnLst>
                              <p:par>
                                <p:cTn id="65" presetID="1" presetClass="entr" presetSubtype="0" fill="hold" nodeType="afterEffect">
                                  <p:stCondLst>
                                    <p:cond delay="1000"/>
                                  </p:stCondLst>
                                  <p:childTnLst>
                                    <p:set>
                                      <p:cBhvr>
                                        <p:cTn id="6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81000" y="304800"/>
            <a:ext cx="845820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(d)Calculate ∆H for the reaction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 mass of water x c x ∆T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&gt;100 x 4.2 x 3.3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1386 J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+1.386kJ</a:t>
            </a: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(e)Calculate the molar enthalpy of dissolution of ammonium nitrate(V).</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+1.386kJ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22.176kJ mole</a:t>
            </a:r>
            <a:r>
              <a:rPr kumimoji="0" lang="en-US"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endParaRPr kumimoji="0" lang="en-US" sz="24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solidFill>
                  <a:srgbClr val="FF0000"/>
                </a:solidFill>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Number of moles      0.0625 moles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(f)What would happen if the distilled water was heated before the experiment was performed.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The ammonium nitrate(V)would take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less time</a:t>
            </a:r>
            <a:r>
              <a:rPr kumimoji="0" lang="en-US" sz="24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to dissolves. Increase in temperature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reduces </a:t>
            </a:r>
            <a:r>
              <a:rPr kumimoji="0" lang="en-US" sz="24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lattice energy causing endothermic dissolution to be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faster</a:t>
            </a:r>
            <a:endParaRPr lang="en-US" sz="24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(g)Illustrate the process above in an energy level diagram</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36865">
                                            <p:txEl>
                                              <p:pRg st="0" end="0"/>
                                            </p:txEl>
                                          </p:spTgt>
                                        </p:tgtEl>
                                        <p:attrNameLst>
                                          <p:attrName>style.visibility</p:attrName>
                                        </p:attrNameLst>
                                      </p:cBhvr>
                                      <p:to>
                                        <p:strVal val="visible"/>
                                      </p:to>
                                    </p:set>
                                    <p:animEffect transition="in" filter="circle(out)">
                                      <p:cBhvr>
                                        <p:cTn id="7" dur="2000"/>
                                        <p:tgtEl>
                                          <p:spTgt spid="36865">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36865">
                                            <p:txEl>
                                              <p:pRg st="1" end="1"/>
                                            </p:txEl>
                                          </p:spTgt>
                                        </p:tgtEl>
                                        <p:attrNameLst>
                                          <p:attrName>style.visibility</p:attrName>
                                        </p:attrNameLst>
                                      </p:cBhvr>
                                      <p:to>
                                        <p:strVal val="visible"/>
                                      </p:to>
                                    </p:set>
                                    <p:animEffect transition="in" filter="circle(out)">
                                      <p:cBhvr>
                                        <p:cTn id="11" dur="2000"/>
                                        <p:tgtEl>
                                          <p:spTgt spid="36865">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36865">
                                            <p:txEl>
                                              <p:pRg st="2" end="2"/>
                                            </p:txEl>
                                          </p:spTgt>
                                        </p:tgtEl>
                                        <p:attrNameLst>
                                          <p:attrName>style.visibility</p:attrName>
                                        </p:attrNameLst>
                                      </p:cBhvr>
                                      <p:to>
                                        <p:strVal val="visible"/>
                                      </p:to>
                                    </p:set>
                                    <p:animEffect transition="in" filter="circle(out)">
                                      <p:cBhvr>
                                        <p:cTn id="15" dur="2000"/>
                                        <p:tgtEl>
                                          <p:spTgt spid="36865">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36865">
                                            <p:txEl>
                                              <p:pRg st="3" end="3"/>
                                            </p:txEl>
                                          </p:spTgt>
                                        </p:tgtEl>
                                        <p:attrNameLst>
                                          <p:attrName>style.visibility</p:attrName>
                                        </p:attrNameLst>
                                      </p:cBhvr>
                                      <p:to>
                                        <p:strVal val="visible"/>
                                      </p:to>
                                    </p:set>
                                    <p:animEffect transition="in" filter="circle(out)">
                                      <p:cBhvr>
                                        <p:cTn id="19" dur="2000"/>
                                        <p:tgtEl>
                                          <p:spTgt spid="36865">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36865">
                                            <p:txEl>
                                              <p:pRg st="5" end="5"/>
                                            </p:txEl>
                                          </p:spTgt>
                                        </p:tgtEl>
                                        <p:attrNameLst>
                                          <p:attrName>style.visibility</p:attrName>
                                        </p:attrNameLst>
                                      </p:cBhvr>
                                      <p:to>
                                        <p:strVal val="visible"/>
                                      </p:to>
                                    </p:set>
                                    <p:animEffect transition="in" filter="circle(out)">
                                      <p:cBhvr>
                                        <p:cTn id="23" dur="2000"/>
                                        <p:tgtEl>
                                          <p:spTgt spid="36865">
                                            <p:txEl>
                                              <p:pRg st="5" end="5"/>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36865">
                                            <p:txEl>
                                              <p:pRg st="6" end="6"/>
                                            </p:txEl>
                                          </p:spTgt>
                                        </p:tgtEl>
                                        <p:attrNameLst>
                                          <p:attrName>style.visibility</p:attrName>
                                        </p:attrNameLst>
                                      </p:cBhvr>
                                      <p:to>
                                        <p:strVal val="visible"/>
                                      </p:to>
                                    </p:set>
                                    <p:animEffect transition="in" filter="circle(out)">
                                      <p:cBhvr>
                                        <p:cTn id="27" dur="2000"/>
                                        <p:tgtEl>
                                          <p:spTgt spid="36865">
                                            <p:txEl>
                                              <p:pRg st="6" end="6"/>
                                            </p:txEl>
                                          </p:spTgt>
                                        </p:tgtEl>
                                      </p:cBhvr>
                                    </p:animEffect>
                                  </p:childTnLst>
                                </p:cTn>
                              </p:par>
                            </p:childTnLst>
                          </p:cTn>
                        </p:par>
                        <p:par>
                          <p:cTn id="28" fill="hold">
                            <p:stCondLst>
                              <p:cond delay="12000"/>
                            </p:stCondLst>
                            <p:childTnLst>
                              <p:par>
                                <p:cTn id="29" presetID="6" presetClass="entr" presetSubtype="32" fill="hold" nodeType="afterEffect">
                                  <p:stCondLst>
                                    <p:cond delay="0"/>
                                  </p:stCondLst>
                                  <p:childTnLst>
                                    <p:set>
                                      <p:cBhvr>
                                        <p:cTn id="30" dur="1" fill="hold">
                                          <p:stCondLst>
                                            <p:cond delay="0"/>
                                          </p:stCondLst>
                                        </p:cTn>
                                        <p:tgtEl>
                                          <p:spTgt spid="36865">
                                            <p:txEl>
                                              <p:pRg st="7" end="7"/>
                                            </p:txEl>
                                          </p:spTgt>
                                        </p:tgtEl>
                                        <p:attrNameLst>
                                          <p:attrName>style.visibility</p:attrName>
                                        </p:attrNameLst>
                                      </p:cBhvr>
                                      <p:to>
                                        <p:strVal val="visible"/>
                                      </p:to>
                                    </p:set>
                                    <p:animEffect transition="in" filter="circle(out)">
                                      <p:cBhvr>
                                        <p:cTn id="31" dur="2000"/>
                                        <p:tgtEl>
                                          <p:spTgt spid="36865">
                                            <p:txEl>
                                              <p:pRg st="7" end="7"/>
                                            </p:txEl>
                                          </p:spTgt>
                                        </p:tgtEl>
                                      </p:cBhvr>
                                    </p:animEffect>
                                  </p:childTnLst>
                                </p:cTn>
                              </p:par>
                            </p:childTnLst>
                          </p:cTn>
                        </p:par>
                        <p:par>
                          <p:cTn id="32" fill="hold">
                            <p:stCondLst>
                              <p:cond delay="14000"/>
                            </p:stCondLst>
                            <p:childTnLst>
                              <p:par>
                                <p:cTn id="33" presetID="6" presetClass="entr" presetSubtype="32" fill="hold" nodeType="afterEffect">
                                  <p:stCondLst>
                                    <p:cond delay="0"/>
                                  </p:stCondLst>
                                  <p:childTnLst>
                                    <p:set>
                                      <p:cBhvr>
                                        <p:cTn id="34" dur="1" fill="hold">
                                          <p:stCondLst>
                                            <p:cond delay="0"/>
                                          </p:stCondLst>
                                        </p:cTn>
                                        <p:tgtEl>
                                          <p:spTgt spid="36865">
                                            <p:txEl>
                                              <p:pRg st="9" end="9"/>
                                            </p:txEl>
                                          </p:spTgt>
                                        </p:tgtEl>
                                        <p:attrNameLst>
                                          <p:attrName>style.visibility</p:attrName>
                                        </p:attrNameLst>
                                      </p:cBhvr>
                                      <p:to>
                                        <p:strVal val="visible"/>
                                      </p:to>
                                    </p:set>
                                    <p:animEffect transition="in" filter="circle(out)">
                                      <p:cBhvr>
                                        <p:cTn id="35" dur="2000"/>
                                        <p:tgtEl>
                                          <p:spTgt spid="36865">
                                            <p:txEl>
                                              <p:pRg st="9" end="9"/>
                                            </p:txEl>
                                          </p:spTgt>
                                        </p:tgtEl>
                                      </p:cBhvr>
                                    </p:animEffect>
                                  </p:childTnLst>
                                </p:cTn>
                              </p:par>
                            </p:childTnLst>
                          </p:cTn>
                        </p:par>
                        <p:par>
                          <p:cTn id="36" fill="hold">
                            <p:stCondLst>
                              <p:cond delay="16000"/>
                            </p:stCondLst>
                            <p:childTnLst>
                              <p:par>
                                <p:cTn id="37" presetID="6" presetClass="entr" presetSubtype="32" fill="hold" nodeType="afterEffect">
                                  <p:stCondLst>
                                    <p:cond delay="0"/>
                                  </p:stCondLst>
                                  <p:childTnLst>
                                    <p:set>
                                      <p:cBhvr>
                                        <p:cTn id="38" dur="1" fill="hold">
                                          <p:stCondLst>
                                            <p:cond delay="0"/>
                                          </p:stCondLst>
                                        </p:cTn>
                                        <p:tgtEl>
                                          <p:spTgt spid="36865">
                                            <p:txEl>
                                              <p:pRg st="11" end="11"/>
                                            </p:txEl>
                                          </p:spTgt>
                                        </p:tgtEl>
                                        <p:attrNameLst>
                                          <p:attrName>style.visibility</p:attrName>
                                        </p:attrNameLst>
                                      </p:cBhvr>
                                      <p:to>
                                        <p:strVal val="visible"/>
                                      </p:to>
                                    </p:set>
                                    <p:animEffect transition="in" filter="circle(out)">
                                      <p:cBhvr>
                                        <p:cTn id="39" dur="2000"/>
                                        <p:tgtEl>
                                          <p:spTgt spid="36865">
                                            <p:txEl>
                                              <p:pRg st="11" end="11"/>
                                            </p:txEl>
                                          </p:spTgt>
                                        </p:tgtEl>
                                      </p:cBhvr>
                                    </p:animEffect>
                                  </p:childTnLst>
                                </p:cTn>
                              </p:par>
                            </p:childTnLst>
                          </p:cTn>
                        </p:par>
                        <p:par>
                          <p:cTn id="40" fill="hold">
                            <p:stCondLst>
                              <p:cond delay="18000"/>
                            </p:stCondLst>
                            <p:childTnLst>
                              <p:par>
                                <p:cTn id="41" presetID="6" presetClass="entr" presetSubtype="32" fill="hold" nodeType="afterEffect">
                                  <p:stCondLst>
                                    <p:cond delay="0"/>
                                  </p:stCondLst>
                                  <p:childTnLst>
                                    <p:set>
                                      <p:cBhvr>
                                        <p:cTn id="42" dur="1" fill="hold">
                                          <p:stCondLst>
                                            <p:cond delay="0"/>
                                          </p:stCondLst>
                                        </p:cTn>
                                        <p:tgtEl>
                                          <p:spTgt spid="36865">
                                            <p:txEl>
                                              <p:pRg st="13" end="13"/>
                                            </p:txEl>
                                          </p:spTgt>
                                        </p:tgtEl>
                                        <p:attrNameLst>
                                          <p:attrName>style.visibility</p:attrName>
                                        </p:attrNameLst>
                                      </p:cBhvr>
                                      <p:to>
                                        <p:strVal val="visible"/>
                                      </p:to>
                                    </p:set>
                                    <p:animEffect transition="in" filter="circle(out)">
                                      <p:cBhvr>
                                        <p:cTn id="43" dur="2000"/>
                                        <p:tgtEl>
                                          <p:spTgt spid="3686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rot="5400000" flipH="1" flipV="1">
            <a:off x="38100" y="3238500"/>
            <a:ext cx="449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flipV="1">
            <a:off x="2286000" y="5257800"/>
            <a:ext cx="64770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6096000" y="2971800"/>
            <a:ext cx="2209800" cy="1588"/>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a:xfrm rot="16200000" flipH="1">
            <a:off x="5257800" y="1981200"/>
            <a:ext cx="1752600" cy="76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7" name="TextBox 26"/>
          <p:cNvSpPr txBox="1"/>
          <p:nvPr/>
        </p:nvSpPr>
        <p:spPr>
          <a:xfrm>
            <a:off x="3733800" y="4038600"/>
            <a:ext cx="1905000" cy="523220"/>
          </a:xfrm>
          <a:prstGeom prst="rect">
            <a:avLst/>
          </a:prstGeom>
          <a:noFill/>
        </p:spPr>
        <p:txBody>
          <a:bodyPr wrap="square" rtlCol="0">
            <a:spAutoFit/>
          </a:bodyPr>
          <a:lstStyle/>
          <a:p>
            <a:r>
              <a:rPr lang="en-US" sz="2800" dirty="0" smtClean="0">
                <a:solidFill>
                  <a:srgbClr val="00B0F0"/>
                </a:solidFill>
                <a:latin typeface="Times New Roman" pitchFamily="18" charset="0"/>
                <a:cs typeface="Times New Roman" pitchFamily="18" charset="0"/>
              </a:rPr>
              <a:t> NH</a:t>
            </a:r>
            <a:r>
              <a:rPr lang="en-US" sz="2800" baseline="-25000" dirty="0" smtClean="0">
                <a:solidFill>
                  <a:srgbClr val="00B0F0"/>
                </a:solidFill>
                <a:latin typeface="Times New Roman" pitchFamily="18" charset="0"/>
                <a:cs typeface="Times New Roman" pitchFamily="18" charset="0"/>
              </a:rPr>
              <a:t>4</a:t>
            </a:r>
            <a:r>
              <a:rPr lang="en-US" sz="2800" dirty="0" smtClean="0">
                <a:solidFill>
                  <a:srgbClr val="00B0F0"/>
                </a:solidFill>
                <a:latin typeface="Times New Roman" pitchFamily="18" charset="0"/>
                <a:cs typeface="Times New Roman" pitchFamily="18" charset="0"/>
              </a:rPr>
              <a:t> NO</a:t>
            </a:r>
            <a:r>
              <a:rPr lang="en-US" sz="2800" baseline="-25000" dirty="0" smtClean="0">
                <a:solidFill>
                  <a:srgbClr val="00B0F0"/>
                </a:solidFill>
                <a:latin typeface="Times New Roman" pitchFamily="18" charset="0"/>
                <a:cs typeface="Times New Roman" pitchFamily="18" charset="0"/>
              </a:rPr>
              <a:t>3(s)</a:t>
            </a:r>
            <a:endParaRPr lang="en-US" sz="2800" dirty="0">
              <a:solidFill>
                <a:srgbClr val="00B050"/>
              </a:solidFill>
              <a:latin typeface="Times New Roman" pitchFamily="18" charset="0"/>
              <a:cs typeface="Times New Roman" pitchFamily="18" charset="0"/>
            </a:endParaRPr>
          </a:p>
        </p:txBody>
      </p:sp>
      <p:sp>
        <p:nvSpPr>
          <p:cNvPr id="28" name="TextBox 27"/>
          <p:cNvSpPr txBox="1"/>
          <p:nvPr/>
        </p:nvSpPr>
        <p:spPr>
          <a:xfrm>
            <a:off x="6172200" y="1752600"/>
            <a:ext cx="2590800" cy="1261884"/>
          </a:xfrm>
          <a:prstGeom prst="rect">
            <a:avLst/>
          </a:prstGeom>
          <a:noFill/>
        </p:spPr>
        <p:txBody>
          <a:bodyPr wrap="square" rtlCol="0">
            <a:spAutoFit/>
          </a:bodyPr>
          <a:lstStyle/>
          <a:p>
            <a:endParaRPr lang="en-US" sz="2400" dirty="0" smtClean="0">
              <a:solidFill>
                <a:srgbClr val="00B0F0"/>
              </a:solidFill>
              <a:latin typeface="Times New Roman" pitchFamily="18" charset="0"/>
              <a:cs typeface="Times New Roman" pitchFamily="18" charset="0"/>
            </a:endParaRPr>
          </a:p>
          <a:p>
            <a:r>
              <a:rPr lang="en-US" sz="2400" dirty="0" smtClean="0">
                <a:solidFill>
                  <a:srgbClr val="00B0F0"/>
                </a:solidFill>
                <a:latin typeface="Times New Roman" pitchFamily="18" charset="0"/>
                <a:cs typeface="Times New Roman" pitchFamily="18" charset="0"/>
              </a:rPr>
              <a:t>NH</a:t>
            </a:r>
            <a:r>
              <a:rPr lang="en-US" sz="2400" baseline="-25000" dirty="0" smtClean="0">
                <a:solidFill>
                  <a:srgbClr val="00B0F0"/>
                </a:solidFill>
                <a:latin typeface="Times New Roman" pitchFamily="18" charset="0"/>
                <a:cs typeface="Times New Roman" pitchFamily="18" charset="0"/>
              </a:rPr>
              <a:t>4</a:t>
            </a:r>
            <a:r>
              <a:rPr lang="en-US" sz="2400" dirty="0" smtClean="0">
                <a:solidFill>
                  <a:srgbClr val="00B0F0"/>
                </a:solidFill>
                <a:latin typeface="Times New Roman" pitchFamily="18" charset="0"/>
                <a:cs typeface="Times New Roman" pitchFamily="18" charset="0"/>
              </a:rPr>
              <a:t> </a:t>
            </a:r>
            <a:r>
              <a:rPr lang="en-US" sz="2400" b="1" baseline="30000" dirty="0" smtClean="0">
                <a:solidFill>
                  <a:srgbClr val="00B0F0"/>
                </a:solidFill>
                <a:latin typeface="Times New Roman"/>
                <a:cs typeface="Times New Roman"/>
              </a:rPr>
              <a:t>+</a:t>
            </a:r>
            <a:r>
              <a:rPr lang="en-US" sz="2400" b="1" baseline="-25000" dirty="0" smtClean="0">
                <a:solidFill>
                  <a:srgbClr val="00B0F0"/>
                </a:solidFill>
                <a:latin typeface="Times New Roman" pitchFamily="18" charset="0"/>
                <a:cs typeface="Times New Roman" pitchFamily="18" charset="0"/>
              </a:rPr>
              <a:t>(</a:t>
            </a:r>
            <a:r>
              <a:rPr lang="en-US" sz="2400" b="1" baseline="-25000" dirty="0" err="1" smtClean="0">
                <a:solidFill>
                  <a:srgbClr val="00B0F0"/>
                </a:solidFill>
                <a:latin typeface="Times New Roman" pitchFamily="18" charset="0"/>
                <a:cs typeface="Times New Roman" pitchFamily="18" charset="0"/>
              </a:rPr>
              <a:t>aq</a:t>
            </a:r>
            <a:r>
              <a:rPr lang="en-US" sz="2400" b="1" baseline="-25000" dirty="0" smtClean="0">
                <a:solidFill>
                  <a:srgbClr val="00B0F0"/>
                </a:solidFill>
                <a:latin typeface="Times New Roman" pitchFamily="18" charset="0"/>
                <a:cs typeface="Times New Roman" pitchFamily="18" charset="0"/>
              </a:rPr>
              <a:t>)</a:t>
            </a:r>
            <a:r>
              <a:rPr lang="en-US" sz="2400" b="1" dirty="0" smtClean="0">
                <a:solidFill>
                  <a:srgbClr val="00B0F0"/>
                </a:solidFill>
                <a:latin typeface="Times New Roman" pitchFamily="18" charset="0"/>
                <a:cs typeface="Times New Roman" pitchFamily="18" charset="0"/>
              </a:rPr>
              <a:t>+</a:t>
            </a:r>
            <a:r>
              <a:rPr lang="en-US" sz="2400" dirty="0" smtClean="0">
                <a:solidFill>
                  <a:srgbClr val="00B0F0"/>
                </a:solidFill>
                <a:latin typeface="Times New Roman" pitchFamily="18" charset="0"/>
                <a:cs typeface="Times New Roman" pitchFamily="18" charset="0"/>
              </a:rPr>
              <a:t>NO</a:t>
            </a:r>
            <a:r>
              <a:rPr lang="en-US" sz="2400" baseline="-25000" dirty="0" smtClean="0">
                <a:solidFill>
                  <a:srgbClr val="00B0F0"/>
                </a:solidFill>
                <a:latin typeface="Times New Roman" pitchFamily="18" charset="0"/>
                <a:cs typeface="Times New Roman" pitchFamily="18" charset="0"/>
              </a:rPr>
              <a:t>3</a:t>
            </a:r>
            <a:r>
              <a:rPr lang="en-US" sz="2400" b="1" baseline="30000" dirty="0" smtClean="0">
                <a:solidFill>
                  <a:srgbClr val="00B0F0"/>
                </a:solidFill>
                <a:latin typeface="Times New Roman"/>
                <a:cs typeface="Times New Roman"/>
              </a:rPr>
              <a:t>-</a:t>
            </a:r>
            <a:r>
              <a:rPr lang="en-US" sz="2400" baseline="-25000" dirty="0" smtClean="0">
                <a:solidFill>
                  <a:srgbClr val="00B0F0"/>
                </a:solidFill>
                <a:latin typeface="Times New Roman" pitchFamily="18" charset="0"/>
                <a:cs typeface="Times New Roman" pitchFamily="18" charset="0"/>
              </a:rPr>
              <a:t>(</a:t>
            </a:r>
            <a:r>
              <a:rPr lang="en-US" sz="2400" b="1" baseline="-25000" dirty="0" err="1" smtClean="0">
                <a:solidFill>
                  <a:srgbClr val="00B0F0"/>
                </a:solidFill>
                <a:latin typeface="Times New Roman" pitchFamily="18" charset="0"/>
                <a:cs typeface="Times New Roman" pitchFamily="18" charset="0"/>
              </a:rPr>
              <a:t>aq</a:t>
            </a:r>
            <a:r>
              <a:rPr lang="en-US" sz="2400" b="1" baseline="-25000" dirty="0" smtClean="0">
                <a:solidFill>
                  <a:srgbClr val="00B0F0"/>
                </a:solidFill>
                <a:latin typeface="Times New Roman" pitchFamily="18" charset="0"/>
                <a:cs typeface="Times New Roman" pitchFamily="18" charset="0"/>
              </a:rPr>
              <a:t>)</a:t>
            </a:r>
            <a:endParaRPr lang="en-US" sz="2400" b="1" dirty="0" smtClean="0">
              <a:solidFill>
                <a:srgbClr val="00B050"/>
              </a:solidFill>
            </a:endParaRPr>
          </a:p>
          <a:p>
            <a:endParaRPr lang="en-US" sz="2800" dirty="0">
              <a:solidFill>
                <a:srgbClr val="00B0F0"/>
              </a:solidFill>
              <a:latin typeface="Times New Roman" pitchFamily="18" charset="0"/>
              <a:cs typeface="Times New Roman" pitchFamily="18" charset="0"/>
            </a:endParaRPr>
          </a:p>
        </p:txBody>
      </p:sp>
      <p:sp>
        <p:nvSpPr>
          <p:cNvPr id="29" name="TextBox 28"/>
          <p:cNvSpPr txBox="1"/>
          <p:nvPr/>
        </p:nvSpPr>
        <p:spPr>
          <a:xfrm>
            <a:off x="3505200" y="685800"/>
            <a:ext cx="3276600" cy="400110"/>
          </a:xfrm>
          <a:prstGeom prst="rect">
            <a:avLst/>
          </a:prstGeom>
          <a:noFill/>
        </p:spPr>
        <p:txBody>
          <a:bodyPr wrap="square" rtlCol="0">
            <a:spAutoFit/>
          </a:bodyPr>
          <a:lstStyle/>
          <a:p>
            <a:r>
              <a:rPr lang="en-US" dirty="0" smtClean="0"/>
              <a:t> </a:t>
            </a:r>
            <a:r>
              <a:rPr lang="en-US" sz="2000" dirty="0" smtClean="0">
                <a:solidFill>
                  <a:srgbClr val="00B0F0"/>
                </a:solidFill>
                <a:latin typeface="Times New Roman" pitchFamily="18" charset="0"/>
                <a:cs typeface="Times New Roman" pitchFamily="18" charset="0"/>
              </a:rPr>
              <a:t>NH</a:t>
            </a:r>
            <a:r>
              <a:rPr lang="en-US" sz="2000" baseline="-25000" dirty="0" smtClean="0">
                <a:solidFill>
                  <a:srgbClr val="00B0F0"/>
                </a:solidFill>
                <a:latin typeface="Times New Roman" pitchFamily="18" charset="0"/>
                <a:cs typeface="Times New Roman" pitchFamily="18" charset="0"/>
              </a:rPr>
              <a:t>4</a:t>
            </a:r>
            <a:r>
              <a:rPr lang="en-US" sz="2000" dirty="0" smtClean="0">
                <a:solidFill>
                  <a:srgbClr val="00B0F0"/>
                </a:solidFill>
                <a:latin typeface="Times New Roman" pitchFamily="18" charset="0"/>
                <a:cs typeface="Times New Roman" pitchFamily="18" charset="0"/>
              </a:rPr>
              <a:t> </a:t>
            </a:r>
            <a:r>
              <a:rPr lang="en-US" sz="2000" b="1" baseline="30000" dirty="0" smtClean="0">
                <a:solidFill>
                  <a:srgbClr val="00B0F0"/>
                </a:solidFill>
                <a:latin typeface="Times New Roman"/>
                <a:cs typeface="Times New Roman"/>
              </a:rPr>
              <a:t>+</a:t>
            </a:r>
            <a:r>
              <a:rPr lang="en-US" sz="2000" dirty="0" smtClean="0">
                <a:solidFill>
                  <a:srgbClr val="00B0F0"/>
                </a:solidFill>
                <a:latin typeface="Times New Roman" pitchFamily="18" charset="0"/>
                <a:cs typeface="Times New Roman" pitchFamily="18" charset="0"/>
              </a:rPr>
              <a:t> </a:t>
            </a:r>
            <a:r>
              <a:rPr lang="en-US" sz="2000" b="1" baseline="-25000" dirty="0" smtClean="0">
                <a:solidFill>
                  <a:srgbClr val="00B0F0"/>
                </a:solidFill>
                <a:latin typeface="Times New Roman" pitchFamily="18" charset="0"/>
                <a:cs typeface="Times New Roman" pitchFamily="18" charset="0"/>
              </a:rPr>
              <a:t>(g)</a:t>
            </a:r>
            <a:r>
              <a:rPr lang="en-US" sz="2000" dirty="0" smtClean="0">
                <a:solidFill>
                  <a:srgbClr val="00B0F0"/>
                </a:solidFill>
                <a:latin typeface="Times New Roman" pitchFamily="18" charset="0"/>
                <a:cs typeface="Times New Roman" pitchFamily="18" charset="0"/>
              </a:rPr>
              <a:t>        +           NO</a:t>
            </a:r>
            <a:r>
              <a:rPr lang="en-US" sz="2000" baseline="-25000" dirty="0" smtClean="0">
                <a:solidFill>
                  <a:srgbClr val="00B0F0"/>
                </a:solidFill>
                <a:latin typeface="Times New Roman" pitchFamily="18" charset="0"/>
                <a:cs typeface="Times New Roman" pitchFamily="18" charset="0"/>
              </a:rPr>
              <a:t>3</a:t>
            </a:r>
            <a:r>
              <a:rPr lang="en-US" sz="2000" b="1" baseline="30000" dirty="0" smtClean="0">
                <a:solidFill>
                  <a:srgbClr val="00B0F0"/>
                </a:solidFill>
                <a:latin typeface="Times New Roman"/>
                <a:cs typeface="Times New Roman"/>
              </a:rPr>
              <a:t>-</a:t>
            </a:r>
            <a:r>
              <a:rPr lang="en-US" sz="2000" baseline="-25000" dirty="0" smtClean="0">
                <a:solidFill>
                  <a:srgbClr val="00B0F0"/>
                </a:solidFill>
                <a:latin typeface="Times New Roman" pitchFamily="18" charset="0"/>
                <a:cs typeface="Times New Roman" pitchFamily="18" charset="0"/>
              </a:rPr>
              <a:t>(</a:t>
            </a:r>
            <a:r>
              <a:rPr lang="en-US" sz="2000" b="1" baseline="-25000" dirty="0" smtClean="0">
                <a:solidFill>
                  <a:srgbClr val="00B0F0"/>
                </a:solidFill>
                <a:latin typeface="Times New Roman" pitchFamily="18" charset="0"/>
                <a:cs typeface="Times New Roman" pitchFamily="18" charset="0"/>
              </a:rPr>
              <a:t>g)</a:t>
            </a:r>
            <a:endParaRPr lang="en-US" sz="2000" b="1" dirty="0">
              <a:solidFill>
                <a:srgbClr val="00B050"/>
              </a:solidFill>
            </a:endParaRPr>
          </a:p>
        </p:txBody>
      </p:sp>
      <p:cxnSp>
        <p:nvCxnSpPr>
          <p:cNvPr id="31" name="Straight Connector 30"/>
          <p:cNvCxnSpPr/>
          <p:nvPr/>
        </p:nvCxnSpPr>
        <p:spPr>
          <a:xfrm>
            <a:off x="3276600" y="1143000"/>
            <a:ext cx="3886200" cy="158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581400" y="2514600"/>
            <a:ext cx="2590800" cy="923330"/>
          </a:xfrm>
          <a:prstGeom prst="rect">
            <a:avLst/>
          </a:prstGeom>
          <a:noFill/>
        </p:spPr>
        <p:txBody>
          <a:bodyPr wrap="square" rtlCol="0">
            <a:spAutoFit/>
          </a:bodyPr>
          <a:lstStyle/>
          <a:p>
            <a:r>
              <a:rPr lang="en-US" dirty="0" smtClean="0">
                <a:solidFill>
                  <a:srgbClr val="FF0000"/>
                </a:solidFill>
              </a:rPr>
              <a:t>Lattice energy</a:t>
            </a:r>
          </a:p>
          <a:p>
            <a:r>
              <a:rPr lang="en-US" dirty="0" smtClean="0">
                <a:solidFill>
                  <a:srgbClr val="FF0000"/>
                </a:solidFill>
              </a:rPr>
              <a:t>(endothermic- +∆H)</a:t>
            </a:r>
          </a:p>
          <a:p>
            <a:endParaRPr lang="en-US" dirty="0">
              <a:solidFill>
                <a:srgbClr val="FF0000"/>
              </a:solidFill>
            </a:endParaRPr>
          </a:p>
        </p:txBody>
      </p:sp>
      <p:sp>
        <p:nvSpPr>
          <p:cNvPr id="33" name="TextBox 32"/>
          <p:cNvSpPr txBox="1"/>
          <p:nvPr/>
        </p:nvSpPr>
        <p:spPr>
          <a:xfrm>
            <a:off x="6172200" y="1219200"/>
            <a:ext cx="2314929" cy="646331"/>
          </a:xfrm>
          <a:prstGeom prst="rect">
            <a:avLst/>
          </a:prstGeom>
          <a:noFill/>
        </p:spPr>
        <p:txBody>
          <a:bodyPr wrap="none" rtlCol="0">
            <a:spAutoFit/>
          </a:bodyPr>
          <a:lstStyle/>
          <a:p>
            <a:r>
              <a:rPr lang="en-US" dirty="0" smtClean="0">
                <a:solidFill>
                  <a:srgbClr val="FF0000"/>
                </a:solidFill>
              </a:rPr>
              <a:t>Hydration energy</a:t>
            </a:r>
          </a:p>
          <a:p>
            <a:r>
              <a:rPr lang="en-US" dirty="0" smtClean="0">
                <a:solidFill>
                  <a:srgbClr val="FF0000"/>
                </a:solidFill>
              </a:rPr>
              <a:t>(exothermic- -∆H)</a:t>
            </a:r>
            <a:endParaRPr lang="en-US" dirty="0">
              <a:solidFill>
                <a:srgbClr val="FF0000"/>
              </a:solidFill>
            </a:endParaRPr>
          </a:p>
        </p:txBody>
      </p:sp>
      <p:cxnSp>
        <p:nvCxnSpPr>
          <p:cNvPr id="35" name="Straight Arrow Connector 34"/>
          <p:cNvCxnSpPr/>
          <p:nvPr/>
        </p:nvCxnSpPr>
        <p:spPr>
          <a:xfrm rot="16200000" flipV="1">
            <a:off x="5791200" y="3733800"/>
            <a:ext cx="1600200" cy="762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36" name="TextBox 35"/>
          <p:cNvSpPr txBox="1"/>
          <p:nvPr/>
        </p:nvSpPr>
        <p:spPr>
          <a:xfrm>
            <a:off x="6553200" y="3429000"/>
            <a:ext cx="3048000" cy="461665"/>
          </a:xfrm>
          <a:prstGeom prst="rect">
            <a:avLst/>
          </a:prstGeom>
          <a:noFill/>
        </p:spPr>
        <p:txBody>
          <a:bodyPr wrap="square" rtlCol="0">
            <a:spAutoFit/>
          </a:bodyPr>
          <a:lstStyle/>
          <a:p>
            <a:r>
              <a:rPr lang="en-US" sz="2400" dirty="0" smtClean="0">
                <a:solidFill>
                  <a:srgbClr val="7030A0"/>
                </a:solidFill>
                <a:latin typeface="Times New Roman" pitchFamily="18" charset="0"/>
                <a:cs typeface="Times New Roman" pitchFamily="18" charset="0"/>
              </a:rPr>
              <a:t>∆H</a:t>
            </a:r>
            <a:r>
              <a:rPr lang="en-US" sz="2400" b="1" dirty="0" smtClean="0">
                <a:latin typeface="Times New Roman" pitchFamily="18" charset="0"/>
                <a:cs typeface="Times New Roman" pitchFamily="18" charset="0"/>
              </a:rPr>
              <a:t>s</a:t>
            </a:r>
            <a:r>
              <a:rPr lang="en-US" sz="2400" dirty="0" smtClean="0">
                <a:solidFill>
                  <a:srgbClr val="7030A0"/>
                </a:solidFill>
                <a:latin typeface="Times New Roman" pitchFamily="18" charset="0"/>
                <a:cs typeface="Times New Roman" pitchFamily="18" charset="0"/>
              </a:rPr>
              <a:t> = +22.176kJ</a:t>
            </a:r>
            <a:endParaRPr lang="en-US" sz="2400" dirty="0">
              <a:solidFill>
                <a:srgbClr val="7030A0"/>
              </a:solidFill>
              <a:latin typeface="Times New Roman" pitchFamily="18" charset="0"/>
              <a:cs typeface="Times New Roman" pitchFamily="18" charset="0"/>
            </a:endParaRPr>
          </a:p>
        </p:txBody>
      </p:sp>
      <p:sp>
        <p:nvSpPr>
          <p:cNvPr id="37" name="TextBox 36"/>
          <p:cNvSpPr txBox="1"/>
          <p:nvPr/>
        </p:nvSpPr>
        <p:spPr>
          <a:xfrm>
            <a:off x="914400" y="2895600"/>
            <a:ext cx="1215333" cy="954107"/>
          </a:xfrm>
          <a:prstGeom prst="rect">
            <a:avLst/>
          </a:prstGeom>
          <a:noFill/>
        </p:spPr>
        <p:txBody>
          <a:bodyPr wrap="none" rtlCol="0">
            <a:spAutoFit/>
          </a:bodyPr>
          <a:lstStyle/>
          <a:p>
            <a:r>
              <a:rPr lang="en-US" sz="2800" dirty="0" smtClean="0">
                <a:latin typeface="Times New Roman" pitchFamily="18" charset="0"/>
                <a:cs typeface="Times New Roman" pitchFamily="18" charset="0"/>
              </a:rPr>
              <a:t>Energy</a:t>
            </a:r>
          </a:p>
          <a:p>
            <a:r>
              <a:rPr lang="en-US" sz="2800" dirty="0" smtClean="0">
                <a:latin typeface="Times New Roman" pitchFamily="18" charset="0"/>
                <a:cs typeface="Times New Roman" pitchFamily="18" charset="0"/>
              </a:rPr>
              <a:t>(kJ)</a:t>
            </a:r>
            <a:endParaRPr lang="en-US" sz="2800" dirty="0">
              <a:latin typeface="Times New Roman" pitchFamily="18" charset="0"/>
              <a:cs typeface="Times New Roman" pitchFamily="18" charset="0"/>
            </a:endParaRPr>
          </a:p>
        </p:txBody>
      </p:sp>
      <p:sp>
        <p:nvSpPr>
          <p:cNvPr id="38" name="TextBox 37"/>
          <p:cNvSpPr txBox="1"/>
          <p:nvPr/>
        </p:nvSpPr>
        <p:spPr>
          <a:xfrm>
            <a:off x="3200400" y="5334000"/>
            <a:ext cx="5410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Reaction progress/coordinate/path</a:t>
            </a:r>
            <a:endParaRPr lang="en-US" sz="2800" dirty="0">
              <a:latin typeface="Times New Roman" pitchFamily="18" charset="0"/>
              <a:cs typeface="Times New Roman" pitchFamily="18" charset="0"/>
            </a:endParaRPr>
          </a:p>
        </p:txBody>
      </p:sp>
      <p:cxnSp>
        <p:nvCxnSpPr>
          <p:cNvPr id="46" name="Straight Arrow Connector 45"/>
          <p:cNvCxnSpPr/>
          <p:nvPr/>
        </p:nvCxnSpPr>
        <p:spPr>
          <a:xfrm rot="5400000" flipH="1" flipV="1">
            <a:off x="1752600" y="2895600"/>
            <a:ext cx="35052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8" name="Straight Connector 47"/>
          <p:cNvCxnSpPr/>
          <p:nvPr/>
        </p:nvCxnSpPr>
        <p:spPr>
          <a:xfrm flipV="1">
            <a:off x="2286000" y="4572000"/>
            <a:ext cx="4419600" cy="76200"/>
          </a:xfrm>
          <a:prstGeom prst="line">
            <a:avLst/>
          </a:prstGeom>
          <a:ln/>
        </p:spPr>
        <p:style>
          <a:lnRef idx="2">
            <a:schemeClr val="accent4"/>
          </a:lnRef>
          <a:fillRef idx="0">
            <a:schemeClr val="accent4"/>
          </a:fillRef>
          <a:effectRef idx="1">
            <a:schemeClr val="accent4"/>
          </a:effectRef>
          <a:fontRef idx="minor">
            <a:schemeClr val="tx1"/>
          </a:fontRef>
        </p:style>
      </p:cxn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8">
                                            <p:txEl>
                                              <p:pRg st="0" end="0"/>
                                            </p:txEl>
                                          </p:spTgt>
                                        </p:tgtEl>
                                        <p:attrNameLst>
                                          <p:attrName>style.visibility</p:attrName>
                                        </p:attrNameLst>
                                      </p:cBhvr>
                                      <p:to>
                                        <p:strVal val="visible"/>
                                      </p:to>
                                    </p:set>
                                    <p:anim calcmode="discrete" valueType="clr">
                                      <p:cBhvr override="childStyle">
                                        <p:cTn id="7" dur="500"/>
                                        <p:tgtEl>
                                          <p:spTgt spid="3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8">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8">
                                            <p:txEl>
                                              <p:pRg st="0" end="0"/>
                                            </p:txEl>
                                          </p:spTgt>
                                        </p:tgtEl>
                                        <p:attrNameLst>
                                          <p:attrName>fill.type</p:attrName>
                                        </p:attrNameLst>
                                      </p:cBhvr>
                                      <p:to>
                                        <p:strVal val="solid"/>
                                      </p:to>
                                    </p:set>
                                  </p:childTnLst>
                                </p:cTn>
                              </p:par>
                            </p:childTnLst>
                          </p:cTn>
                        </p:par>
                        <p:par>
                          <p:cTn id="10" fill="hold">
                            <p:stCondLst>
                              <p:cond delay="825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37">
                                            <p:txEl>
                                              <p:pRg st="0" end="0"/>
                                            </p:txEl>
                                          </p:spTgt>
                                        </p:tgtEl>
                                        <p:attrNameLst>
                                          <p:attrName>style.visibility</p:attrName>
                                        </p:attrNameLst>
                                      </p:cBhvr>
                                      <p:to>
                                        <p:strVal val="visible"/>
                                      </p:to>
                                    </p:set>
                                    <p:anim calcmode="discrete" valueType="clr">
                                      <p:cBhvr override="childStyle">
                                        <p:cTn id="13" dur="500"/>
                                        <p:tgtEl>
                                          <p:spTgt spid="3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37">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37">
                                            <p:txEl>
                                              <p:pRg st="0" end="0"/>
                                            </p:txEl>
                                          </p:spTgt>
                                        </p:tgtEl>
                                        <p:attrNameLst>
                                          <p:attrName>fill.type</p:attrName>
                                        </p:attrNameLst>
                                      </p:cBhvr>
                                      <p:to>
                                        <p:strVal val="solid"/>
                                      </p:to>
                                    </p:set>
                                  </p:childTnLst>
                                </p:cTn>
                              </p:par>
                            </p:childTnLst>
                          </p:cTn>
                        </p:par>
                        <p:par>
                          <p:cTn id="16" fill="hold">
                            <p:stCondLst>
                              <p:cond delay="1000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37">
                                            <p:txEl>
                                              <p:pRg st="1" end="1"/>
                                            </p:txEl>
                                          </p:spTgt>
                                        </p:tgtEl>
                                        <p:attrNameLst>
                                          <p:attrName>style.visibility</p:attrName>
                                        </p:attrNameLst>
                                      </p:cBhvr>
                                      <p:to>
                                        <p:strVal val="visible"/>
                                      </p:to>
                                    </p:set>
                                    <p:anim calcmode="discrete" valueType="clr">
                                      <p:cBhvr override="childStyle">
                                        <p:cTn id="19" dur="500"/>
                                        <p:tgtEl>
                                          <p:spTgt spid="3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37">
                                            <p:txEl>
                                              <p:pRg st="1" end="1"/>
                                            </p:txEl>
                                          </p:spTgt>
                                        </p:tgtEl>
                                        <p:attrNameLst>
                                          <p:attrName>fillcolor</p:attrName>
                                        </p:attrNameLst>
                                      </p:cBhvr>
                                      <p:tavLst>
                                        <p:tav tm="0">
                                          <p:val>
                                            <p:clrVal>
                                              <a:schemeClr val="accent2"/>
                                            </p:clrVal>
                                          </p:val>
                                        </p:tav>
                                        <p:tav tm="50000">
                                          <p:val>
                                            <p:clrVal>
                                              <a:schemeClr val="hlink"/>
                                            </p:clrVal>
                                          </p:val>
                                        </p:tav>
                                      </p:tavLst>
                                    </p:anim>
                                    <p:set>
                                      <p:cBhvr>
                                        <p:cTn id="21" dur="500"/>
                                        <p:tgtEl>
                                          <p:spTgt spid="37">
                                            <p:txEl>
                                              <p:pRg st="1" end="1"/>
                                            </p:txEl>
                                          </p:spTgt>
                                        </p:tgtEl>
                                        <p:attrNameLst>
                                          <p:attrName>fill.type</p:attrName>
                                        </p:attrNameLst>
                                      </p:cBhvr>
                                      <p:to>
                                        <p:strVal val="solid"/>
                                      </p:to>
                                    </p:set>
                                  </p:childTnLst>
                                </p:cTn>
                              </p:par>
                            </p:childTnLst>
                          </p:cTn>
                        </p:par>
                        <p:par>
                          <p:cTn id="22" fill="hold">
                            <p:stCondLst>
                              <p:cond delay="1125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27">
                                            <p:txEl>
                                              <p:pRg st="0" end="0"/>
                                            </p:txEl>
                                          </p:spTgt>
                                        </p:tgtEl>
                                        <p:attrNameLst>
                                          <p:attrName>style.visibility</p:attrName>
                                        </p:attrNameLst>
                                      </p:cBhvr>
                                      <p:to>
                                        <p:strVal val="visible"/>
                                      </p:to>
                                    </p:set>
                                    <p:anim calcmode="discrete" valueType="clr">
                                      <p:cBhvr override="childStyle">
                                        <p:cTn id="25" dur="500"/>
                                        <p:tgtEl>
                                          <p:spTgt spid="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27">
                                            <p:txEl>
                                              <p:pRg st="0" end="0"/>
                                            </p:txEl>
                                          </p:spTgt>
                                        </p:tgtEl>
                                        <p:attrNameLst>
                                          <p:attrName>fillcolor</p:attrName>
                                        </p:attrNameLst>
                                      </p:cBhvr>
                                      <p:tavLst>
                                        <p:tav tm="0">
                                          <p:val>
                                            <p:clrVal>
                                              <a:schemeClr val="accent2"/>
                                            </p:clrVal>
                                          </p:val>
                                        </p:tav>
                                        <p:tav tm="50000">
                                          <p:val>
                                            <p:clrVal>
                                              <a:schemeClr val="hlink"/>
                                            </p:clrVal>
                                          </p:val>
                                        </p:tav>
                                      </p:tavLst>
                                    </p:anim>
                                    <p:set>
                                      <p:cBhvr>
                                        <p:cTn id="27" dur="500"/>
                                        <p:tgtEl>
                                          <p:spTgt spid="27">
                                            <p:txEl>
                                              <p:pRg st="0" end="0"/>
                                            </p:txEl>
                                          </p:spTgt>
                                        </p:tgtEl>
                                        <p:attrNameLst>
                                          <p:attrName>fill.type</p:attrName>
                                        </p:attrNameLst>
                                      </p:cBhvr>
                                      <p:to>
                                        <p:strVal val="solid"/>
                                      </p:to>
                                    </p:set>
                                  </p:childTnLst>
                                </p:cTn>
                              </p:par>
                            </p:childTnLst>
                          </p:cTn>
                        </p:par>
                        <p:par>
                          <p:cTn id="28" fill="hold">
                            <p:stCondLst>
                              <p:cond delay="1375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29">
                                            <p:txEl>
                                              <p:pRg st="0" end="0"/>
                                            </p:txEl>
                                          </p:spTgt>
                                        </p:tgtEl>
                                        <p:attrNameLst>
                                          <p:attrName>style.visibility</p:attrName>
                                        </p:attrNameLst>
                                      </p:cBhvr>
                                      <p:to>
                                        <p:strVal val="visible"/>
                                      </p:to>
                                    </p:set>
                                    <p:anim calcmode="discrete" valueType="clr">
                                      <p:cBhvr override="childStyle">
                                        <p:cTn id="31" dur="500"/>
                                        <p:tgtEl>
                                          <p:spTgt spid="2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500"/>
                                        <p:tgtEl>
                                          <p:spTgt spid="29">
                                            <p:txEl>
                                              <p:pRg st="0" end="0"/>
                                            </p:txEl>
                                          </p:spTgt>
                                        </p:tgtEl>
                                        <p:attrNameLst>
                                          <p:attrName>fillcolor</p:attrName>
                                        </p:attrNameLst>
                                      </p:cBhvr>
                                      <p:tavLst>
                                        <p:tav tm="0">
                                          <p:val>
                                            <p:clrVal>
                                              <a:schemeClr val="accent2"/>
                                            </p:clrVal>
                                          </p:val>
                                        </p:tav>
                                        <p:tav tm="50000">
                                          <p:val>
                                            <p:clrVal>
                                              <a:schemeClr val="hlink"/>
                                            </p:clrVal>
                                          </p:val>
                                        </p:tav>
                                      </p:tavLst>
                                    </p:anim>
                                    <p:set>
                                      <p:cBhvr>
                                        <p:cTn id="33" dur="500"/>
                                        <p:tgtEl>
                                          <p:spTgt spid="29">
                                            <p:txEl>
                                              <p:pRg st="0" end="0"/>
                                            </p:txEl>
                                          </p:spTgt>
                                        </p:tgtEl>
                                        <p:attrNameLst>
                                          <p:attrName>fill.type</p:attrName>
                                        </p:attrNameLst>
                                      </p:cBhvr>
                                      <p:to>
                                        <p:strVal val="solid"/>
                                      </p:to>
                                    </p:set>
                                  </p:childTnLst>
                                </p:cTn>
                              </p:par>
                            </p:childTnLst>
                          </p:cTn>
                        </p:par>
                        <p:par>
                          <p:cTn id="34" fill="hold">
                            <p:stCondLst>
                              <p:cond delay="1775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36">
                                            <p:txEl>
                                              <p:pRg st="0" end="0"/>
                                            </p:txEl>
                                          </p:spTgt>
                                        </p:tgtEl>
                                        <p:attrNameLst>
                                          <p:attrName>style.visibility</p:attrName>
                                        </p:attrNameLst>
                                      </p:cBhvr>
                                      <p:to>
                                        <p:strVal val="visible"/>
                                      </p:to>
                                    </p:set>
                                    <p:anim calcmode="discrete" valueType="clr">
                                      <p:cBhvr override="childStyle">
                                        <p:cTn id="37" dur="1000"/>
                                        <p:tgtEl>
                                          <p:spTgt spid="3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1000"/>
                                        <p:tgtEl>
                                          <p:spTgt spid="36">
                                            <p:txEl>
                                              <p:pRg st="0" end="0"/>
                                            </p:txEl>
                                          </p:spTgt>
                                        </p:tgtEl>
                                        <p:attrNameLst>
                                          <p:attrName>fillcolor</p:attrName>
                                        </p:attrNameLst>
                                      </p:cBhvr>
                                      <p:tavLst>
                                        <p:tav tm="0">
                                          <p:val>
                                            <p:clrVal>
                                              <a:schemeClr val="accent2"/>
                                            </p:clrVal>
                                          </p:val>
                                        </p:tav>
                                        <p:tav tm="50000">
                                          <p:val>
                                            <p:clrVal>
                                              <a:schemeClr val="hlink"/>
                                            </p:clrVal>
                                          </p:val>
                                        </p:tav>
                                      </p:tavLst>
                                    </p:anim>
                                    <p:set>
                                      <p:cBhvr>
                                        <p:cTn id="39" dur="1000"/>
                                        <p:tgtEl>
                                          <p:spTgt spid="36">
                                            <p:txEl>
                                              <p:pRg st="0" end="0"/>
                                            </p:txEl>
                                          </p:spTgt>
                                        </p:tgtEl>
                                        <p:attrNameLst>
                                          <p:attrName>fill.type</p:attrName>
                                        </p:attrNameLst>
                                      </p:cBhvr>
                                      <p:to>
                                        <p:strVal val="solid"/>
                                      </p:to>
                                    </p:set>
                                  </p:childTnLst>
                                </p:cTn>
                              </p:par>
                            </p:childTnLst>
                          </p:cTn>
                        </p:par>
                        <p:par>
                          <p:cTn id="40" fill="hold">
                            <p:stCondLst>
                              <p:cond delay="24750"/>
                            </p:stCondLst>
                            <p:childTnLst>
                              <p:par>
                                <p:cTn id="41" presetID="24" presetClass="emph" presetSubtype="0" fill="hold" nodeType="afterEffect">
                                  <p:stCondLst>
                                    <p:cond delay="0"/>
                                  </p:stCondLst>
                                  <p:iterate type="lt">
                                    <p:tmPct val="0"/>
                                  </p:iterate>
                                  <p:childTnLst>
                                    <p:animClr clrSpc="hsl" dir="cw">
                                      <p:cBhvr override="childStyle">
                                        <p:cTn id="42" dur="3000" fill="hold"/>
                                        <p:tgtEl>
                                          <p:spTgt spid="36">
                                            <p:txEl>
                                              <p:pRg st="0" end="0"/>
                                            </p:txEl>
                                          </p:spTgt>
                                        </p:tgtEl>
                                        <p:attrNameLst>
                                          <p:attrName>style.color</p:attrName>
                                        </p:attrNameLst>
                                      </p:cBhvr>
                                      <p:by>
                                        <p:hsl h="0" s="-12549" l="-25098"/>
                                      </p:by>
                                    </p:animClr>
                                    <p:animClr clrSpc="hsl" dir="cw">
                                      <p:cBhvr>
                                        <p:cTn id="43" dur="3000" fill="hold"/>
                                        <p:tgtEl>
                                          <p:spTgt spid="36">
                                            <p:txEl>
                                              <p:pRg st="0" end="0"/>
                                            </p:txEl>
                                          </p:spTgt>
                                        </p:tgtEl>
                                        <p:attrNameLst>
                                          <p:attrName>fillcolor</p:attrName>
                                        </p:attrNameLst>
                                      </p:cBhvr>
                                      <p:by>
                                        <p:hsl h="0" s="-12549" l="-25098"/>
                                      </p:by>
                                    </p:animClr>
                                    <p:animClr clrSpc="hsl" dir="cw">
                                      <p:cBhvr>
                                        <p:cTn id="44" dur="3000" fill="hold"/>
                                        <p:tgtEl>
                                          <p:spTgt spid="36">
                                            <p:txEl>
                                              <p:pRg st="0" end="0"/>
                                            </p:txEl>
                                          </p:spTgt>
                                        </p:tgtEl>
                                        <p:attrNameLst>
                                          <p:attrName>stroke.color</p:attrName>
                                        </p:attrNameLst>
                                      </p:cBhvr>
                                      <p:by>
                                        <p:hsl h="0" s="-12549" l="-25098"/>
                                      </p:by>
                                    </p:animClr>
                                    <p:set>
                                      <p:cBhvr>
                                        <p:cTn id="45" dur="3000" fill="hold"/>
                                        <p:tgtEl>
                                          <p:spTgt spid="36">
                                            <p:txEl>
                                              <p:pRg st="0" end="0"/>
                                            </p:txEl>
                                          </p:spTgt>
                                        </p:tgtEl>
                                        <p:attrNameLst>
                                          <p:attrName>fill.type</p:attrName>
                                        </p:attrNameLst>
                                      </p:cBhvr>
                                      <p:to>
                                        <p:strVal val="solid"/>
                                      </p:to>
                                    </p:set>
                                  </p:childTnLst>
                                </p:cTn>
                              </p:par>
                            </p:childTnLst>
                          </p:cTn>
                        </p:par>
                        <p:par>
                          <p:cTn id="46" fill="hold">
                            <p:stCondLst>
                              <p:cond delay="27750"/>
                            </p:stCondLst>
                            <p:childTnLst>
                              <p:par>
                                <p:cTn id="47" presetID="1" presetClass="entr" presetSubtype="0"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childTnLst>
                          </p:cTn>
                        </p:par>
                        <p:par>
                          <p:cTn id="49" fill="hold">
                            <p:stCondLst>
                              <p:cond delay="27750"/>
                            </p:stCondLst>
                            <p:childTnLst>
                              <p:par>
                                <p:cTn id="50" presetID="1" presetClass="entr" presetSubtype="0" fill="hold" nodeType="afterEffect">
                                  <p:stCondLst>
                                    <p:cond delay="1000"/>
                                  </p:stCondLst>
                                  <p:childTnLst>
                                    <p:set>
                                      <p:cBhvr>
                                        <p:cTn id="51" dur="1" fill="hold">
                                          <p:stCondLst>
                                            <p:cond delay="0"/>
                                          </p:stCondLst>
                                        </p:cTn>
                                        <p:tgtEl>
                                          <p:spTgt spid="22"/>
                                        </p:tgtEl>
                                        <p:attrNameLst>
                                          <p:attrName>style.visibility</p:attrName>
                                        </p:attrNameLst>
                                      </p:cBhvr>
                                      <p:to>
                                        <p:strVal val="visible"/>
                                      </p:to>
                                    </p:set>
                                  </p:childTnLst>
                                </p:cTn>
                              </p:par>
                            </p:childTnLst>
                          </p:cTn>
                        </p:par>
                        <p:par>
                          <p:cTn id="52" fill="hold">
                            <p:stCondLst>
                              <p:cond delay="28750"/>
                            </p:stCondLst>
                            <p:childTnLst>
                              <p:par>
                                <p:cTn id="53" presetID="1" presetClass="entr" presetSubtype="0" fill="hold" nodeType="afterEffect">
                                  <p:stCondLst>
                                    <p:cond delay="1000"/>
                                  </p:stCondLst>
                                  <p:childTnLst>
                                    <p:set>
                                      <p:cBhvr>
                                        <p:cTn id="54" dur="1" fill="hold">
                                          <p:stCondLst>
                                            <p:cond delay="0"/>
                                          </p:stCondLst>
                                        </p:cTn>
                                        <p:tgtEl>
                                          <p:spTgt spid="35"/>
                                        </p:tgtEl>
                                        <p:attrNameLst>
                                          <p:attrName>style.visibility</p:attrName>
                                        </p:attrNameLst>
                                      </p:cBhvr>
                                      <p:to>
                                        <p:strVal val="visible"/>
                                      </p:to>
                                    </p:set>
                                  </p:childTnLst>
                                </p:cTn>
                              </p:par>
                            </p:childTnLst>
                          </p:cTn>
                        </p:par>
                        <p:par>
                          <p:cTn id="55" fill="hold">
                            <p:stCondLst>
                              <p:cond delay="29750"/>
                            </p:stCondLst>
                            <p:childTnLst>
                              <p:par>
                                <p:cTn id="56" presetID="27" presetClass="entr" presetSubtype="0" fill="hold" grpId="0" nodeType="afterEffect">
                                  <p:stCondLst>
                                    <p:cond delay="1000"/>
                                  </p:stCondLst>
                                  <p:iterate type="lt">
                                    <p:tmPct val="50000"/>
                                  </p:iterate>
                                  <p:childTnLst>
                                    <p:set>
                                      <p:cBhvr>
                                        <p:cTn id="57" dur="1" fill="hold">
                                          <p:stCondLst>
                                            <p:cond delay="0"/>
                                          </p:stCondLst>
                                        </p:cTn>
                                        <p:tgtEl>
                                          <p:spTgt spid="32"/>
                                        </p:tgtEl>
                                        <p:attrNameLst>
                                          <p:attrName>style.visibility</p:attrName>
                                        </p:attrNameLst>
                                      </p:cBhvr>
                                      <p:to>
                                        <p:strVal val="visible"/>
                                      </p:to>
                                    </p:set>
                                    <p:anim calcmode="discrete" valueType="clr">
                                      <p:cBhvr override="childStyle">
                                        <p:cTn id="58" dur="500"/>
                                        <p:tgtEl>
                                          <p:spTgt spid="32"/>
                                        </p:tgtEl>
                                        <p:attrNameLst>
                                          <p:attrName>style.color</p:attrName>
                                        </p:attrNameLst>
                                      </p:cBhvr>
                                      <p:tavLst>
                                        <p:tav tm="0">
                                          <p:val>
                                            <p:clrVal>
                                              <a:schemeClr val="accent2"/>
                                            </p:clrVal>
                                          </p:val>
                                        </p:tav>
                                        <p:tav tm="50000">
                                          <p:val>
                                            <p:clrVal>
                                              <a:schemeClr val="hlink"/>
                                            </p:clrVal>
                                          </p:val>
                                        </p:tav>
                                      </p:tavLst>
                                    </p:anim>
                                    <p:anim calcmode="discrete" valueType="clr">
                                      <p:cBhvr>
                                        <p:cTn id="59" dur="500"/>
                                        <p:tgtEl>
                                          <p:spTgt spid="32"/>
                                        </p:tgtEl>
                                        <p:attrNameLst>
                                          <p:attrName>fillcolor</p:attrName>
                                        </p:attrNameLst>
                                      </p:cBhvr>
                                      <p:tavLst>
                                        <p:tav tm="0">
                                          <p:val>
                                            <p:clrVal>
                                              <a:schemeClr val="accent2"/>
                                            </p:clrVal>
                                          </p:val>
                                        </p:tav>
                                        <p:tav tm="50000">
                                          <p:val>
                                            <p:clrVal>
                                              <a:schemeClr val="hlink"/>
                                            </p:clrVal>
                                          </p:val>
                                        </p:tav>
                                      </p:tavLst>
                                    </p:anim>
                                    <p:set>
                                      <p:cBhvr>
                                        <p:cTn id="60" dur="500"/>
                                        <p:tgtEl>
                                          <p:spTgt spid="32"/>
                                        </p:tgtEl>
                                        <p:attrNameLst>
                                          <p:attrName>fill.type</p:attrName>
                                        </p:attrNameLst>
                                      </p:cBhvr>
                                      <p:to>
                                        <p:strVal val="solid"/>
                                      </p:to>
                                    </p:set>
                                  </p:childTnLst>
                                </p:cTn>
                              </p:par>
                            </p:childTnLst>
                          </p:cTn>
                        </p:par>
                        <p:par>
                          <p:cTn id="61" fill="hold">
                            <p:stCondLst>
                              <p:cond delay="38500"/>
                            </p:stCondLst>
                            <p:childTnLst>
                              <p:par>
                                <p:cTn id="62" presetID="27" presetClass="entr" presetSubtype="0" fill="hold" nodeType="afterEffect">
                                  <p:stCondLst>
                                    <p:cond delay="1000"/>
                                  </p:stCondLst>
                                  <p:iterate type="lt">
                                    <p:tmPct val="50000"/>
                                  </p:iterate>
                                  <p:childTnLst>
                                    <p:set>
                                      <p:cBhvr>
                                        <p:cTn id="63" dur="1" fill="hold">
                                          <p:stCondLst>
                                            <p:cond delay="0"/>
                                          </p:stCondLst>
                                        </p:cTn>
                                        <p:tgtEl>
                                          <p:spTgt spid="33">
                                            <p:txEl>
                                              <p:pRg st="0" end="0"/>
                                            </p:txEl>
                                          </p:spTgt>
                                        </p:tgtEl>
                                        <p:attrNameLst>
                                          <p:attrName>style.visibility</p:attrName>
                                        </p:attrNameLst>
                                      </p:cBhvr>
                                      <p:to>
                                        <p:strVal val="visible"/>
                                      </p:to>
                                    </p:set>
                                    <p:anim calcmode="discrete" valueType="clr">
                                      <p:cBhvr override="childStyle">
                                        <p:cTn id="64" dur="500"/>
                                        <p:tgtEl>
                                          <p:spTgt spid="3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33">
                                            <p:txEl>
                                              <p:pRg st="0" end="0"/>
                                            </p:txEl>
                                          </p:spTgt>
                                        </p:tgtEl>
                                        <p:attrNameLst>
                                          <p:attrName>fillcolor</p:attrName>
                                        </p:attrNameLst>
                                      </p:cBhvr>
                                      <p:tavLst>
                                        <p:tav tm="0">
                                          <p:val>
                                            <p:clrVal>
                                              <a:schemeClr val="accent2"/>
                                            </p:clrVal>
                                          </p:val>
                                        </p:tav>
                                        <p:tav tm="50000">
                                          <p:val>
                                            <p:clrVal>
                                              <a:schemeClr val="hlink"/>
                                            </p:clrVal>
                                          </p:val>
                                        </p:tav>
                                      </p:tavLst>
                                    </p:anim>
                                    <p:set>
                                      <p:cBhvr>
                                        <p:cTn id="66" dur="500"/>
                                        <p:tgtEl>
                                          <p:spTgt spid="33">
                                            <p:txEl>
                                              <p:pRg st="0" end="0"/>
                                            </p:txEl>
                                          </p:spTgt>
                                        </p:tgtEl>
                                        <p:attrNameLst>
                                          <p:attrName>fill.type</p:attrName>
                                        </p:attrNameLst>
                                      </p:cBhvr>
                                      <p:to>
                                        <p:strVal val="solid"/>
                                      </p:to>
                                    </p:set>
                                  </p:childTnLst>
                                </p:cTn>
                              </p:par>
                            </p:childTnLst>
                          </p:cTn>
                        </p:par>
                        <p:par>
                          <p:cTn id="67" fill="hold">
                            <p:stCondLst>
                              <p:cond delay="43500"/>
                            </p:stCondLst>
                            <p:childTnLst>
                              <p:par>
                                <p:cTn id="68" presetID="27" presetClass="entr" presetSubtype="0" fill="hold" nodeType="afterEffect">
                                  <p:stCondLst>
                                    <p:cond delay="0"/>
                                  </p:stCondLst>
                                  <p:iterate type="lt">
                                    <p:tmPct val="50000"/>
                                  </p:iterate>
                                  <p:childTnLst>
                                    <p:set>
                                      <p:cBhvr>
                                        <p:cTn id="69" dur="1" fill="hold">
                                          <p:stCondLst>
                                            <p:cond delay="0"/>
                                          </p:stCondLst>
                                        </p:cTn>
                                        <p:tgtEl>
                                          <p:spTgt spid="33">
                                            <p:txEl>
                                              <p:pRg st="1" end="1"/>
                                            </p:txEl>
                                          </p:spTgt>
                                        </p:tgtEl>
                                        <p:attrNameLst>
                                          <p:attrName>style.visibility</p:attrName>
                                        </p:attrNameLst>
                                      </p:cBhvr>
                                      <p:to>
                                        <p:strVal val="visible"/>
                                      </p:to>
                                    </p:set>
                                    <p:anim calcmode="discrete" valueType="clr">
                                      <p:cBhvr override="childStyle">
                                        <p:cTn id="70" dur="500"/>
                                        <p:tgtEl>
                                          <p:spTgt spid="3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500"/>
                                        <p:tgtEl>
                                          <p:spTgt spid="33">
                                            <p:txEl>
                                              <p:pRg st="1" end="1"/>
                                            </p:txEl>
                                          </p:spTgt>
                                        </p:tgtEl>
                                        <p:attrNameLst>
                                          <p:attrName>fillcolor</p:attrName>
                                        </p:attrNameLst>
                                      </p:cBhvr>
                                      <p:tavLst>
                                        <p:tav tm="0">
                                          <p:val>
                                            <p:clrVal>
                                              <a:schemeClr val="accent2"/>
                                            </p:clrVal>
                                          </p:val>
                                        </p:tav>
                                        <p:tav tm="50000">
                                          <p:val>
                                            <p:clrVal>
                                              <a:schemeClr val="hlink"/>
                                            </p:clrVal>
                                          </p:val>
                                        </p:tav>
                                      </p:tavLst>
                                    </p:anim>
                                    <p:set>
                                      <p:cBhvr>
                                        <p:cTn id="72" dur="500"/>
                                        <p:tgtEl>
                                          <p:spTgt spid="33">
                                            <p:txEl>
                                              <p:pRg st="1" end="1"/>
                                            </p:txEl>
                                          </p:spTgt>
                                        </p:tgtEl>
                                        <p:attrNameLst>
                                          <p:attrName>fill.type</p:attrName>
                                        </p:attrNameLst>
                                      </p:cBhvr>
                                      <p:to>
                                        <p:strVal val="solid"/>
                                      </p:to>
                                    </p:set>
                                  </p:childTnLst>
                                </p:cTn>
                              </p:par>
                            </p:childTnLst>
                          </p:cTn>
                        </p:par>
                        <p:par>
                          <p:cTn id="73" fill="hold">
                            <p:stCondLst>
                              <p:cond delay="47750"/>
                            </p:stCondLst>
                            <p:childTnLst>
                              <p:par>
                                <p:cTn id="74" presetID="1" presetClass="entr" presetSubtype="0" fill="hold" nodeType="afterEffect">
                                  <p:stCondLst>
                                    <p:cond delay="1000"/>
                                  </p:stCondLst>
                                  <p:childTnLst>
                                    <p:set>
                                      <p:cBhvr>
                                        <p:cTn id="75" dur="1" fill="hold">
                                          <p:stCondLst>
                                            <p:cond delay="0"/>
                                          </p:stCondLst>
                                        </p:cTn>
                                        <p:tgtEl>
                                          <p:spTgt spid="6"/>
                                        </p:tgtEl>
                                        <p:attrNameLst>
                                          <p:attrName>style.visibility</p:attrName>
                                        </p:attrNameLst>
                                      </p:cBhvr>
                                      <p:to>
                                        <p:strVal val="visible"/>
                                      </p:to>
                                    </p:set>
                                  </p:childTnLst>
                                </p:cTn>
                              </p:par>
                            </p:childTnLst>
                          </p:cTn>
                        </p:par>
                        <p:par>
                          <p:cTn id="76" fill="hold">
                            <p:stCondLst>
                              <p:cond delay="48750"/>
                            </p:stCondLst>
                            <p:childTnLst>
                              <p:par>
                                <p:cTn id="77" presetID="1" presetClass="entr" presetSubtype="0" fill="hold" nodeType="afterEffect">
                                  <p:stCondLst>
                                    <p:cond delay="1000"/>
                                  </p:stCondLst>
                                  <p:childTnLst>
                                    <p:set>
                                      <p:cBhvr>
                                        <p:cTn id="78" dur="1" fill="hold">
                                          <p:stCondLst>
                                            <p:cond delay="0"/>
                                          </p:stCondLst>
                                        </p:cTn>
                                        <p:tgtEl>
                                          <p:spTgt spid="10"/>
                                        </p:tgtEl>
                                        <p:attrNameLst>
                                          <p:attrName>style.visibility</p:attrName>
                                        </p:attrNameLst>
                                      </p:cBhvr>
                                      <p:to>
                                        <p:strVal val="visible"/>
                                      </p:to>
                                    </p:set>
                                  </p:childTnLst>
                                </p:cTn>
                              </p:par>
                            </p:childTnLst>
                          </p:cTn>
                        </p:par>
                        <p:par>
                          <p:cTn id="79" fill="hold">
                            <p:stCondLst>
                              <p:cond delay="49750"/>
                            </p:stCondLst>
                            <p:childTnLst>
                              <p:par>
                                <p:cTn id="80" presetID="1" presetClass="entr" presetSubtype="0" fill="hold" nodeType="afterEffect">
                                  <p:stCondLst>
                                    <p:cond delay="1000"/>
                                  </p:stCondLst>
                                  <p:childTnLst>
                                    <p:set>
                                      <p:cBhvr>
                                        <p:cTn id="81" dur="1" fill="hold">
                                          <p:stCondLst>
                                            <p:cond delay="0"/>
                                          </p:stCondLst>
                                        </p:cTn>
                                        <p:tgtEl>
                                          <p:spTgt spid="48"/>
                                        </p:tgtEl>
                                        <p:attrNameLst>
                                          <p:attrName>style.visibility</p:attrName>
                                        </p:attrNameLst>
                                      </p:cBhvr>
                                      <p:to>
                                        <p:strVal val="visible"/>
                                      </p:to>
                                    </p:set>
                                  </p:childTnLst>
                                </p:cTn>
                              </p:par>
                            </p:childTnLst>
                          </p:cTn>
                        </p:par>
                        <p:par>
                          <p:cTn id="82" fill="hold">
                            <p:stCondLst>
                              <p:cond delay="50750"/>
                            </p:stCondLst>
                            <p:childTnLst>
                              <p:par>
                                <p:cTn id="83" presetID="1" presetClass="entr" presetSubtype="0" fill="hold" nodeType="afterEffect">
                                  <p:stCondLst>
                                    <p:cond delay="1000"/>
                                  </p:stCondLst>
                                  <p:childTnLst>
                                    <p:set>
                                      <p:cBhvr>
                                        <p:cTn id="84" dur="1" fill="hold">
                                          <p:stCondLst>
                                            <p:cond delay="0"/>
                                          </p:stCondLst>
                                        </p:cTn>
                                        <p:tgtEl>
                                          <p:spTgt spid="31"/>
                                        </p:tgtEl>
                                        <p:attrNameLst>
                                          <p:attrName>style.visibility</p:attrName>
                                        </p:attrNameLst>
                                      </p:cBhvr>
                                      <p:to>
                                        <p:strVal val="visible"/>
                                      </p:to>
                                    </p:set>
                                  </p:childTnLst>
                                </p:cTn>
                              </p:par>
                            </p:childTnLst>
                          </p:cTn>
                        </p:par>
                        <p:par>
                          <p:cTn id="85" fill="hold">
                            <p:stCondLst>
                              <p:cond delay="51750"/>
                            </p:stCondLst>
                            <p:childTnLst>
                              <p:par>
                                <p:cTn id="86" presetID="1" presetClass="entr" presetSubtype="0" fill="hold" nodeType="afterEffect">
                                  <p:stCondLst>
                                    <p:cond delay="1000"/>
                                  </p:stCondLst>
                                  <p:childTnLst>
                                    <p:set>
                                      <p:cBhvr>
                                        <p:cTn id="87" dur="1" fill="hold">
                                          <p:stCondLst>
                                            <p:cond delay="0"/>
                                          </p:stCondLst>
                                        </p:cTn>
                                        <p:tgtEl>
                                          <p:spTgt spid="16"/>
                                        </p:tgtEl>
                                        <p:attrNameLst>
                                          <p:attrName>style.visibility</p:attrName>
                                        </p:attrNameLst>
                                      </p:cBhvr>
                                      <p:to>
                                        <p:strVal val="visible"/>
                                      </p:to>
                                    </p:set>
                                  </p:childTnLst>
                                </p:cTn>
                              </p:par>
                            </p:childTnLst>
                          </p:cTn>
                        </p:par>
                        <p:par>
                          <p:cTn id="88" fill="hold">
                            <p:stCondLst>
                              <p:cond delay="52750"/>
                            </p:stCondLst>
                            <p:childTnLst>
                              <p:par>
                                <p:cTn id="89" presetID="27" presetClass="entr" presetSubtype="0" fill="hold" grpId="0" nodeType="afterEffect">
                                  <p:stCondLst>
                                    <p:cond delay="0"/>
                                  </p:stCondLst>
                                  <p:iterate type="lt">
                                    <p:tmPct val="50000"/>
                                  </p:iterate>
                                  <p:childTnLst>
                                    <p:set>
                                      <p:cBhvr>
                                        <p:cTn id="90" dur="1" fill="hold">
                                          <p:stCondLst>
                                            <p:cond delay="0"/>
                                          </p:stCondLst>
                                        </p:cTn>
                                        <p:tgtEl>
                                          <p:spTgt spid="28"/>
                                        </p:tgtEl>
                                        <p:attrNameLst>
                                          <p:attrName>style.visibility</p:attrName>
                                        </p:attrNameLst>
                                      </p:cBhvr>
                                      <p:to>
                                        <p:strVal val="visible"/>
                                      </p:to>
                                    </p:set>
                                    <p:anim calcmode="discrete" valueType="clr">
                                      <p:cBhvr override="childStyle">
                                        <p:cTn id="91" dur="500"/>
                                        <p:tgtEl>
                                          <p:spTgt spid="28"/>
                                        </p:tgtEl>
                                        <p:attrNameLst>
                                          <p:attrName>style.color</p:attrName>
                                        </p:attrNameLst>
                                      </p:cBhvr>
                                      <p:tavLst>
                                        <p:tav tm="0">
                                          <p:val>
                                            <p:clrVal>
                                              <a:schemeClr val="accent2"/>
                                            </p:clrVal>
                                          </p:val>
                                        </p:tav>
                                        <p:tav tm="50000">
                                          <p:val>
                                            <p:clrVal>
                                              <a:schemeClr val="hlink"/>
                                            </p:clrVal>
                                          </p:val>
                                        </p:tav>
                                      </p:tavLst>
                                    </p:anim>
                                    <p:anim calcmode="discrete" valueType="clr">
                                      <p:cBhvr>
                                        <p:cTn id="92" dur="500"/>
                                        <p:tgtEl>
                                          <p:spTgt spid="28"/>
                                        </p:tgtEl>
                                        <p:attrNameLst>
                                          <p:attrName>fillcolor</p:attrName>
                                        </p:attrNameLst>
                                      </p:cBhvr>
                                      <p:tavLst>
                                        <p:tav tm="0">
                                          <p:val>
                                            <p:clrVal>
                                              <a:schemeClr val="accent2"/>
                                            </p:clrVal>
                                          </p:val>
                                        </p:tav>
                                        <p:tav tm="50000">
                                          <p:val>
                                            <p:clrVal>
                                              <a:schemeClr val="hlink"/>
                                            </p:clrVal>
                                          </p:val>
                                        </p:tav>
                                      </p:tavLst>
                                    </p:anim>
                                    <p:set>
                                      <p:cBhvr>
                                        <p:cTn id="93" dur="500"/>
                                        <p:tgtEl>
                                          <p:spTgt spid="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2"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81000" y="457200"/>
            <a:ext cx="84582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100cm3 of distilled water at 25</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was added carefully 3cm3 concentrated sulphuric(VI)acid of density 1.84gcm</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temperature of the mixture rose from 25</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to 38</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C.Calculate the molar heat of solution of sulphuric(VI)acid         (S=32.0,H=1.0,0=16.0)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of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98g</a:t>
            </a:r>
            <a:endParaRPr kumimoji="0" lang="en-US" sz="20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of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Density x volume  =&gt; 1.84gcm</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3cm3 = </a:t>
            </a:r>
            <a:r>
              <a:rPr kumimoji="0" lang="en-US" sz="20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5.52 g</a:t>
            </a:r>
            <a:endParaRPr kumimoji="0" lang="en-US" sz="20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of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 Density x volume  =&gt; 1.00gcm</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100cm3 = </a:t>
            </a:r>
            <a:r>
              <a:rPr kumimoji="0" lang="en-US" sz="20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100 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of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5.52 g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0.0563 moles</a:t>
            </a:r>
            <a:endParaRPr kumimoji="0" lang="en-US" sz="20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of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lang="en-US" sz="2000" baseline="-30000" dirty="0" smtClean="0">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98g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Enthalpy change ∆H= (mass of acid + water) x specific heat capacity of water x ∆T   	 =&gt; (100 +5.52 g) x 4.2 x 13</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5761.392 J</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5.761392 kJ</a:t>
            </a:r>
            <a:endParaRPr kumimoji="0" lang="en-US" sz="20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5.761392 kJ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-102.33378kJmoles</a:t>
            </a:r>
            <a:r>
              <a:rPr kumimoji="0" lang="en-US" sz="2000" b="1"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of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0.0563 moles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8913">
                                            <p:txEl>
                                              <p:pRg st="0" end="0"/>
                                            </p:txEl>
                                          </p:spTgt>
                                        </p:tgtEl>
                                        <p:attrNameLst>
                                          <p:attrName>style.visibility</p:attrName>
                                        </p:attrNameLst>
                                      </p:cBhvr>
                                      <p:to>
                                        <p:strVal val="visible"/>
                                      </p:to>
                                    </p:set>
                                    <p:animEffect transition="in" filter="wipe(up)">
                                      <p:cBhvr>
                                        <p:cTn id="7" dur="3000"/>
                                        <p:tgtEl>
                                          <p:spTgt spid="38913">
                                            <p:txEl>
                                              <p:pRg st="0" end="0"/>
                                            </p:txEl>
                                          </p:spTgt>
                                        </p:tgtEl>
                                      </p:cBhvr>
                                    </p:animEffect>
                                  </p:childTnLst>
                                </p:cTn>
                              </p:par>
                            </p:childTnLst>
                          </p:cTn>
                        </p:par>
                        <p:par>
                          <p:cTn id="8" fill="hold">
                            <p:stCondLst>
                              <p:cond delay="3000"/>
                            </p:stCondLst>
                            <p:childTnLst>
                              <p:par>
                                <p:cTn id="9" presetID="22" presetClass="entr" presetSubtype="1" fill="hold" nodeType="afterEffect">
                                  <p:stCondLst>
                                    <p:cond delay="0"/>
                                  </p:stCondLst>
                                  <p:childTnLst>
                                    <p:set>
                                      <p:cBhvr>
                                        <p:cTn id="10" dur="1" fill="hold">
                                          <p:stCondLst>
                                            <p:cond delay="0"/>
                                          </p:stCondLst>
                                        </p:cTn>
                                        <p:tgtEl>
                                          <p:spTgt spid="38913">
                                            <p:txEl>
                                              <p:pRg st="1" end="1"/>
                                            </p:txEl>
                                          </p:spTgt>
                                        </p:tgtEl>
                                        <p:attrNameLst>
                                          <p:attrName>style.visibility</p:attrName>
                                        </p:attrNameLst>
                                      </p:cBhvr>
                                      <p:to>
                                        <p:strVal val="visible"/>
                                      </p:to>
                                    </p:set>
                                    <p:animEffect transition="in" filter="wipe(up)">
                                      <p:cBhvr>
                                        <p:cTn id="11" dur="3000"/>
                                        <p:tgtEl>
                                          <p:spTgt spid="38913">
                                            <p:txEl>
                                              <p:pRg st="1" end="1"/>
                                            </p:txEl>
                                          </p:spTgt>
                                        </p:tgtEl>
                                      </p:cBhvr>
                                    </p:animEffect>
                                  </p:childTnLst>
                                </p:cTn>
                              </p:par>
                            </p:childTnLst>
                          </p:cTn>
                        </p:par>
                        <p:par>
                          <p:cTn id="12" fill="hold">
                            <p:stCondLst>
                              <p:cond delay="6000"/>
                            </p:stCondLst>
                            <p:childTnLst>
                              <p:par>
                                <p:cTn id="13" presetID="22" presetClass="entr" presetSubtype="1" fill="hold" nodeType="afterEffect">
                                  <p:stCondLst>
                                    <p:cond delay="0"/>
                                  </p:stCondLst>
                                  <p:childTnLst>
                                    <p:set>
                                      <p:cBhvr>
                                        <p:cTn id="14" dur="1" fill="hold">
                                          <p:stCondLst>
                                            <p:cond delay="0"/>
                                          </p:stCondLst>
                                        </p:cTn>
                                        <p:tgtEl>
                                          <p:spTgt spid="38913">
                                            <p:txEl>
                                              <p:pRg st="2" end="2"/>
                                            </p:txEl>
                                          </p:spTgt>
                                        </p:tgtEl>
                                        <p:attrNameLst>
                                          <p:attrName>style.visibility</p:attrName>
                                        </p:attrNameLst>
                                      </p:cBhvr>
                                      <p:to>
                                        <p:strVal val="visible"/>
                                      </p:to>
                                    </p:set>
                                    <p:animEffect transition="in" filter="wipe(up)">
                                      <p:cBhvr>
                                        <p:cTn id="15" dur="3000"/>
                                        <p:tgtEl>
                                          <p:spTgt spid="38913">
                                            <p:txEl>
                                              <p:pRg st="2" end="2"/>
                                            </p:txEl>
                                          </p:spTgt>
                                        </p:tgtEl>
                                      </p:cBhvr>
                                    </p:animEffect>
                                  </p:childTnLst>
                                </p:cTn>
                              </p:par>
                            </p:childTnLst>
                          </p:cTn>
                        </p:par>
                        <p:par>
                          <p:cTn id="16" fill="hold">
                            <p:stCondLst>
                              <p:cond delay="9000"/>
                            </p:stCondLst>
                            <p:childTnLst>
                              <p:par>
                                <p:cTn id="17" presetID="22" presetClass="entr" presetSubtype="1" fill="hold" nodeType="afterEffect">
                                  <p:stCondLst>
                                    <p:cond delay="0"/>
                                  </p:stCondLst>
                                  <p:childTnLst>
                                    <p:set>
                                      <p:cBhvr>
                                        <p:cTn id="18" dur="1" fill="hold">
                                          <p:stCondLst>
                                            <p:cond delay="0"/>
                                          </p:stCondLst>
                                        </p:cTn>
                                        <p:tgtEl>
                                          <p:spTgt spid="38913">
                                            <p:txEl>
                                              <p:pRg st="3" end="3"/>
                                            </p:txEl>
                                          </p:spTgt>
                                        </p:tgtEl>
                                        <p:attrNameLst>
                                          <p:attrName>style.visibility</p:attrName>
                                        </p:attrNameLst>
                                      </p:cBhvr>
                                      <p:to>
                                        <p:strVal val="visible"/>
                                      </p:to>
                                    </p:set>
                                    <p:animEffect transition="in" filter="wipe(up)">
                                      <p:cBhvr>
                                        <p:cTn id="19" dur="3000"/>
                                        <p:tgtEl>
                                          <p:spTgt spid="38913">
                                            <p:txEl>
                                              <p:pRg st="3" end="3"/>
                                            </p:txEl>
                                          </p:spTgt>
                                        </p:tgtEl>
                                      </p:cBhvr>
                                    </p:animEffect>
                                  </p:childTnLst>
                                </p:cTn>
                              </p:par>
                            </p:childTnLst>
                          </p:cTn>
                        </p:par>
                        <p:par>
                          <p:cTn id="20" fill="hold">
                            <p:stCondLst>
                              <p:cond delay="12000"/>
                            </p:stCondLst>
                            <p:childTnLst>
                              <p:par>
                                <p:cTn id="21" presetID="22" presetClass="entr" presetSubtype="1" fill="hold" nodeType="afterEffect">
                                  <p:stCondLst>
                                    <p:cond delay="0"/>
                                  </p:stCondLst>
                                  <p:childTnLst>
                                    <p:set>
                                      <p:cBhvr>
                                        <p:cTn id="22" dur="1" fill="hold">
                                          <p:stCondLst>
                                            <p:cond delay="0"/>
                                          </p:stCondLst>
                                        </p:cTn>
                                        <p:tgtEl>
                                          <p:spTgt spid="38913">
                                            <p:txEl>
                                              <p:pRg st="4" end="4"/>
                                            </p:txEl>
                                          </p:spTgt>
                                        </p:tgtEl>
                                        <p:attrNameLst>
                                          <p:attrName>style.visibility</p:attrName>
                                        </p:attrNameLst>
                                      </p:cBhvr>
                                      <p:to>
                                        <p:strVal val="visible"/>
                                      </p:to>
                                    </p:set>
                                    <p:animEffect transition="in" filter="wipe(up)">
                                      <p:cBhvr>
                                        <p:cTn id="23" dur="3000"/>
                                        <p:tgtEl>
                                          <p:spTgt spid="38913">
                                            <p:txEl>
                                              <p:pRg st="4" end="4"/>
                                            </p:txEl>
                                          </p:spTgt>
                                        </p:tgtEl>
                                      </p:cBhvr>
                                    </p:animEffect>
                                  </p:childTnLst>
                                </p:cTn>
                              </p:par>
                            </p:childTnLst>
                          </p:cTn>
                        </p:par>
                        <p:par>
                          <p:cTn id="24" fill="hold">
                            <p:stCondLst>
                              <p:cond delay="15000"/>
                            </p:stCondLst>
                            <p:childTnLst>
                              <p:par>
                                <p:cTn id="25" presetID="22" presetClass="entr" presetSubtype="1" fill="hold" nodeType="afterEffect">
                                  <p:stCondLst>
                                    <p:cond delay="0"/>
                                  </p:stCondLst>
                                  <p:childTnLst>
                                    <p:set>
                                      <p:cBhvr>
                                        <p:cTn id="26" dur="1" fill="hold">
                                          <p:stCondLst>
                                            <p:cond delay="0"/>
                                          </p:stCondLst>
                                        </p:cTn>
                                        <p:tgtEl>
                                          <p:spTgt spid="38913">
                                            <p:txEl>
                                              <p:pRg st="6" end="6"/>
                                            </p:txEl>
                                          </p:spTgt>
                                        </p:tgtEl>
                                        <p:attrNameLst>
                                          <p:attrName>style.visibility</p:attrName>
                                        </p:attrNameLst>
                                      </p:cBhvr>
                                      <p:to>
                                        <p:strVal val="visible"/>
                                      </p:to>
                                    </p:set>
                                    <p:animEffect transition="in" filter="wipe(up)">
                                      <p:cBhvr>
                                        <p:cTn id="27" dur="3000"/>
                                        <p:tgtEl>
                                          <p:spTgt spid="38913">
                                            <p:txEl>
                                              <p:pRg st="6" end="6"/>
                                            </p:txEl>
                                          </p:spTgt>
                                        </p:tgtEl>
                                      </p:cBhvr>
                                    </p:animEffect>
                                  </p:childTnLst>
                                </p:cTn>
                              </p:par>
                            </p:childTnLst>
                          </p:cTn>
                        </p:par>
                        <p:par>
                          <p:cTn id="28" fill="hold">
                            <p:stCondLst>
                              <p:cond delay="18000"/>
                            </p:stCondLst>
                            <p:childTnLst>
                              <p:par>
                                <p:cTn id="29" presetID="22" presetClass="entr" presetSubtype="1" fill="hold" nodeType="afterEffect">
                                  <p:stCondLst>
                                    <p:cond delay="0"/>
                                  </p:stCondLst>
                                  <p:childTnLst>
                                    <p:set>
                                      <p:cBhvr>
                                        <p:cTn id="30" dur="1" fill="hold">
                                          <p:stCondLst>
                                            <p:cond delay="0"/>
                                          </p:stCondLst>
                                        </p:cTn>
                                        <p:tgtEl>
                                          <p:spTgt spid="38913">
                                            <p:txEl>
                                              <p:pRg st="7" end="7"/>
                                            </p:txEl>
                                          </p:spTgt>
                                        </p:tgtEl>
                                        <p:attrNameLst>
                                          <p:attrName>style.visibility</p:attrName>
                                        </p:attrNameLst>
                                      </p:cBhvr>
                                      <p:to>
                                        <p:strVal val="visible"/>
                                      </p:to>
                                    </p:set>
                                    <p:animEffect transition="in" filter="wipe(up)">
                                      <p:cBhvr>
                                        <p:cTn id="31" dur="3000"/>
                                        <p:tgtEl>
                                          <p:spTgt spid="38913">
                                            <p:txEl>
                                              <p:pRg st="7" end="7"/>
                                            </p:txEl>
                                          </p:spTgt>
                                        </p:tgtEl>
                                      </p:cBhvr>
                                    </p:animEffect>
                                  </p:childTnLst>
                                </p:cTn>
                              </p:par>
                            </p:childTnLst>
                          </p:cTn>
                        </p:par>
                        <p:par>
                          <p:cTn id="32" fill="hold">
                            <p:stCondLst>
                              <p:cond delay="21000"/>
                            </p:stCondLst>
                            <p:childTnLst>
                              <p:par>
                                <p:cTn id="33" presetID="22" presetClass="entr" presetSubtype="1" fill="hold" nodeType="afterEffect">
                                  <p:stCondLst>
                                    <p:cond delay="0"/>
                                  </p:stCondLst>
                                  <p:childTnLst>
                                    <p:set>
                                      <p:cBhvr>
                                        <p:cTn id="34" dur="1" fill="hold">
                                          <p:stCondLst>
                                            <p:cond delay="0"/>
                                          </p:stCondLst>
                                        </p:cTn>
                                        <p:tgtEl>
                                          <p:spTgt spid="38913">
                                            <p:txEl>
                                              <p:pRg st="9" end="9"/>
                                            </p:txEl>
                                          </p:spTgt>
                                        </p:tgtEl>
                                        <p:attrNameLst>
                                          <p:attrName>style.visibility</p:attrName>
                                        </p:attrNameLst>
                                      </p:cBhvr>
                                      <p:to>
                                        <p:strVal val="visible"/>
                                      </p:to>
                                    </p:set>
                                    <p:animEffect transition="in" filter="wipe(up)">
                                      <p:cBhvr>
                                        <p:cTn id="35" dur="3000"/>
                                        <p:tgtEl>
                                          <p:spTgt spid="38913">
                                            <p:txEl>
                                              <p:pRg st="9" end="9"/>
                                            </p:txEl>
                                          </p:spTgt>
                                        </p:tgtEl>
                                      </p:cBhvr>
                                    </p:animEffect>
                                  </p:childTnLst>
                                </p:cTn>
                              </p:par>
                            </p:childTnLst>
                          </p:cTn>
                        </p:par>
                        <p:par>
                          <p:cTn id="36" fill="hold">
                            <p:stCondLst>
                              <p:cond delay="24000"/>
                            </p:stCondLst>
                            <p:childTnLst>
                              <p:par>
                                <p:cTn id="37" presetID="22" presetClass="entr" presetSubtype="1" fill="hold" nodeType="afterEffect">
                                  <p:stCondLst>
                                    <p:cond delay="0"/>
                                  </p:stCondLst>
                                  <p:childTnLst>
                                    <p:set>
                                      <p:cBhvr>
                                        <p:cTn id="38" dur="1" fill="hold">
                                          <p:stCondLst>
                                            <p:cond delay="0"/>
                                          </p:stCondLst>
                                        </p:cTn>
                                        <p:tgtEl>
                                          <p:spTgt spid="38913">
                                            <p:txEl>
                                              <p:pRg st="10" end="10"/>
                                            </p:txEl>
                                          </p:spTgt>
                                        </p:tgtEl>
                                        <p:attrNameLst>
                                          <p:attrName>style.visibility</p:attrName>
                                        </p:attrNameLst>
                                      </p:cBhvr>
                                      <p:to>
                                        <p:strVal val="visible"/>
                                      </p:to>
                                    </p:set>
                                    <p:animEffect transition="in" filter="wipe(up)">
                                      <p:cBhvr>
                                        <p:cTn id="39" dur="3000"/>
                                        <p:tgtEl>
                                          <p:spTgt spid="38913">
                                            <p:txEl>
                                              <p:pRg st="10" end="10"/>
                                            </p:txEl>
                                          </p:spTgt>
                                        </p:tgtEl>
                                      </p:cBhvr>
                                    </p:animEffect>
                                  </p:childTnLst>
                                </p:cTn>
                              </p:par>
                            </p:childTnLst>
                          </p:cTn>
                        </p:par>
                        <p:par>
                          <p:cTn id="40" fill="hold">
                            <p:stCondLst>
                              <p:cond delay="27000"/>
                            </p:stCondLst>
                            <p:childTnLst>
                              <p:par>
                                <p:cTn id="41" presetID="22" presetClass="entr" presetSubtype="1" fill="hold" nodeType="afterEffect">
                                  <p:stCondLst>
                                    <p:cond delay="0"/>
                                  </p:stCondLst>
                                  <p:childTnLst>
                                    <p:set>
                                      <p:cBhvr>
                                        <p:cTn id="42" dur="1" fill="hold">
                                          <p:stCondLst>
                                            <p:cond delay="0"/>
                                          </p:stCondLst>
                                        </p:cTn>
                                        <p:tgtEl>
                                          <p:spTgt spid="38913">
                                            <p:txEl>
                                              <p:pRg st="12" end="12"/>
                                            </p:txEl>
                                          </p:spTgt>
                                        </p:tgtEl>
                                        <p:attrNameLst>
                                          <p:attrName>style.visibility</p:attrName>
                                        </p:attrNameLst>
                                      </p:cBhvr>
                                      <p:to>
                                        <p:strVal val="visible"/>
                                      </p:to>
                                    </p:set>
                                    <p:animEffect transition="in" filter="wipe(up)">
                                      <p:cBhvr>
                                        <p:cTn id="43" dur="3000"/>
                                        <p:tgtEl>
                                          <p:spTgt spid="38913">
                                            <p:txEl>
                                              <p:pRg st="12" end="12"/>
                                            </p:txEl>
                                          </p:spTgt>
                                        </p:tgtEl>
                                      </p:cBhvr>
                                    </p:animEffect>
                                  </p:childTnLst>
                                </p:cTn>
                              </p:par>
                            </p:childTnLst>
                          </p:cTn>
                        </p:par>
                        <p:par>
                          <p:cTn id="44" fill="hold">
                            <p:stCondLst>
                              <p:cond delay="30000"/>
                            </p:stCondLst>
                            <p:childTnLst>
                              <p:par>
                                <p:cTn id="45" presetID="22" presetClass="entr" presetSubtype="1" fill="hold" nodeType="afterEffect">
                                  <p:stCondLst>
                                    <p:cond delay="0"/>
                                  </p:stCondLst>
                                  <p:childTnLst>
                                    <p:set>
                                      <p:cBhvr>
                                        <p:cTn id="46" dur="1" fill="hold">
                                          <p:stCondLst>
                                            <p:cond delay="0"/>
                                          </p:stCondLst>
                                        </p:cTn>
                                        <p:tgtEl>
                                          <p:spTgt spid="38913">
                                            <p:txEl>
                                              <p:pRg st="13" end="13"/>
                                            </p:txEl>
                                          </p:spTgt>
                                        </p:tgtEl>
                                        <p:attrNameLst>
                                          <p:attrName>style.visibility</p:attrName>
                                        </p:attrNameLst>
                                      </p:cBhvr>
                                      <p:to>
                                        <p:strVal val="visible"/>
                                      </p:to>
                                    </p:set>
                                    <p:animEffect transition="in" filter="wipe(up)">
                                      <p:cBhvr>
                                        <p:cTn id="47" dur="3000"/>
                                        <p:tgtEl>
                                          <p:spTgt spid="3891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5755422"/>
          </a:xfrm>
          <a:prstGeom prst="rect">
            <a:avLst/>
          </a:prstGeom>
        </p:spPr>
        <p:txBody>
          <a:bodyPr wrap="square">
            <a:spAutoFit/>
          </a:bodyPr>
          <a:lstStyle/>
          <a:p>
            <a:r>
              <a:rPr lang="en-US" sz="3200" b="1" dirty="0" smtClean="0">
                <a:solidFill>
                  <a:srgbClr val="002060"/>
                </a:solidFill>
                <a:latin typeface="Times New Roman" pitchFamily="18" charset="0"/>
                <a:cs typeface="Times New Roman" pitchFamily="18" charset="0"/>
              </a:rPr>
              <a:t>	    </a:t>
            </a:r>
            <a:r>
              <a:rPr lang="en-US" sz="8000" b="1" dirty="0" smtClean="0">
                <a:solidFill>
                  <a:srgbClr val="FF0000"/>
                </a:solidFill>
                <a:latin typeface="Times New Roman" pitchFamily="18" charset="0"/>
                <a:cs typeface="Times New Roman" pitchFamily="18" charset="0"/>
              </a:rPr>
              <a:t>Legal caution!!!</a:t>
            </a:r>
          </a:p>
          <a:p>
            <a:r>
              <a:rPr lang="en-US" sz="3200" b="1" dirty="0" smtClean="0">
                <a:solidFill>
                  <a:srgbClr val="002060"/>
                </a:solidFill>
                <a:latin typeface="Times New Roman" pitchFamily="18" charset="0"/>
                <a:cs typeface="Times New Roman" pitchFamily="18" charset="0"/>
              </a:rPr>
              <a:t> </a:t>
            </a:r>
            <a:r>
              <a:rPr lang="en-US" sz="4800" b="1" dirty="0" smtClean="0">
                <a:solidFill>
                  <a:srgbClr val="002060"/>
                </a:solidFill>
                <a:latin typeface="Times New Roman" pitchFamily="18" charset="0"/>
                <a:cs typeface="Times New Roman" pitchFamily="18" charset="0"/>
              </a:rPr>
              <a:t>Do not encourage your institution to be a user consumer of  </a:t>
            </a:r>
            <a:r>
              <a:rPr lang="en-US" sz="4800" u="sng" dirty="0" smtClean="0">
                <a:solidFill>
                  <a:srgbClr val="00B0F0"/>
                </a:solidFill>
                <a:latin typeface="Times New Roman" pitchFamily="18" charset="0"/>
                <a:cs typeface="Times New Roman" pitchFamily="18" charset="0"/>
              </a:rPr>
              <a:t>pirated</a:t>
            </a:r>
            <a:r>
              <a:rPr lang="en-US" sz="4800" b="1" dirty="0" smtClean="0">
                <a:solidFill>
                  <a:srgbClr val="002060"/>
                </a:solidFill>
                <a:latin typeface="Times New Roman" pitchFamily="18" charset="0"/>
                <a:cs typeface="Times New Roman" pitchFamily="18" charset="0"/>
              </a:rPr>
              <a:t> soft wares. </a:t>
            </a:r>
          </a:p>
          <a:p>
            <a:r>
              <a:rPr lang="en-US" sz="4800" b="1" dirty="0" smtClean="0">
                <a:solidFill>
                  <a:srgbClr val="002060"/>
                </a:solidFill>
                <a:latin typeface="Times New Roman" pitchFamily="18" charset="0"/>
                <a:cs typeface="Times New Roman" pitchFamily="18" charset="0"/>
              </a:rPr>
              <a:t>Legal action can  easily be taken against both you and the institution at </a:t>
            </a:r>
            <a:r>
              <a:rPr lang="en-US" sz="4800" dirty="0" smtClean="0">
                <a:solidFill>
                  <a:srgbClr val="00B0F0"/>
                </a:solidFill>
                <a:latin typeface="Times New Roman" pitchFamily="18" charset="0"/>
                <a:cs typeface="Times New Roman" pitchFamily="18" charset="0"/>
              </a:rPr>
              <a:t>your</a:t>
            </a:r>
            <a:r>
              <a:rPr lang="en-US" sz="4800" b="1" dirty="0" smtClean="0">
                <a:solidFill>
                  <a:srgbClr val="002060"/>
                </a:solidFill>
                <a:latin typeface="Times New Roman" pitchFamily="18" charset="0"/>
                <a:cs typeface="Times New Roman" pitchFamily="18" charset="0"/>
              </a:rPr>
              <a:t> cost!!!</a:t>
            </a:r>
            <a:endParaRPr lang="en-US" sz="4800" b="1" dirty="0">
              <a:solidFill>
                <a:srgbClr val="002060"/>
              </a:solidFill>
              <a:latin typeface="Times New Roman" pitchFamily="18" charset="0"/>
              <a:cs typeface="Times New Roman" pitchFamily="18" charset="0"/>
            </a:endParaRPr>
          </a:p>
        </p:txBody>
      </p:sp>
    </p:spTree>
  </p:cSld>
  <p:clrMapOvr>
    <a:masterClrMapping/>
  </p:clrMapOvr>
  <p:transition spd="slow" advTm="3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iterate type="lt">
                                    <p:tmPct val="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out)">
                                      <p:cBhvr>
                                        <p:cTn id="7" dur="2000"/>
                                        <p:tgtEl>
                                          <p:spTgt spid="2">
                                            <p:txEl>
                                              <p:pRg st="0" end="0"/>
                                            </p:txEl>
                                          </p:spTgt>
                                        </p:tgtEl>
                                      </p:cBhvr>
                                    </p:animEffect>
                                  </p:childTnLst>
                                </p:cTn>
                              </p:par>
                            </p:childTnLst>
                          </p:cTn>
                        </p:par>
                        <p:par>
                          <p:cTn id="8" fill="hold">
                            <p:stCondLst>
                              <p:cond delay="20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11" dur="50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50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13" dur="500"/>
                                        <p:tgtEl>
                                          <p:spTgt spid="2">
                                            <p:txEl>
                                              <p:pRg st="0" end="0"/>
                                            </p:txEl>
                                          </p:spTgt>
                                        </p:tgtEl>
                                        <p:attrNameLst>
                                          <p:attrName>fill.type</p:attrName>
                                        </p:attrNameLst>
                                      </p:cBhvr>
                                      <p:to>
                                        <p:strVal val="solid"/>
                                      </p:to>
                                    </p:set>
                                  </p:childTnLst>
                                </p:cTn>
                              </p:par>
                            </p:childTnLst>
                          </p:cTn>
                        </p:par>
                        <p:par>
                          <p:cTn id="14" fill="hold">
                            <p:stCondLst>
                              <p:cond delay="6000"/>
                            </p:stCondLst>
                            <p:childTnLst>
                              <p:par>
                                <p:cTn id="15" presetID="31" presetClass="entr" presetSubtype="0" fill="hold" nodeType="afterEffect">
                                  <p:stCondLst>
                                    <p:cond delay="0"/>
                                  </p:stCondLst>
                                  <p:iterate type="lt">
                                    <p:tmPct val="5000"/>
                                  </p:iterate>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2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8"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20" dur="2000"/>
                                        <p:tgtEl>
                                          <p:spTgt spid="2">
                                            <p:txEl>
                                              <p:pRg st="0" end="0"/>
                                            </p:txEl>
                                          </p:spTgt>
                                        </p:tgtEl>
                                      </p:cBhvr>
                                    </p:animEffect>
                                  </p:childTnLst>
                                </p:cTn>
                              </p:par>
                            </p:childTnLst>
                          </p:cTn>
                        </p:par>
                        <p:par>
                          <p:cTn id="21" fill="hold">
                            <p:stCondLst>
                              <p:cond delay="940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24"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26" dur="80"/>
                                        <p:tgtEl>
                                          <p:spTgt spid="2">
                                            <p:txEl>
                                              <p:pRg st="1" end="1"/>
                                            </p:txEl>
                                          </p:spTgt>
                                        </p:tgtEl>
                                        <p:attrNameLst>
                                          <p:attrName>fill.type</p:attrName>
                                        </p:attrNameLst>
                                      </p:cBhvr>
                                      <p:to>
                                        <p:strVal val="solid"/>
                                      </p:to>
                                    </p:set>
                                  </p:childTnLst>
                                </p:cTn>
                              </p:par>
                            </p:childTnLst>
                          </p:cTn>
                        </p:par>
                        <p:par>
                          <p:cTn id="27" fill="hold">
                            <p:stCondLst>
                              <p:cond delay="12040"/>
                            </p:stCondLst>
                            <p:childTnLst>
                              <p:par>
                                <p:cTn id="28" presetID="27" presetClass="entr" presetSubtype="0" fill="hold" nodeType="afterEffect">
                                  <p:stCondLst>
                                    <p:cond delay="0"/>
                                  </p:stCondLst>
                                  <p:iterate type="lt">
                                    <p:tmPct val="50000"/>
                                  </p:iterate>
                                  <p:childTnLst>
                                    <p:set>
                                      <p:cBhvr>
                                        <p:cTn id="29"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30"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32" dur="80"/>
                                        <p:tgtEl>
                                          <p:spTgt spid="2">
                                            <p:txEl>
                                              <p:pRg st="2" end="2"/>
                                            </p:txEl>
                                          </p:spTgt>
                                        </p:tgtEl>
                                        <p:attrNameLst>
                                          <p:attrName>fill.type</p:attrName>
                                        </p:attrNameLst>
                                      </p:cBhvr>
                                      <p:to>
                                        <p:strVal val="solid"/>
                                      </p:to>
                                    </p:set>
                                  </p:childTnLst>
                                </p:cTn>
                              </p:par>
                            </p:childTnLst>
                          </p:cTn>
                        </p:par>
                        <p:par>
                          <p:cTn id="33" fill="hold">
                            <p:stCondLst>
                              <p:cond delay="14920"/>
                            </p:stCondLst>
                            <p:childTnLst>
                              <p:par>
                                <p:cTn id="34" presetID="27" presetClass="entr" presetSubtype="0" fill="hold" nodeType="afterEffect">
                                  <p:stCondLst>
                                    <p:cond delay="0"/>
                                  </p:stCondLst>
                                  <p:iterate type="lt">
                                    <p:tmPct val="50000"/>
                                  </p:iterate>
                                  <p:childTnLst>
                                    <p:set>
                                      <p:cBhvr>
                                        <p:cTn id="35"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36"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38" dur="80"/>
                                        <p:tgtEl>
                                          <p:spTgt spid="2">
                                            <p:txEl>
                                              <p:pRg st="1" end="1"/>
                                            </p:txEl>
                                          </p:spTgt>
                                        </p:tgtEl>
                                        <p:attrNameLst>
                                          <p:attrName>fill.type</p:attrName>
                                        </p:attrNameLst>
                                      </p:cBhvr>
                                      <p:to>
                                        <p:strVal val="solid"/>
                                      </p:to>
                                    </p:set>
                                  </p:childTnLst>
                                </p:cTn>
                              </p:par>
                            </p:childTnLst>
                          </p:cTn>
                        </p:par>
                        <p:par>
                          <p:cTn id="39" fill="hold">
                            <p:stCondLst>
                              <p:cond delay="17560"/>
                            </p:stCondLst>
                            <p:childTnLst>
                              <p:par>
                                <p:cTn id="40" presetID="27" presetClass="entr" presetSubtype="0" fill="hold" nodeType="afterEffect">
                                  <p:stCondLst>
                                    <p:cond delay="0"/>
                                  </p:stCondLst>
                                  <p:iterate type="lt">
                                    <p:tmPct val="50000"/>
                                  </p:iterate>
                                  <p:childTnLst>
                                    <p:set>
                                      <p:cBhvr>
                                        <p:cTn id="41"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42"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44" dur="80"/>
                                        <p:tgtEl>
                                          <p:spTgt spid="2">
                                            <p:txEl>
                                              <p:pRg st="2" end="2"/>
                                            </p:txEl>
                                          </p:spTgt>
                                        </p:tgtEl>
                                        <p:attrNameLst>
                                          <p:attrName>fill.type</p:attrName>
                                        </p:attrNameLst>
                                      </p:cBhvr>
                                      <p:to>
                                        <p:strVal val="solid"/>
                                      </p:to>
                                    </p:set>
                                  </p:childTnLst>
                                </p:cTn>
                              </p:par>
                            </p:childTnLst>
                          </p:cTn>
                        </p:par>
                        <p:par>
                          <p:cTn id="45" fill="hold">
                            <p:stCondLst>
                              <p:cond delay="20440"/>
                            </p:stCondLst>
                            <p:childTnLst>
                              <p:par>
                                <p:cTn id="46" presetID="27" presetClass="entr" presetSubtype="0" fill="hold" nodeType="afterEffect">
                                  <p:stCondLst>
                                    <p:cond delay="0"/>
                                  </p:stCondLst>
                                  <p:iterate type="lt">
                                    <p:tmPct val="50000"/>
                                  </p:iterate>
                                  <p:childTnLst>
                                    <p:set>
                                      <p:cBhvr>
                                        <p:cTn id="47"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48"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50" dur="80"/>
                                        <p:tgtEl>
                                          <p:spTgt spid="2">
                                            <p:txEl>
                                              <p:pRg st="1" end="1"/>
                                            </p:txEl>
                                          </p:spTgt>
                                        </p:tgtEl>
                                        <p:attrNameLst>
                                          <p:attrName>fill.type</p:attrName>
                                        </p:attrNameLst>
                                      </p:cBhvr>
                                      <p:to>
                                        <p:strVal val="solid"/>
                                      </p:to>
                                    </p:set>
                                  </p:childTnLst>
                                </p:cTn>
                              </p:par>
                            </p:childTnLst>
                          </p:cTn>
                        </p:par>
                        <p:par>
                          <p:cTn id="51" fill="hold">
                            <p:stCondLst>
                              <p:cond delay="23080"/>
                            </p:stCondLst>
                            <p:childTnLst>
                              <p:par>
                                <p:cTn id="52" presetID="27" presetClass="entr" presetSubtype="0" fill="hold" nodeType="afterEffect">
                                  <p:stCondLst>
                                    <p:cond delay="0"/>
                                  </p:stCondLst>
                                  <p:iterate type="lt">
                                    <p:tmPct val="50000"/>
                                  </p:iterate>
                                  <p:childTnLst>
                                    <p:set>
                                      <p:cBhvr>
                                        <p:cTn id="53"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54"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56" dur="80"/>
                                        <p:tgtEl>
                                          <p:spTgt spid="2">
                                            <p:txEl>
                                              <p:pRg st="2" end="2"/>
                                            </p:txEl>
                                          </p:spTgt>
                                        </p:tgtEl>
                                        <p:attrNameLst>
                                          <p:attrName>fill.type</p:attrName>
                                        </p:attrNameLst>
                                      </p:cBhvr>
                                      <p:to>
                                        <p:strVal val="solid"/>
                                      </p:to>
                                    </p:set>
                                  </p:childTnLst>
                                </p:cTn>
                              </p:par>
                            </p:childTnLst>
                          </p:cTn>
                        </p:par>
                        <p:par>
                          <p:cTn id="57" fill="hold">
                            <p:stCondLst>
                              <p:cond delay="25960"/>
                            </p:stCondLst>
                            <p:childTnLst>
                              <p:par>
                                <p:cTn id="58" presetID="8" presetClass="emph" presetSubtype="0" fill="hold" nodeType="afterEffect">
                                  <p:stCondLst>
                                    <p:cond delay="0"/>
                                  </p:stCondLst>
                                  <p:iterate type="lt">
                                    <p:tmPct val="0"/>
                                  </p:iterate>
                                  <p:childTnLst>
                                    <p:animRot by="43200000">
                                      <p:cBhvr>
                                        <p:cTn id="59" dur="2000" fill="hold"/>
                                        <p:tgtEl>
                                          <p:spTgt spid="2">
                                            <p:txEl>
                                              <p:pRg st="0" end="0"/>
                                            </p:txEl>
                                          </p:spTgt>
                                        </p:tgtEl>
                                        <p:attrNameLst>
                                          <p:attrName>r</p:attrName>
                                        </p:attrNameLst>
                                      </p:cBhvr>
                                    </p:animRot>
                                  </p:childTnLst>
                                </p:cTn>
                              </p:par>
                            </p:childTnLst>
                          </p:cTn>
                        </p:par>
                        <p:par>
                          <p:cTn id="60" fill="hold">
                            <p:stCondLst>
                              <p:cond delay="27960"/>
                            </p:stCondLst>
                            <p:childTnLst>
                              <p:par>
                                <p:cTn id="61" presetID="4" presetClass="emph" presetSubtype="2" fill="hold" nodeType="afterEffect">
                                  <p:stCondLst>
                                    <p:cond delay="0"/>
                                  </p:stCondLst>
                                  <p:iterate type="lt">
                                    <p:tmPct val="0"/>
                                  </p:iterate>
                                  <p:childTnLst>
                                    <p:anim to="0.5" calcmode="lin" valueType="num">
                                      <p:cBhvr override="childStyle">
                                        <p:cTn id="62" dur="2000" fill="hold"/>
                                        <p:tgtEl>
                                          <p:spTgt spid="2">
                                            <p:txEl>
                                              <p:pRg st="1" end="1"/>
                                            </p:txEl>
                                          </p:spTgt>
                                        </p:tgtEl>
                                        <p:attrNameLst>
                                          <p:attrName>style.fontSize</p:attrName>
                                        </p:attrNameLst>
                                      </p:cBhvr>
                                    </p:anim>
                                  </p:childTnLst>
                                </p:cTn>
                              </p:par>
                            </p:childTnLst>
                          </p:cTn>
                        </p:par>
                        <p:par>
                          <p:cTn id="63" fill="hold">
                            <p:stCondLst>
                              <p:cond delay="29960"/>
                            </p:stCondLst>
                            <p:childTnLst>
                              <p:par>
                                <p:cTn id="64" presetID="4" presetClass="emph" presetSubtype="2" fill="hold" nodeType="afterEffect">
                                  <p:stCondLst>
                                    <p:cond delay="0"/>
                                  </p:stCondLst>
                                  <p:iterate type="lt">
                                    <p:tmPct val="0"/>
                                  </p:iterate>
                                  <p:childTnLst>
                                    <p:anim to="0.5" calcmode="lin" valueType="num">
                                      <p:cBhvr override="childStyle">
                                        <p:cTn id="65" dur="2000" fill="hold"/>
                                        <p:tgtEl>
                                          <p:spTgt spid="2">
                                            <p:txEl>
                                              <p:pRg st="2" end="2"/>
                                            </p:txEl>
                                          </p:spTgt>
                                        </p:tgtEl>
                                        <p:attrNameLst>
                                          <p:attrName>style.fontSize</p:attrName>
                                        </p:attrNameLst>
                                      </p:cBhvr>
                                    </p:anim>
                                  </p:childTnLst>
                                </p:cTn>
                              </p:par>
                            </p:childTnLst>
                          </p:cTn>
                        </p:par>
                        <p:par>
                          <p:cTn id="66" fill="hold">
                            <p:stCondLst>
                              <p:cond delay="31960"/>
                            </p:stCondLst>
                            <p:childTnLst>
                              <p:par>
                                <p:cTn id="67" presetID="4" presetClass="emph" presetSubtype="2" fill="hold" nodeType="afterEffect">
                                  <p:stCondLst>
                                    <p:cond delay="0"/>
                                  </p:stCondLst>
                                  <p:iterate type="lt">
                                    <p:tmPct val="0"/>
                                  </p:iterate>
                                  <p:childTnLst>
                                    <p:anim to="1.5" calcmode="lin" valueType="num">
                                      <p:cBhvr override="childStyle">
                                        <p:cTn id="68" dur="2000" fill="hold"/>
                                        <p:tgtEl>
                                          <p:spTgt spid="2">
                                            <p:txEl>
                                              <p:pRg st="1" end="1"/>
                                            </p:txEl>
                                          </p:spTgt>
                                        </p:tgtEl>
                                        <p:attrNameLst>
                                          <p:attrName>style.fontSize</p:attrName>
                                        </p:attrNameLst>
                                      </p:cBhvr>
                                    </p:anim>
                                  </p:childTnLst>
                                </p:cTn>
                              </p:par>
                            </p:childTnLst>
                          </p:cTn>
                        </p:par>
                        <p:par>
                          <p:cTn id="69" fill="hold">
                            <p:stCondLst>
                              <p:cond delay="33960"/>
                            </p:stCondLst>
                            <p:childTnLst>
                              <p:par>
                                <p:cTn id="70" presetID="4" presetClass="emph" presetSubtype="2" fill="hold" nodeType="afterEffect">
                                  <p:stCondLst>
                                    <p:cond delay="0"/>
                                  </p:stCondLst>
                                  <p:iterate type="lt">
                                    <p:tmPct val="0"/>
                                  </p:iterate>
                                  <p:childTnLst>
                                    <p:anim to="1.5" calcmode="lin" valueType="num">
                                      <p:cBhvr override="childStyle">
                                        <p:cTn id="71" dur="2000" fill="hold"/>
                                        <p:tgtEl>
                                          <p:spTgt spid="2">
                                            <p:txEl>
                                              <p:pRg st="2" end="2"/>
                                            </p:txEl>
                                          </p:spTgt>
                                        </p:tgtEl>
                                        <p:attrNameLst>
                                          <p:attrName>style.fontSize</p:attrName>
                                        </p:attrNameLst>
                                      </p:cBhvr>
                                    </p:anim>
                                  </p:childTnLst>
                                </p:cTn>
                              </p:par>
                            </p:childTnLst>
                          </p:cTn>
                        </p:par>
                        <p:par>
                          <p:cTn id="72" fill="hold">
                            <p:stCondLst>
                              <p:cond delay="35960"/>
                            </p:stCondLst>
                            <p:childTnLst>
                              <p:par>
                                <p:cTn id="73" presetID="4" presetClass="entr" presetSubtype="32" fill="hold" nodeType="afterEffect">
                                  <p:stCondLst>
                                    <p:cond delay="0"/>
                                  </p:stCondLst>
                                  <p:iterate type="lt">
                                    <p:tmPct val="0"/>
                                  </p:iterate>
                                  <p:childTnLst>
                                    <p:set>
                                      <p:cBhvr>
                                        <p:cTn id="74" dur="1" fill="hold">
                                          <p:stCondLst>
                                            <p:cond delay="0"/>
                                          </p:stCondLst>
                                        </p:cTn>
                                        <p:tgtEl>
                                          <p:spTgt spid="2">
                                            <p:txEl>
                                              <p:pRg st="0" end="0"/>
                                            </p:txEl>
                                          </p:spTgt>
                                        </p:tgtEl>
                                        <p:attrNameLst>
                                          <p:attrName>style.visibility</p:attrName>
                                        </p:attrNameLst>
                                      </p:cBhvr>
                                      <p:to>
                                        <p:strVal val="visible"/>
                                      </p:to>
                                    </p:set>
                                    <p:animEffect transition="in" filter="box(out)">
                                      <p:cBhvr>
                                        <p:cTn id="75"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304800"/>
          <a:ext cx="8382000" cy="2209800"/>
        </p:xfrm>
        <a:graphic>
          <a:graphicData uri="http://schemas.openxmlformats.org/drawingml/2006/table">
            <a:tbl>
              <a:tblPr/>
              <a:tblGrid>
                <a:gridCol w="3379046"/>
                <a:gridCol w="2438598"/>
                <a:gridCol w="2564356"/>
              </a:tblGrid>
              <a:tr h="883920">
                <a:tc>
                  <a:txBody>
                    <a:bodyPr/>
                    <a:lstStyle/>
                    <a:p>
                      <a:pPr marL="0" marR="0">
                        <a:spcBef>
                          <a:spcPts val="0"/>
                        </a:spcBef>
                        <a:spcAft>
                          <a:spcPts val="0"/>
                        </a:spcAft>
                      </a:pPr>
                      <a:r>
                        <a:rPr lang="en-US" sz="2000" b="1" dirty="0" err="1">
                          <a:latin typeface="Times New Roman"/>
                          <a:ea typeface="Times New Roman"/>
                          <a:cs typeface="Times New Roman"/>
                        </a:rPr>
                        <a:t>Temperture</a:t>
                      </a:r>
                      <a:r>
                        <a:rPr lang="en-US" sz="2000" b="1" dirty="0">
                          <a:latin typeface="Times New Roman"/>
                          <a:ea typeface="Times New Roman"/>
                          <a:cs typeface="Times New Roman"/>
                        </a:rPr>
                        <a:t> (</a:t>
                      </a:r>
                      <a:r>
                        <a:rPr lang="en-US" sz="2000" b="1" baseline="30000" dirty="0" err="1">
                          <a:latin typeface="Times New Roman"/>
                          <a:ea typeface="Times New Roman"/>
                          <a:cs typeface="Times New Roman"/>
                        </a:rPr>
                        <a:t>o</a:t>
                      </a:r>
                      <a:r>
                        <a:rPr lang="en-US" sz="2000" b="1" dirty="0" err="1">
                          <a:latin typeface="Times New Roman"/>
                          <a:ea typeface="Times New Roman"/>
                          <a:cs typeface="Times New Roman"/>
                        </a:rPr>
                        <a:t>C</a:t>
                      </a:r>
                      <a:r>
                        <a:rPr lang="en-US" sz="2000" b="1" dirty="0">
                          <a:latin typeface="Times New Roman"/>
                          <a:ea typeface="Times New Roman"/>
                          <a:cs typeface="Times New Roman"/>
                        </a:rPr>
                        <a:t>)</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Using Sodium hydroxide pellets </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Times New Roman"/>
                          <a:ea typeface="Times New Roman"/>
                          <a:cs typeface="Times New Roman"/>
                        </a:rPr>
                        <a:t>Using Concentrated sulphuric(VI) acid </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a:spcBef>
                          <a:spcPts val="0"/>
                        </a:spcBef>
                        <a:spcAft>
                          <a:spcPts val="0"/>
                        </a:spcAft>
                      </a:pPr>
                      <a:r>
                        <a:rPr lang="en-US" sz="2000" dirty="0">
                          <a:latin typeface="Times New Roman"/>
                          <a:ea typeface="Times New Roman"/>
                          <a:cs typeface="Times New Roman"/>
                        </a:rPr>
                        <a:t>T</a:t>
                      </a:r>
                      <a:r>
                        <a:rPr lang="en-US" sz="2000" baseline="-25000" dirty="0">
                          <a:latin typeface="Times New Roman"/>
                          <a:ea typeface="Times New Roman"/>
                          <a:cs typeface="Times New Roman"/>
                        </a:rPr>
                        <a:t>2</a:t>
                      </a:r>
                      <a:r>
                        <a:rPr lang="en-US" sz="2000" dirty="0">
                          <a:latin typeface="Times New Roman"/>
                          <a:ea typeface="Times New Roman"/>
                          <a:cs typeface="Times New Roman"/>
                        </a:rPr>
                        <a:t>(Final temperature)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           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               32.0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a:spcBef>
                          <a:spcPts val="0"/>
                        </a:spcBef>
                        <a:spcAft>
                          <a:spcPts val="0"/>
                        </a:spcAft>
                      </a:pPr>
                      <a:r>
                        <a:rPr lang="en-US" sz="2000" dirty="0">
                          <a:latin typeface="Times New Roman"/>
                          <a:ea typeface="Times New Roman"/>
                          <a:cs typeface="Times New Roman"/>
                        </a:rPr>
                        <a:t>T</a:t>
                      </a:r>
                      <a:r>
                        <a:rPr lang="en-US" sz="2000" baseline="-25000" dirty="0">
                          <a:latin typeface="Times New Roman"/>
                          <a:ea typeface="Times New Roman"/>
                          <a:cs typeface="Times New Roman"/>
                        </a:rPr>
                        <a:t>1</a:t>
                      </a:r>
                      <a:r>
                        <a:rPr lang="en-US" sz="2000" dirty="0">
                          <a:latin typeface="Times New Roman"/>
                          <a:ea typeface="Times New Roman"/>
                          <a:cs typeface="Times New Roman"/>
                        </a:rPr>
                        <a:t> (Initial temperature)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           24.0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cs typeface="Times New Roman"/>
                        </a:rPr>
                        <a:t>               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a:spcBef>
                          <a:spcPts val="0"/>
                        </a:spcBef>
                        <a:spcAft>
                          <a:spcPts val="0"/>
                        </a:spcAft>
                      </a:pPr>
                      <a:r>
                        <a:rPr lang="en-US" sz="2000" dirty="0">
                          <a:latin typeface="Times New Roman"/>
                          <a:ea typeface="Times New Roman"/>
                          <a:cs typeface="Times New Roman"/>
                        </a:rPr>
                        <a:t>Change in temperature(T</a:t>
                      </a:r>
                      <a:r>
                        <a:rPr lang="en-US" sz="2000" baseline="-25000" dirty="0">
                          <a:latin typeface="Times New Roman"/>
                          <a:ea typeface="Times New Roman"/>
                          <a:cs typeface="Times New Roman"/>
                        </a:rPr>
                        <a:t>2</a:t>
                      </a:r>
                      <a:r>
                        <a:rPr lang="en-US" sz="2000" dirty="0">
                          <a:latin typeface="Times New Roman"/>
                          <a:ea typeface="Times New Roman"/>
                          <a:cs typeface="Times New Roman"/>
                        </a:rPr>
                        <a:t> –T</a:t>
                      </a:r>
                      <a:r>
                        <a:rPr lang="en-US" sz="2000" baseline="-25000" dirty="0">
                          <a:latin typeface="Times New Roman"/>
                          <a:ea typeface="Times New Roman"/>
                          <a:cs typeface="Times New Roman"/>
                        </a:rPr>
                        <a:t>1</a:t>
                      </a:r>
                      <a:r>
                        <a:rPr lang="en-US" sz="2000" dirty="0">
                          <a:latin typeface="Times New Roman"/>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            6.0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Times New Roman"/>
                          <a:cs typeface="Times New Roman"/>
                        </a:rPr>
                        <a:t>                7.0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8545" name="Rectangle 1"/>
          <p:cNvSpPr>
            <a:spLocks noChangeArrowheads="1"/>
          </p:cNvSpPr>
          <p:nvPr/>
        </p:nvSpPr>
        <p:spPr bwMode="auto">
          <a:xfrm>
            <a:off x="304800" y="2590800"/>
            <a:ext cx="8534400" cy="35548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results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)Initial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temperature of dissolution of both concentrated sulphuric (VI) acid and sodium hydroxide pellets is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lower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the final temperature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(ii)Dissolution of both Sodium hydroxide pellets and concentrated sulphuric (VI) acid is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exothermic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process because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final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temperature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higher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than the initial temperature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thus causes a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rise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temperature.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81000" y="381000"/>
            <a:ext cx="84582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(e)Standard enthalpy/heat of formation  ∆</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Hᶿ</a:t>
            </a:r>
            <a:r>
              <a:rPr kumimoji="0" lang="en-US"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f</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molar enthalpy of formation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defined as the energy change when one mole of a compound is formed from its elements at 298K(25</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and 101325Pa(one atmosphere)pressure.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practically difficult to determine in a school laboratory.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determined normally  by applying Hess</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law of constant heat summation.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Hess</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law of constant heat summation states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“the </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total</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enthalpy/heat/</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energy </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change of a reaction is the </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same regardless </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of the </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route</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taken from reactants to products at the </a:t>
            </a: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same</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temperature and pressure”.</a:t>
            </a:r>
            <a:endParaRPr kumimoji="0" lang="en-US" sz="2400" b="0" i="0" u="none" strike="noStrike" cap="none" normalizeH="0" baseline="0" dirty="0" smtClean="0">
              <a:ln>
                <a:noFill/>
              </a:ln>
              <a:solidFill>
                <a:srgbClr val="7030A0"/>
              </a:solidFill>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0961">
                                            <p:txEl>
                                              <p:pRg st="0" end="0"/>
                                            </p:txEl>
                                          </p:spTgt>
                                        </p:tgtEl>
                                        <p:attrNameLst>
                                          <p:attrName>style.visibility</p:attrName>
                                        </p:attrNameLst>
                                      </p:cBhvr>
                                      <p:to>
                                        <p:strVal val="visible"/>
                                      </p:to>
                                    </p:set>
                                    <p:anim calcmode="discrete" valueType="clr">
                                      <p:cBhvr override="childStyle">
                                        <p:cTn id="7" dur="500"/>
                                        <p:tgtEl>
                                          <p:spTgt spid="4096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0961">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40961">
                                            <p:txEl>
                                              <p:pRg st="0" end="0"/>
                                            </p:txEl>
                                          </p:spTgt>
                                        </p:tgtEl>
                                        <p:attrNameLst>
                                          <p:attrName>fill.type</p:attrName>
                                        </p:attrNameLst>
                                      </p:cBhvr>
                                      <p:to>
                                        <p:strVal val="solid"/>
                                      </p:to>
                                    </p:set>
                                  </p:childTnLst>
                                </p:cTn>
                              </p:par>
                            </p:childTnLst>
                          </p:cTn>
                        </p:par>
                        <p:par>
                          <p:cTn id="10" fill="hold">
                            <p:stCondLst>
                              <p:cond delay="10000"/>
                            </p:stCondLst>
                            <p:childTnLst>
                              <p:par>
                                <p:cTn id="11" presetID="6" presetClass="entr" presetSubtype="32" fill="hold" nodeType="afterEffect">
                                  <p:stCondLst>
                                    <p:cond delay="0"/>
                                  </p:stCondLst>
                                  <p:childTnLst>
                                    <p:set>
                                      <p:cBhvr>
                                        <p:cTn id="12" dur="1" fill="hold">
                                          <p:stCondLst>
                                            <p:cond delay="0"/>
                                          </p:stCondLst>
                                        </p:cTn>
                                        <p:tgtEl>
                                          <p:spTgt spid="40961">
                                            <p:txEl>
                                              <p:pRg st="1" end="1"/>
                                            </p:txEl>
                                          </p:spTgt>
                                        </p:tgtEl>
                                        <p:attrNameLst>
                                          <p:attrName>style.visibility</p:attrName>
                                        </p:attrNameLst>
                                      </p:cBhvr>
                                      <p:to>
                                        <p:strVal val="visible"/>
                                      </p:to>
                                    </p:set>
                                    <p:animEffect transition="in" filter="circle(out)">
                                      <p:cBhvr>
                                        <p:cTn id="13" dur="3000"/>
                                        <p:tgtEl>
                                          <p:spTgt spid="40961">
                                            <p:txEl>
                                              <p:pRg st="1" end="1"/>
                                            </p:txEl>
                                          </p:spTgt>
                                        </p:tgtEl>
                                      </p:cBhvr>
                                    </p:animEffect>
                                  </p:childTnLst>
                                </p:cTn>
                              </p:par>
                            </p:childTnLst>
                          </p:cTn>
                        </p:par>
                        <p:par>
                          <p:cTn id="14" fill="hold">
                            <p:stCondLst>
                              <p:cond delay="13000"/>
                            </p:stCondLst>
                            <p:childTnLst>
                              <p:par>
                                <p:cTn id="15" presetID="6" presetClass="entr" presetSubtype="32" fill="hold" nodeType="afterEffect">
                                  <p:stCondLst>
                                    <p:cond delay="0"/>
                                  </p:stCondLst>
                                  <p:childTnLst>
                                    <p:set>
                                      <p:cBhvr>
                                        <p:cTn id="16" dur="1" fill="hold">
                                          <p:stCondLst>
                                            <p:cond delay="0"/>
                                          </p:stCondLst>
                                        </p:cTn>
                                        <p:tgtEl>
                                          <p:spTgt spid="40961">
                                            <p:txEl>
                                              <p:pRg st="3" end="3"/>
                                            </p:txEl>
                                          </p:spTgt>
                                        </p:tgtEl>
                                        <p:attrNameLst>
                                          <p:attrName>style.visibility</p:attrName>
                                        </p:attrNameLst>
                                      </p:cBhvr>
                                      <p:to>
                                        <p:strVal val="visible"/>
                                      </p:to>
                                    </p:set>
                                    <p:animEffect transition="in" filter="circle(out)">
                                      <p:cBhvr>
                                        <p:cTn id="17" dur="3000"/>
                                        <p:tgtEl>
                                          <p:spTgt spid="40961">
                                            <p:txEl>
                                              <p:pRg st="3" end="3"/>
                                            </p:txEl>
                                          </p:spTgt>
                                        </p:tgtEl>
                                      </p:cBhvr>
                                    </p:animEffect>
                                  </p:childTnLst>
                                </p:cTn>
                              </p:par>
                            </p:childTnLst>
                          </p:cTn>
                        </p:par>
                        <p:par>
                          <p:cTn id="18" fill="hold">
                            <p:stCondLst>
                              <p:cond delay="16000"/>
                            </p:stCondLst>
                            <p:childTnLst>
                              <p:par>
                                <p:cTn id="19" presetID="6" presetClass="entr" presetSubtype="32" fill="hold" nodeType="afterEffect">
                                  <p:stCondLst>
                                    <p:cond delay="0"/>
                                  </p:stCondLst>
                                  <p:childTnLst>
                                    <p:set>
                                      <p:cBhvr>
                                        <p:cTn id="20" dur="1" fill="hold">
                                          <p:stCondLst>
                                            <p:cond delay="0"/>
                                          </p:stCondLst>
                                        </p:cTn>
                                        <p:tgtEl>
                                          <p:spTgt spid="40961">
                                            <p:txEl>
                                              <p:pRg st="4" end="4"/>
                                            </p:txEl>
                                          </p:spTgt>
                                        </p:tgtEl>
                                        <p:attrNameLst>
                                          <p:attrName>style.visibility</p:attrName>
                                        </p:attrNameLst>
                                      </p:cBhvr>
                                      <p:to>
                                        <p:strVal val="visible"/>
                                      </p:to>
                                    </p:set>
                                    <p:animEffect transition="in" filter="circle(out)">
                                      <p:cBhvr>
                                        <p:cTn id="21" dur="3000"/>
                                        <p:tgtEl>
                                          <p:spTgt spid="40961">
                                            <p:txEl>
                                              <p:pRg st="4" end="4"/>
                                            </p:txEl>
                                          </p:spTgt>
                                        </p:tgtEl>
                                      </p:cBhvr>
                                    </p:animEffect>
                                  </p:childTnLst>
                                </p:cTn>
                              </p:par>
                            </p:childTnLst>
                          </p:cTn>
                        </p:par>
                        <p:par>
                          <p:cTn id="22" fill="hold">
                            <p:stCondLst>
                              <p:cond delay="19000"/>
                            </p:stCondLst>
                            <p:childTnLst>
                              <p:par>
                                <p:cTn id="23" presetID="6" presetClass="entr" presetSubtype="32" fill="hold" nodeType="afterEffect">
                                  <p:stCondLst>
                                    <p:cond delay="0"/>
                                  </p:stCondLst>
                                  <p:childTnLst>
                                    <p:set>
                                      <p:cBhvr>
                                        <p:cTn id="24" dur="1" fill="hold">
                                          <p:stCondLst>
                                            <p:cond delay="0"/>
                                          </p:stCondLst>
                                        </p:cTn>
                                        <p:tgtEl>
                                          <p:spTgt spid="40961">
                                            <p:txEl>
                                              <p:pRg st="6" end="6"/>
                                            </p:txEl>
                                          </p:spTgt>
                                        </p:tgtEl>
                                        <p:attrNameLst>
                                          <p:attrName>style.visibility</p:attrName>
                                        </p:attrNameLst>
                                      </p:cBhvr>
                                      <p:to>
                                        <p:strVal val="visible"/>
                                      </p:to>
                                    </p:set>
                                    <p:animEffect transition="in" filter="circle(out)">
                                      <p:cBhvr>
                                        <p:cTn id="25" dur="3000"/>
                                        <p:tgtEl>
                                          <p:spTgt spid="40961">
                                            <p:txEl>
                                              <p:pRg st="6" end="6"/>
                                            </p:txEl>
                                          </p:spTgt>
                                        </p:tgtEl>
                                      </p:cBhvr>
                                    </p:animEffect>
                                  </p:childTnLst>
                                </p:cTn>
                              </p:par>
                            </p:childTnLst>
                          </p:cTn>
                        </p:par>
                        <p:par>
                          <p:cTn id="26" fill="hold">
                            <p:stCondLst>
                              <p:cond delay="22000"/>
                            </p:stCondLst>
                            <p:childTnLst>
                              <p:par>
                                <p:cTn id="27" presetID="27" presetClass="entr" presetSubtype="0" fill="hold" nodeType="afterEffect">
                                  <p:stCondLst>
                                    <p:cond delay="0"/>
                                  </p:stCondLst>
                                  <p:iterate type="lt">
                                    <p:tmPct val="50000"/>
                                  </p:iterate>
                                  <p:childTnLst>
                                    <p:set>
                                      <p:cBhvr>
                                        <p:cTn id="28" dur="1" fill="hold">
                                          <p:stCondLst>
                                            <p:cond delay="0"/>
                                          </p:stCondLst>
                                        </p:cTn>
                                        <p:tgtEl>
                                          <p:spTgt spid="40961">
                                            <p:txEl>
                                              <p:pRg st="7" end="7"/>
                                            </p:txEl>
                                          </p:spTgt>
                                        </p:tgtEl>
                                        <p:attrNameLst>
                                          <p:attrName>style.visibility</p:attrName>
                                        </p:attrNameLst>
                                      </p:cBhvr>
                                      <p:to>
                                        <p:strVal val="visible"/>
                                      </p:to>
                                    </p:set>
                                    <p:anim calcmode="discrete" valueType="clr">
                                      <p:cBhvr override="childStyle">
                                        <p:cTn id="29" dur="500"/>
                                        <p:tgtEl>
                                          <p:spTgt spid="4096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500"/>
                                        <p:tgtEl>
                                          <p:spTgt spid="40961">
                                            <p:txEl>
                                              <p:pRg st="7" end="7"/>
                                            </p:txEl>
                                          </p:spTgt>
                                        </p:tgtEl>
                                        <p:attrNameLst>
                                          <p:attrName>fillcolor</p:attrName>
                                        </p:attrNameLst>
                                      </p:cBhvr>
                                      <p:tavLst>
                                        <p:tav tm="0">
                                          <p:val>
                                            <p:clrVal>
                                              <a:schemeClr val="accent2"/>
                                            </p:clrVal>
                                          </p:val>
                                        </p:tav>
                                        <p:tav tm="50000">
                                          <p:val>
                                            <p:clrVal>
                                              <a:schemeClr val="hlink"/>
                                            </p:clrVal>
                                          </p:val>
                                        </p:tav>
                                      </p:tavLst>
                                    </p:anim>
                                    <p:set>
                                      <p:cBhvr>
                                        <p:cTn id="31" dur="500"/>
                                        <p:tgtEl>
                                          <p:spTgt spid="40961">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81000" y="457200"/>
            <a:ext cx="8382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Hess</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law of constant heat summation is as a result of a series of experiments done by the German Scientist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Henri Hess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(1802-1850).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 found that the total energy change from the reactants to products was the same irrespective of the </a:t>
            </a:r>
            <a:r>
              <a:rPr kumimoji="0" lang="en-US" sz="24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intermediate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products between. i.e.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A(s)</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--&gt;</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C(s)</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A(s) </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--&gt;</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B(s)</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∆H</a:t>
            </a:r>
            <a:r>
              <a:rPr kumimoji="0" lang="en-US" sz="2400" b="1"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--&gt;</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Applying Hess</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law of constant heat summation then: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cxnSp>
        <p:nvCxnSpPr>
          <p:cNvPr id="10" name="Straight Connector 9"/>
          <p:cNvCxnSpPr/>
          <p:nvPr/>
        </p:nvCxnSpPr>
        <p:spPr>
          <a:xfrm>
            <a:off x="1752600" y="3657600"/>
            <a:ext cx="914400" cy="158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200400" y="3657600"/>
            <a:ext cx="1066800" cy="1588"/>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38300" y="3924300"/>
            <a:ext cx="457200" cy="381000"/>
          </a:xfrm>
          <a:prstGeom prst="line">
            <a:avLst/>
          </a:prstGeom>
          <a:ln w="571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9942" name="Rectangle 6"/>
          <p:cNvSpPr>
            <a:spLocks noChangeArrowheads="1"/>
          </p:cNvSpPr>
          <p:nvPr/>
        </p:nvSpPr>
        <p:spPr bwMode="auto">
          <a:xfrm>
            <a:off x="304800" y="5334000"/>
            <a:ext cx="8458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above is called an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 cycle diagram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It can be used to calculate any of the missing energy changes since: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Box 16"/>
          <p:cNvSpPr txBox="1"/>
          <p:nvPr/>
        </p:nvSpPr>
        <p:spPr>
          <a:xfrm>
            <a:off x="1447800" y="3505200"/>
            <a:ext cx="417960" cy="523220"/>
          </a:xfrm>
          <a:prstGeom prst="rect">
            <a:avLst/>
          </a:prstGeom>
          <a:noFill/>
          <a:ln>
            <a:solidFill>
              <a:srgbClr val="00B050"/>
            </a:solidFill>
          </a:ln>
        </p:spPr>
        <p:txBody>
          <a:bodyPr wrap="square" rtlCol="0">
            <a:spAutoFit/>
          </a:bodyPr>
          <a:lstStyle/>
          <a:p>
            <a:r>
              <a:rPr lang="en-US" sz="2800" dirty="0" smtClean="0">
                <a:solidFill>
                  <a:srgbClr val="FF0000"/>
                </a:solidFill>
                <a:latin typeface="Times New Roman" pitchFamily="18" charset="0"/>
                <a:cs typeface="Times New Roman" pitchFamily="18" charset="0"/>
              </a:rPr>
              <a:t>A</a:t>
            </a:r>
            <a:endParaRPr lang="en-US" sz="2800" dirty="0">
              <a:solidFill>
                <a:srgbClr val="FF0000"/>
              </a:solidFill>
              <a:latin typeface="Times New Roman" pitchFamily="18" charset="0"/>
              <a:cs typeface="Times New Roman" pitchFamily="18" charset="0"/>
            </a:endParaRPr>
          </a:p>
        </p:txBody>
      </p:sp>
      <p:sp>
        <p:nvSpPr>
          <p:cNvPr id="18" name="TextBox 17"/>
          <p:cNvSpPr txBox="1"/>
          <p:nvPr/>
        </p:nvSpPr>
        <p:spPr>
          <a:xfrm>
            <a:off x="4457236" y="3505200"/>
            <a:ext cx="419564" cy="523220"/>
          </a:xfrm>
          <a:prstGeom prst="rect">
            <a:avLst/>
          </a:prstGeom>
          <a:noFill/>
          <a:ln>
            <a:solidFill>
              <a:srgbClr val="00B050"/>
            </a:solidFill>
          </a:ln>
        </p:spPr>
        <p:txBody>
          <a:bodyPr wrap="square" rtlCol="0">
            <a:spAutoFit/>
          </a:bodyPr>
          <a:lstStyle/>
          <a:p>
            <a:r>
              <a:rPr lang="en-US" sz="2800" dirty="0" smtClean="0">
                <a:solidFill>
                  <a:srgbClr val="FF0000"/>
                </a:solidFill>
                <a:latin typeface="Times New Roman" pitchFamily="18" charset="0"/>
                <a:cs typeface="Times New Roman" pitchFamily="18" charset="0"/>
              </a:rPr>
              <a:t>B</a:t>
            </a:r>
            <a:endParaRPr lang="en-US" sz="2800" dirty="0">
              <a:solidFill>
                <a:srgbClr val="FF0000"/>
              </a:solidFill>
              <a:latin typeface="Times New Roman" pitchFamily="18" charset="0"/>
              <a:cs typeface="Times New Roman" pitchFamily="18" charset="0"/>
            </a:endParaRPr>
          </a:p>
        </p:txBody>
      </p:sp>
      <p:sp>
        <p:nvSpPr>
          <p:cNvPr id="19" name="TextBox 18"/>
          <p:cNvSpPr txBox="1"/>
          <p:nvPr/>
        </p:nvSpPr>
        <p:spPr>
          <a:xfrm>
            <a:off x="2667000" y="4953000"/>
            <a:ext cx="498970" cy="523220"/>
          </a:xfrm>
          <a:prstGeom prst="rect">
            <a:avLst/>
          </a:prstGeom>
          <a:noFill/>
          <a:ln>
            <a:solidFill>
              <a:srgbClr val="00B050"/>
            </a:solidFill>
          </a:ln>
        </p:spPr>
        <p:txBody>
          <a:bodyPr wrap="square" rtlCol="0">
            <a:spAutoFit/>
          </a:bodyPr>
          <a:lstStyle/>
          <a:p>
            <a:r>
              <a:rPr lang="en-US" sz="2800" dirty="0" smtClean="0">
                <a:solidFill>
                  <a:srgbClr val="FF0000"/>
                </a:solidFill>
                <a:latin typeface="Times New Roman" pitchFamily="18" charset="0"/>
                <a:cs typeface="Times New Roman" pitchFamily="18" charset="0"/>
              </a:rPr>
              <a:t>C</a:t>
            </a:r>
            <a:endParaRPr lang="en-US" sz="2800" dirty="0">
              <a:solidFill>
                <a:srgbClr val="FF0000"/>
              </a:solidFill>
              <a:latin typeface="Times New Roman" pitchFamily="18" charset="0"/>
              <a:cs typeface="Times New Roman" pitchFamily="18" charset="0"/>
            </a:endParaRPr>
          </a:p>
        </p:txBody>
      </p:sp>
      <p:sp>
        <p:nvSpPr>
          <p:cNvPr id="20" name="TextBox 19"/>
          <p:cNvSpPr txBox="1"/>
          <p:nvPr/>
        </p:nvSpPr>
        <p:spPr>
          <a:xfrm>
            <a:off x="2667000" y="3505200"/>
            <a:ext cx="734611" cy="369332"/>
          </a:xfrm>
          <a:prstGeom prst="rect">
            <a:avLst/>
          </a:prstGeom>
          <a:noFill/>
          <a:ln>
            <a:solidFill>
              <a:schemeClr val="accent6">
                <a:lumMod val="75000"/>
              </a:schemeClr>
            </a:solidFill>
          </a:ln>
        </p:spPr>
        <p:txBody>
          <a:bodyPr wrap="squar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2</a:t>
            </a:r>
            <a:endParaRPr lang="en-US" dirty="0">
              <a:solidFill>
                <a:srgbClr val="00B0F0"/>
              </a:solidFill>
            </a:endParaRPr>
          </a:p>
        </p:txBody>
      </p:sp>
      <p:sp>
        <p:nvSpPr>
          <p:cNvPr id="21" name="TextBox 20"/>
          <p:cNvSpPr txBox="1"/>
          <p:nvPr/>
        </p:nvSpPr>
        <p:spPr>
          <a:xfrm>
            <a:off x="3429001" y="4343400"/>
            <a:ext cx="685800" cy="369332"/>
          </a:xfrm>
          <a:prstGeom prst="rect">
            <a:avLst/>
          </a:prstGeom>
          <a:noFill/>
          <a:ln>
            <a:solidFill>
              <a:schemeClr val="accent6">
                <a:lumMod val="75000"/>
              </a:schemeClr>
            </a:solidFill>
          </a:ln>
        </p:spPr>
        <p:txBody>
          <a:bodyPr wrap="squar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3</a:t>
            </a:r>
            <a:endParaRPr lang="en-US" dirty="0">
              <a:solidFill>
                <a:srgbClr val="00B0F0"/>
              </a:solidFill>
            </a:endParaRPr>
          </a:p>
        </p:txBody>
      </p:sp>
      <p:sp>
        <p:nvSpPr>
          <p:cNvPr id="22" name="TextBox 21"/>
          <p:cNvSpPr txBox="1"/>
          <p:nvPr/>
        </p:nvSpPr>
        <p:spPr>
          <a:xfrm>
            <a:off x="1981200" y="4267200"/>
            <a:ext cx="762000" cy="369332"/>
          </a:xfrm>
          <a:prstGeom prst="rect">
            <a:avLst/>
          </a:prstGeom>
          <a:noFill/>
          <a:ln>
            <a:solidFill>
              <a:schemeClr val="accent6">
                <a:lumMod val="75000"/>
              </a:schemeClr>
            </a:solidFill>
          </a:ln>
        </p:spPr>
        <p:txBody>
          <a:bodyPr wrap="square" rtlCol="0">
            <a:spAutoFit/>
          </a:bodyPr>
          <a:lstStyle/>
          <a:p>
            <a:r>
              <a:rPr lang="en-US" b="1" dirty="0" smtClean="0">
                <a:solidFill>
                  <a:srgbClr val="00B0F0"/>
                </a:solidFill>
                <a:latin typeface="Times New Roman" pitchFamily="18" charset="0"/>
                <a:ea typeface="Times New Roman" pitchFamily="18" charset="0"/>
                <a:cs typeface="Times New Roman" pitchFamily="18" charset="0"/>
              </a:rPr>
              <a:t>∆H</a:t>
            </a:r>
            <a:r>
              <a:rPr lang="en-US" b="1" baseline="-30000" dirty="0" smtClean="0">
                <a:solidFill>
                  <a:srgbClr val="00B0F0"/>
                </a:solidFill>
                <a:latin typeface="Times New Roman" pitchFamily="18" charset="0"/>
                <a:ea typeface="Times New Roman" pitchFamily="18" charset="0"/>
                <a:cs typeface="Times New Roman" pitchFamily="18" charset="0"/>
              </a:rPr>
              <a:t>1</a:t>
            </a:r>
            <a:endParaRPr lang="en-US" dirty="0">
              <a:solidFill>
                <a:srgbClr val="00B0F0"/>
              </a:solidFill>
            </a:endParaRPr>
          </a:p>
        </p:txBody>
      </p:sp>
      <p:cxnSp>
        <p:nvCxnSpPr>
          <p:cNvPr id="34" name="Straight Arrow Connector 33"/>
          <p:cNvCxnSpPr/>
          <p:nvPr/>
        </p:nvCxnSpPr>
        <p:spPr>
          <a:xfrm rot="10800000" flipV="1">
            <a:off x="2971800" y="4648200"/>
            <a:ext cx="609600" cy="457200"/>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flipV="1">
            <a:off x="3886200" y="3810000"/>
            <a:ext cx="685800" cy="62126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2171700" y="4610100"/>
            <a:ext cx="533400" cy="457200"/>
          </a:xfrm>
          <a:prstGeom prst="straightConnector1">
            <a:avLst/>
          </a:prstGeom>
          <a:ln w="571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1" fill="hold">
                                          <p:stCondLst>
                                            <p:cond delay="0"/>
                                          </p:stCondLst>
                                        </p:cTn>
                                        <p:tgtEl>
                                          <p:spTgt spid="39937">
                                            <p:txEl>
                                              <p:pRg st="0" end="0"/>
                                            </p:txEl>
                                          </p:spTgt>
                                        </p:tgtEl>
                                        <p:attrNameLst>
                                          <p:attrName>style.visibility</p:attrName>
                                        </p:attrNameLst>
                                      </p:cBhvr>
                                      <p:to>
                                        <p:strVal val="visible"/>
                                      </p:to>
                                    </p:set>
                                    <p:animEffect transition="in" filter="plus(out)">
                                      <p:cBhvr>
                                        <p:cTn id="7" dur="3000"/>
                                        <p:tgtEl>
                                          <p:spTgt spid="39937">
                                            <p:txEl>
                                              <p:pRg st="0" end="0"/>
                                            </p:txEl>
                                          </p:spTgt>
                                        </p:tgtEl>
                                      </p:cBhvr>
                                    </p:animEffect>
                                  </p:childTnLst>
                                </p:cTn>
                              </p:par>
                            </p:childTnLst>
                          </p:cTn>
                        </p:par>
                        <p:par>
                          <p:cTn id="8" fill="hold">
                            <p:stCondLst>
                              <p:cond delay="3000"/>
                            </p:stCondLst>
                            <p:childTnLst>
                              <p:par>
                                <p:cTn id="9" presetID="13" presetClass="entr" presetSubtype="32" fill="hold" nodeType="afterEffect">
                                  <p:stCondLst>
                                    <p:cond delay="0"/>
                                  </p:stCondLst>
                                  <p:childTnLst>
                                    <p:set>
                                      <p:cBhvr>
                                        <p:cTn id="10" dur="1" fill="hold">
                                          <p:stCondLst>
                                            <p:cond delay="0"/>
                                          </p:stCondLst>
                                        </p:cTn>
                                        <p:tgtEl>
                                          <p:spTgt spid="39937">
                                            <p:txEl>
                                              <p:pRg st="1" end="1"/>
                                            </p:txEl>
                                          </p:spTgt>
                                        </p:tgtEl>
                                        <p:attrNameLst>
                                          <p:attrName>style.visibility</p:attrName>
                                        </p:attrNameLst>
                                      </p:cBhvr>
                                      <p:to>
                                        <p:strVal val="visible"/>
                                      </p:to>
                                    </p:set>
                                    <p:animEffect transition="in" filter="plus(out)">
                                      <p:cBhvr>
                                        <p:cTn id="11" dur="3000"/>
                                        <p:tgtEl>
                                          <p:spTgt spid="39937">
                                            <p:txEl>
                                              <p:pRg st="1" end="1"/>
                                            </p:txEl>
                                          </p:spTgt>
                                        </p:tgtEl>
                                      </p:cBhvr>
                                    </p:animEffect>
                                  </p:childTnLst>
                                </p:cTn>
                              </p:par>
                            </p:childTnLst>
                          </p:cTn>
                        </p:par>
                        <p:par>
                          <p:cTn id="12" fill="hold">
                            <p:stCondLst>
                              <p:cond delay="6000"/>
                            </p:stCondLst>
                            <p:childTnLst>
                              <p:par>
                                <p:cTn id="13" presetID="27" presetClass="entr" presetSubtype="0" fill="hold" nodeType="afterEffect">
                                  <p:stCondLst>
                                    <p:cond delay="0"/>
                                  </p:stCondLst>
                                  <p:iterate type="lt">
                                    <p:tmPct val="50000"/>
                                  </p:iterate>
                                  <p:childTnLst>
                                    <p:set>
                                      <p:cBhvr>
                                        <p:cTn id="14" dur="1" fill="hold">
                                          <p:stCondLst>
                                            <p:cond delay="0"/>
                                          </p:stCondLst>
                                        </p:cTn>
                                        <p:tgtEl>
                                          <p:spTgt spid="39937">
                                            <p:txEl>
                                              <p:pRg st="2" end="2"/>
                                            </p:txEl>
                                          </p:spTgt>
                                        </p:tgtEl>
                                        <p:attrNameLst>
                                          <p:attrName>style.visibility</p:attrName>
                                        </p:attrNameLst>
                                      </p:cBhvr>
                                      <p:to>
                                        <p:strVal val="visible"/>
                                      </p:to>
                                    </p:set>
                                    <p:anim calcmode="discrete" valueType="clr">
                                      <p:cBhvr override="childStyle">
                                        <p:cTn id="15" dur="500"/>
                                        <p:tgtEl>
                                          <p:spTgt spid="3993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500"/>
                                        <p:tgtEl>
                                          <p:spTgt spid="39937">
                                            <p:txEl>
                                              <p:pRg st="2" end="2"/>
                                            </p:txEl>
                                          </p:spTgt>
                                        </p:tgtEl>
                                        <p:attrNameLst>
                                          <p:attrName>fillcolor</p:attrName>
                                        </p:attrNameLst>
                                      </p:cBhvr>
                                      <p:tavLst>
                                        <p:tav tm="0">
                                          <p:val>
                                            <p:clrVal>
                                              <a:schemeClr val="accent2"/>
                                            </p:clrVal>
                                          </p:val>
                                        </p:tav>
                                        <p:tav tm="50000">
                                          <p:val>
                                            <p:clrVal>
                                              <a:schemeClr val="hlink"/>
                                            </p:clrVal>
                                          </p:val>
                                        </p:tav>
                                      </p:tavLst>
                                    </p:anim>
                                    <p:set>
                                      <p:cBhvr>
                                        <p:cTn id="17" dur="500"/>
                                        <p:tgtEl>
                                          <p:spTgt spid="39937">
                                            <p:txEl>
                                              <p:pRg st="2" end="2"/>
                                            </p:txEl>
                                          </p:spTgt>
                                        </p:tgtEl>
                                        <p:attrNameLst>
                                          <p:attrName>fill.type</p:attrName>
                                        </p:attrNameLst>
                                      </p:cBhvr>
                                      <p:to>
                                        <p:strVal val="solid"/>
                                      </p:to>
                                    </p:set>
                                  </p:childTnLst>
                                </p:cTn>
                              </p:par>
                            </p:childTnLst>
                          </p:cTn>
                        </p:par>
                        <p:par>
                          <p:cTn id="18" fill="hold">
                            <p:stCondLst>
                              <p:cond delay="17500"/>
                            </p:stCondLst>
                            <p:childTnLst>
                              <p:par>
                                <p:cTn id="19" presetID="27" presetClass="entr" presetSubtype="0" fill="hold" nodeType="afterEffect">
                                  <p:stCondLst>
                                    <p:cond delay="2000"/>
                                  </p:stCondLst>
                                  <p:iterate type="lt">
                                    <p:tmPct val="50000"/>
                                  </p:iterate>
                                  <p:childTnLst>
                                    <p:set>
                                      <p:cBhvr>
                                        <p:cTn id="20" dur="1" fill="hold">
                                          <p:stCondLst>
                                            <p:cond delay="0"/>
                                          </p:stCondLst>
                                        </p:cTn>
                                        <p:tgtEl>
                                          <p:spTgt spid="39937">
                                            <p:txEl>
                                              <p:pRg st="3" end="3"/>
                                            </p:txEl>
                                          </p:spTgt>
                                        </p:tgtEl>
                                        <p:attrNameLst>
                                          <p:attrName>style.visibility</p:attrName>
                                        </p:attrNameLst>
                                      </p:cBhvr>
                                      <p:to>
                                        <p:strVal val="visible"/>
                                      </p:to>
                                    </p:set>
                                    <p:anim calcmode="discrete" valueType="clr">
                                      <p:cBhvr override="childStyle">
                                        <p:cTn id="21" dur="500"/>
                                        <p:tgtEl>
                                          <p:spTgt spid="3993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500"/>
                                        <p:tgtEl>
                                          <p:spTgt spid="39937">
                                            <p:txEl>
                                              <p:pRg st="3" end="3"/>
                                            </p:txEl>
                                          </p:spTgt>
                                        </p:tgtEl>
                                        <p:attrNameLst>
                                          <p:attrName>fillcolor</p:attrName>
                                        </p:attrNameLst>
                                      </p:cBhvr>
                                      <p:tavLst>
                                        <p:tav tm="0">
                                          <p:val>
                                            <p:clrVal>
                                              <a:schemeClr val="accent2"/>
                                            </p:clrVal>
                                          </p:val>
                                        </p:tav>
                                        <p:tav tm="50000">
                                          <p:val>
                                            <p:clrVal>
                                              <a:schemeClr val="hlink"/>
                                            </p:clrVal>
                                          </p:val>
                                        </p:tav>
                                      </p:tavLst>
                                    </p:anim>
                                    <p:set>
                                      <p:cBhvr>
                                        <p:cTn id="23" dur="500"/>
                                        <p:tgtEl>
                                          <p:spTgt spid="39937">
                                            <p:txEl>
                                              <p:pRg st="3" end="3"/>
                                            </p:txEl>
                                          </p:spTgt>
                                        </p:tgtEl>
                                        <p:attrNameLst>
                                          <p:attrName>fill.type</p:attrName>
                                        </p:attrNameLst>
                                      </p:cBhvr>
                                      <p:to>
                                        <p:strVal val="solid"/>
                                      </p:to>
                                    </p:set>
                                  </p:childTnLst>
                                </p:cTn>
                              </p:par>
                            </p:childTnLst>
                          </p:cTn>
                        </p:par>
                        <p:par>
                          <p:cTn id="24" fill="hold">
                            <p:stCondLst>
                              <p:cond delay="30750"/>
                            </p:stCondLst>
                            <p:childTnLst>
                              <p:par>
                                <p:cTn id="25" presetID="27" presetClass="entr" presetSubtype="0" fill="hold" grpId="0" nodeType="afterEffect">
                                  <p:stCondLst>
                                    <p:cond delay="1000"/>
                                  </p:stCondLst>
                                  <p:iterate type="lt">
                                    <p:tmPct val="50000"/>
                                  </p:iterate>
                                  <p:childTnLst>
                                    <p:set>
                                      <p:cBhvr>
                                        <p:cTn id="26" dur="1" fill="hold">
                                          <p:stCondLst>
                                            <p:cond delay="0"/>
                                          </p:stCondLst>
                                        </p:cTn>
                                        <p:tgtEl>
                                          <p:spTgt spid="17"/>
                                        </p:tgtEl>
                                        <p:attrNameLst>
                                          <p:attrName>style.visibility</p:attrName>
                                        </p:attrNameLst>
                                      </p:cBhvr>
                                      <p:to>
                                        <p:strVal val="visible"/>
                                      </p:to>
                                    </p:set>
                                    <p:anim calcmode="discrete" valueType="clr">
                                      <p:cBhvr override="childStyle">
                                        <p:cTn id="27" dur="100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28" dur="1000"/>
                                        <p:tgtEl>
                                          <p:spTgt spid="17"/>
                                        </p:tgtEl>
                                        <p:attrNameLst>
                                          <p:attrName>fillcolor</p:attrName>
                                        </p:attrNameLst>
                                      </p:cBhvr>
                                      <p:tavLst>
                                        <p:tav tm="0">
                                          <p:val>
                                            <p:clrVal>
                                              <a:schemeClr val="accent2"/>
                                            </p:clrVal>
                                          </p:val>
                                        </p:tav>
                                        <p:tav tm="50000">
                                          <p:val>
                                            <p:clrVal>
                                              <a:schemeClr val="hlink"/>
                                            </p:clrVal>
                                          </p:val>
                                        </p:tav>
                                      </p:tavLst>
                                    </p:anim>
                                    <p:set>
                                      <p:cBhvr>
                                        <p:cTn id="29" dur="1000"/>
                                        <p:tgtEl>
                                          <p:spTgt spid="17"/>
                                        </p:tgtEl>
                                        <p:attrNameLst>
                                          <p:attrName>fill.type</p:attrName>
                                        </p:attrNameLst>
                                      </p:cBhvr>
                                      <p:to>
                                        <p:strVal val="solid"/>
                                      </p:to>
                                    </p:set>
                                  </p:childTnLst>
                                </p:cTn>
                              </p:par>
                            </p:childTnLst>
                          </p:cTn>
                        </p:par>
                        <p:par>
                          <p:cTn id="30" fill="hold">
                            <p:stCondLst>
                              <p:cond delay="32750"/>
                            </p:stCondLst>
                            <p:childTnLst>
                              <p:par>
                                <p:cTn id="31" presetID="27" presetClass="entr" presetSubtype="0" fill="hold" nodeType="afterEffect">
                                  <p:stCondLst>
                                    <p:cond delay="1000"/>
                                  </p:stCondLst>
                                  <p:iterate type="lt">
                                    <p:tmPct val="50000"/>
                                  </p:iterate>
                                  <p:childTnLst>
                                    <p:set>
                                      <p:cBhvr>
                                        <p:cTn id="32"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33" dur="100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100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35" dur="1000"/>
                                        <p:tgtEl>
                                          <p:spTgt spid="18">
                                            <p:txEl>
                                              <p:pRg st="0" end="0"/>
                                            </p:txEl>
                                          </p:spTgt>
                                        </p:tgtEl>
                                        <p:attrNameLst>
                                          <p:attrName>fill.type</p:attrName>
                                        </p:attrNameLst>
                                      </p:cBhvr>
                                      <p:to>
                                        <p:strVal val="solid"/>
                                      </p:to>
                                    </p:set>
                                  </p:childTnLst>
                                </p:cTn>
                              </p:par>
                            </p:childTnLst>
                          </p:cTn>
                        </p:par>
                        <p:par>
                          <p:cTn id="36" fill="hold">
                            <p:stCondLst>
                              <p:cond delay="34750"/>
                            </p:stCondLst>
                            <p:childTnLst>
                              <p:par>
                                <p:cTn id="37" presetID="27" presetClass="entr" presetSubtype="0" fill="hold" grpId="0" nodeType="afterEffect">
                                  <p:stCondLst>
                                    <p:cond delay="1000"/>
                                  </p:stCondLst>
                                  <p:iterate type="lt">
                                    <p:tmPct val="50000"/>
                                  </p:iterate>
                                  <p:childTnLst>
                                    <p:set>
                                      <p:cBhvr>
                                        <p:cTn id="38" dur="1" fill="hold">
                                          <p:stCondLst>
                                            <p:cond delay="0"/>
                                          </p:stCondLst>
                                        </p:cTn>
                                        <p:tgtEl>
                                          <p:spTgt spid="19"/>
                                        </p:tgtEl>
                                        <p:attrNameLst>
                                          <p:attrName>style.visibility</p:attrName>
                                        </p:attrNameLst>
                                      </p:cBhvr>
                                      <p:to>
                                        <p:strVal val="visible"/>
                                      </p:to>
                                    </p:set>
                                    <p:anim calcmode="discrete" valueType="clr">
                                      <p:cBhvr override="childStyle">
                                        <p:cTn id="39" dur="100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40" dur="1000"/>
                                        <p:tgtEl>
                                          <p:spTgt spid="19"/>
                                        </p:tgtEl>
                                        <p:attrNameLst>
                                          <p:attrName>fillcolor</p:attrName>
                                        </p:attrNameLst>
                                      </p:cBhvr>
                                      <p:tavLst>
                                        <p:tav tm="0">
                                          <p:val>
                                            <p:clrVal>
                                              <a:schemeClr val="accent2"/>
                                            </p:clrVal>
                                          </p:val>
                                        </p:tav>
                                        <p:tav tm="50000">
                                          <p:val>
                                            <p:clrVal>
                                              <a:schemeClr val="hlink"/>
                                            </p:clrVal>
                                          </p:val>
                                        </p:tav>
                                      </p:tavLst>
                                    </p:anim>
                                    <p:set>
                                      <p:cBhvr>
                                        <p:cTn id="41" dur="1000"/>
                                        <p:tgtEl>
                                          <p:spTgt spid="19"/>
                                        </p:tgtEl>
                                        <p:attrNameLst>
                                          <p:attrName>fill.type</p:attrName>
                                        </p:attrNameLst>
                                      </p:cBhvr>
                                      <p:to>
                                        <p:strVal val="solid"/>
                                      </p:to>
                                    </p:set>
                                  </p:childTnLst>
                                </p:cTn>
                              </p:par>
                            </p:childTnLst>
                          </p:cTn>
                        </p:par>
                        <p:par>
                          <p:cTn id="42" fill="hold">
                            <p:stCondLst>
                              <p:cond delay="36750"/>
                            </p:stCondLst>
                            <p:childTnLst>
                              <p:par>
                                <p:cTn id="43" presetID="1" presetClass="entr" presetSubtype="0" fill="hold" nodeType="afterEffect">
                                  <p:stCondLst>
                                    <p:cond delay="1000"/>
                                  </p:stCondLst>
                                  <p:childTnLst>
                                    <p:set>
                                      <p:cBhvr>
                                        <p:cTn id="44" dur="1" fill="hold">
                                          <p:stCondLst>
                                            <p:cond delay="0"/>
                                          </p:stCondLst>
                                        </p:cTn>
                                        <p:tgtEl>
                                          <p:spTgt spid="14"/>
                                        </p:tgtEl>
                                        <p:attrNameLst>
                                          <p:attrName>style.visibility</p:attrName>
                                        </p:attrNameLst>
                                      </p:cBhvr>
                                      <p:to>
                                        <p:strVal val="visible"/>
                                      </p:to>
                                    </p:set>
                                  </p:childTnLst>
                                </p:cTn>
                              </p:par>
                            </p:childTnLst>
                          </p:cTn>
                        </p:par>
                        <p:par>
                          <p:cTn id="45" fill="hold">
                            <p:stCondLst>
                              <p:cond delay="37750"/>
                            </p:stCondLst>
                            <p:childTnLst>
                              <p:par>
                                <p:cTn id="46" presetID="1" presetClass="entr" presetSubtype="0" fill="hold" nodeType="afterEffect">
                                  <p:stCondLst>
                                    <p:cond delay="1000"/>
                                  </p:stCondLst>
                                  <p:childTnLst>
                                    <p:set>
                                      <p:cBhvr>
                                        <p:cTn id="47" dur="1" fill="hold">
                                          <p:stCondLst>
                                            <p:cond delay="0"/>
                                          </p:stCondLst>
                                        </p:cTn>
                                        <p:tgtEl>
                                          <p:spTgt spid="38"/>
                                        </p:tgtEl>
                                        <p:attrNameLst>
                                          <p:attrName>style.visibility</p:attrName>
                                        </p:attrNameLst>
                                      </p:cBhvr>
                                      <p:to>
                                        <p:strVal val="visible"/>
                                      </p:to>
                                    </p:set>
                                  </p:childTnLst>
                                </p:cTn>
                              </p:par>
                            </p:childTnLst>
                          </p:cTn>
                        </p:par>
                        <p:par>
                          <p:cTn id="48" fill="hold">
                            <p:stCondLst>
                              <p:cond delay="38750"/>
                            </p:stCondLst>
                            <p:childTnLst>
                              <p:par>
                                <p:cTn id="49" presetID="1" presetClass="entr" presetSubtype="0" fill="hold" nodeType="afterEffect">
                                  <p:stCondLst>
                                    <p:cond delay="1000"/>
                                  </p:stCondLst>
                                  <p:childTnLst>
                                    <p:set>
                                      <p:cBhvr>
                                        <p:cTn id="50" dur="1" fill="hold">
                                          <p:stCondLst>
                                            <p:cond delay="0"/>
                                          </p:stCondLst>
                                        </p:cTn>
                                        <p:tgtEl>
                                          <p:spTgt spid="10"/>
                                        </p:tgtEl>
                                        <p:attrNameLst>
                                          <p:attrName>style.visibility</p:attrName>
                                        </p:attrNameLst>
                                      </p:cBhvr>
                                      <p:to>
                                        <p:strVal val="visible"/>
                                      </p:to>
                                    </p:set>
                                  </p:childTnLst>
                                </p:cTn>
                              </p:par>
                            </p:childTnLst>
                          </p:cTn>
                        </p:par>
                        <p:par>
                          <p:cTn id="51" fill="hold">
                            <p:stCondLst>
                              <p:cond delay="39750"/>
                            </p:stCondLst>
                            <p:childTnLst>
                              <p:par>
                                <p:cTn id="52" presetID="1" presetClass="entr" presetSubtype="0" fill="hold" nodeType="afterEffect">
                                  <p:stCondLst>
                                    <p:cond delay="1000"/>
                                  </p:stCondLst>
                                  <p:childTnLst>
                                    <p:set>
                                      <p:cBhvr>
                                        <p:cTn id="53" dur="1" fill="hold">
                                          <p:stCondLst>
                                            <p:cond delay="0"/>
                                          </p:stCondLst>
                                        </p:cTn>
                                        <p:tgtEl>
                                          <p:spTgt spid="12"/>
                                        </p:tgtEl>
                                        <p:attrNameLst>
                                          <p:attrName>style.visibility</p:attrName>
                                        </p:attrNameLst>
                                      </p:cBhvr>
                                      <p:to>
                                        <p:strVal val="visible"/>
                                      </p:to>
                                    </p:set>
                                  </p:childTnLst>
                                </p:cTn>
                              </p:par>
                            </p:childTnLst>
                          </p:cTn>
                        </p:par>
                        <p:par>
                          <p:cTn id="54" fill="hold">
                            <p:stCondLst>
                              <p:cond delay="40750"/>
                            </p:stCondLst>
                            <p:childTnLst>
                              <p:par>
                                <p:cTn id="55" presetID="1" presetClass="entr" presetSubtype="0" fill="hold" nodeType="afterEffect">
                                  <p:stCondLst>
                                    <p:cond delay="1000"/>
                                  </p:stCondLst>
                                  <p:childTnLst>
                                    <p:set>
                                      <p:cBhvr>
                                        <p:cTn id="56" dur="1" fill="hold">
                                          <p:stCondLst>
                                            <p:cond delay="0"/>
                                          </p:stCondLst>
                                        </p:cTn>
                                        <p:tgtEl>
                                          <p:spTgt spid="36"/>
                                        </p:tgtEl>
                                        <p:attrNameLst>
                                          <p:attrName>style.visibility</p:attrName>
                                        </p:attrNameLst>
                                      </p:cBhvr>
                                      <p:to>
                                        <p:strVal val="visible"/>
                                      </p:to>
                                    </p:set>
                                  </p:childTnLst>
                                </p:cTn>
                              </p:par>
                            </p:childTnLst>
                          </p:cTn>
                        </p:par>
                        <p:par>
                          <p:cTn id="57" fill="hold">
                            <p:stCondLst>
                              <p:cond delay="41750"/>
                            </p:stCondLst>
                            <p:childTnLst>
                              <p:par>
                                <p:cTn id="58" presetID="1" presetClass="entr" presetSubtype="0" fill="hold" nodeType="afterEffect">
                                  <p:stCondLst>
                                    <p:cond delay="1000"/>
                                  </p:stCondLst>
                                  <p:childTnLst>
                                    <p:set>
                                      <p:cBhvr>
                                        <p:cTn id="59" dur="1" fill="hold">
                                          <p:stCondLst>
                                            <p:cond delay="0"/>
                                          </p:stCondLst>
                                        </p:cTn>
                                        <p:tgtEl>
                                          <p:spTgt spid="34"/>
                                        </p:tgtEl>
                                        <p:attrNameLst>
                                          <p:attrName>style.visibility</p:attrName>
                                        </p:attrNameLst>
                                      </p:cBhvr>
                                      <p:to>
                                        <p:strVal val="visible"/>
                                      </p:to>
                                    </p:set>
                                  </p:childTnLst>
                                </p:cTn>
                              </p:par>
                            </p:childTnLst>
                          </p:cTn>
                        </p:par>
                        <p:par>
                          <p:cTn id="60" fill="hold">
                            <p:stCondLst>
                              <p:cond delay="42750"/>
                            </p:stCondLst>
                            <p:childTnLst>
                              <p:par>
                                <p:cTn id="61" presetID="6" presetClass="entr" presetSubtype="16" fill="hold" nodeType="afterEffect">
                                  <p:stCondLst>
                                    <p:cond delay="1000"/>
                                  </p:stCondLst>
                                  <p:childTnLst>
                                    <p:set>
                                      <p:cBhvr>
                                        <p:cTn id="62" dur="1" fill="hold">
                                          <p:stCondLst>
                                            <p:cond delay="0"/>
                                          </p:stCondLst>
                                        </p:cTn>
                                        <p:tgtEl>
                                          <p:spTgt spid="39942">
                                            <p:txEl>
                                              <p:pRg st="0" end="0"/>
                                            </p:txEl>
                                          </p:spTgt>
                                        </p:tgtEl>
                                        <p:attrNameLst>
                                          <p:attrName>style.visibility</p:attrName>
                                        </p:attrNameLst>
                                      </p:cBhvr>
                                      <p:to>
                                        <p:strVal val="visible"/>
                                      </p:to>
                                    </p:set>
                                    <p:animEffect transition="in" filter="circle(in)">
                                      <p:cBhvr>
                                        <p:cTn id="63" dur="3000"/>
                                        <p:tgtEl>
                                          <p:spTgt spid="39942">
                                            <p:txEl>
                                              <p:pRg st="0" end="0"/>
                                            </p:txEl>
                                          </p:spTgt>
                                        </p:tgtEl>
                                      </p:cBhvr>
                                    </p:animEffect>
                                  </p:childTnLst>
                                </p:cTn>
                              </p:par>
                            </p:childTnLst>
                          </p:cTn>
                        </p:par>
                        <p:par>
                          <p:cTn id="64" fill="hold">
                            <p:stCondLst>
                              <p:cond delay="46750"/>
                            </p:stCondLst>
                            <p:childTnLst>
                              <p:par>
                                <p:cTn id="65" presetID="6" presetClass="entr" presetSubtype="16" fill="hold" nodeType="afterEffect">
                                  <p:stCondLst>
                                    <p:cond delay="1000"/>
                                  </p:stCondLst>
                                  <p:childTnLst>
                                    <p:set>
                                      <p:cBhvr>
                                        <p:cTn id="66" dur="1" fill="hold">
                                          <p:stCondLst>
                                            <p:cond delay="0"/>
                                          </p:stCondLst>
                                        </p:cTn>
                                        <p:tgtEl>
                                          <p:spTgt spid="39942">
                                            <p:txEl>
                                              <p:pRg st="1" end="1"/>
                                            </p:txEl>
                                          </p:spTgt>
                                        </p:tgtEl>
                                        <p:attrNameLst>
                                          <p:attrName>style.visibility</p:attrName>
                                        </p:attrNameLst>
                                      </p:cBhvr>
                                      <p:to>
                                        <p:strVal val="visible"/>
                                      </p:to>
                                    </p:set>
                                    <p:animEffect transition="in" filter="circle(in)">
                                      <p:cBhvr>
                                        <p:cTn id="67" dur="3000"/>
                                        <p:tgtEl>
                                          <p:spTgt spid="39942">
                                            <p:txEl>
                                              <p:pRg st="1" end="1"/>
                                            </p:txEl>
                                          </p:spTgt>
                                        </p:tgtEl>
                                      </p:cBhvr>
                                    </p:animEffect>
                                  </p:childTnLst>
                                </p:cTn>
                              </p:par>
                            </p:childTnLst>
                          </p:cTn>
                        </p:par>
                        <p:par>
                          <p:cTn id="68" fill="hold">
                            <p:stCondLst>
                              <p:cond delay="50750"/>
                            </p:stCondLst>
                            <p:childTnLst>
                              <p:par>
                                <p:cTn id="69" presetID="1" presetClass="entr" presetSubtype="0" fill="hold" grpId="0" nodeType="afterEffect">
                                  <p:stCondLst>
                                    <p:cond delay="1000"/>
                                  </p:stCondLst>
                                  <p:childTnLst>
                                    <p:set>
                                      <p:cBhvr>
                                        <p:cTn id="70" dur="1" fill="hold">
                                          <p:stCondLst>
                                            <p:cond delay="0"/>
                                          </p:stCondLst>
                                        </p:cTn>
                                        <p:tgtEl>
                                          <p:spTgt spid="22"/>
                                        </p:tgtEl>
                                        <p:attrNameLst>
                                          <p:attrName>style.visibility</p:attrName>
                                        </p:attrNameLst>
                                      </p:cBhvr>
                                      <p:to>
                                        <p:strVal val="visible"/>
                                      </p:to>
                                    </p:set>
                                  </p:childTnLst>
                                </p:cTn>
                              </p:par>
                            </p:childTnLst>
                          </p:cTn>
                        </p:par>
                        <p:par>
                          <p:cTn id="71" fill="hold">
                            <p:stCondLst>
                              <p:cond delay="51750"/>
                            </p:stCondLst>
                            <p:childTnLst>
                              <p:par>
                                <p:cTn id="72" presetID="1" presetClass="entr" presetSubtype="0" fill="hold" grpId="0" nodeType="afterEffect">
                                  <p:stCondLst>
                                    <p:cond delay="1000"/>
                                  </p:stCondLst>
                                  <p:childTnLst>
                                    <p:set>
                                      <p:cBhvr>
                                        <p:cTn id="73" dur="1" fill="hold">
                                          <p:stCondLst>
                                            <p:cond delay="0"/>
                                          </p:stCondLst>
                                        </p:cTn>
                                        <p:tgtEl>
                                          <p:spTgt spid="20"/>
                                        </p:tgtEl>
                                        <p:attrNameLst>
                                          <p:attrName>style.visibility</p:attrName>
                                        </p:attrNameLst>
                                      </p:cBhvr>
                                      <p:to>
                                        <p:strVal val="visible"/>
                                      </p:to>
                                    </p:set>
                                  </p:childTnLst>
                                </p:cTn>
                              </p:par>
                            </p:childTnLst>
                          </p:cTn>
                        </p:par>
                        <p:par>
                          <p:cTn id="74" fill="hold">
                            <p:stCondLst>
                              <p:cond delay="52750"/>
                            </p:stCondLst>
                            <p:childTnLst>
                              <p:par>
                                <p:cTn id="75" presetID="1" presetClass="entr" presetSubtype="0" fill="hold" grpId="0" nodeType="afterEffect">
                                  <p:stCondLst>
                                    <p:cond delay="1000"/>
                                  </p:stCondLst>
                                  <p:childTnLst>
                                    <p:set>
                                      <p:cBhvr>
                                        <p:cTn id="7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1" grpId="0" animBg="1"/>
      <p:bldP spid="22"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381000"/>
            <a:ext cx="838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i</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1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2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3  </a:t>
            </a:r>
            <a:endParaRPr kumimoji="0" lang="en-US" sz="20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(ii) ∆H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2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1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3 </a:t>
            </a:r>
            <a:endParaRPr lang="en-US" sz="2000" dirty="0" smtClean="0">
              <a:solidFill>
                <a:srgbClr val="00B0F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(iii) ∆H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3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 ∆H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1    </a:t>
            </a: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2</a:t>
            </a:r>
            <a:endParaRPr kumimoji="0" lang="en-US" sz="20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effectLst/>
                <a:latin typeface="Times New Roman" pitchFamily="18" charset="0"/>
                <a:ea typeface="Times New Roman" pitchFamily="18" charset="0"/>
                <a:cs typeface="Times New Roman" pitchFamily="18" charset="0"/>
              </a:rPr>
              <a:t>Examples of applying Hess</a:t>
            </a:r>
            <a:r>
              <a:rPr kumimoji="0" lang="en-US" sz="2000" b="0" i="0" u="sng" strike="noStrike" cap="none" normalizeH="0" baseline="30000" dirty="0" smtClean="0">
                <a:ln>
                  <a:noFill/>
                </a:ln>
                <a:effectLst/>
                <a:latin typeface="Times New Roman" pitchFamily="18" charset="0"/>
                <a:ea typeface="Times New Roman" pitchFamily="18" charset="0"/>
                <a:cs typeface="Times New Roman" pitchFamily="18" charset="0"/>
              </a:rPr>
              <a:t>’</a:t>
            </a:r>
            <a:r>
              <a:rPr kumimoji="0" lang="en-US" sz="2000" b="0" i="0" u="sng" strike="noStrike" cap="none" normalizeH="0" baseline="0" dirty="0" smtClean="0">
                <a:ln>
                  <a:noFill/>
                </a:ln>
                <a:effectLst/>
                <a:latin typeface="Times New Roman" pitchFamily="18" charset="0"/>
                <a:ea typeface="Times New Roman" pitchFamily="18" charset="0"/>
                <a:cs typeface="Times New Roman" pitchFamily="18" charset="0"/>
              </a:rPr>
              <a:t> law of constant heat summation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1.Calculate the molar enthalpy of formation of methane (CH</a:t>
            </a:r>
            <a:r>
              <a:rPr kumimoji="0" lang="en-US" sz="2000" b="1" i="0" u="none" strike="noStrike" cap="none" normalizeH="0" baseline="-30000" dirty="0" smtClean="0">
                <a:ln>
                  <a:noFill/>
                </a:ln>
                <a:effectLst/>
                <a:latin typeface="Times New Roman" pitchFamily="18" charset="0"/>
                <a:ea typeface="Times New Roman" pitchFamily="18" charset="0"/>
                <a:cs typeface="Times New Roman" pitchFamily="18" charset="0"/>
              </a:rPr>
              <a:t>4</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 given that ∆</a:t>
            </a:r>
            <a:r>
              <a:rPr kumimoji="0" lang="en-US" sz="2000" b="1" i="0" u="none" strike="noStrike" cap="none" normalizeH="0" baseline="0" dirty="0" err="1" smtClean="0">
                <a:ln>
                  <a:noFill/>
                </a:ln>
                <a:effectLst/>
                <a:latin typeface="Times New Roman" pitchFamily="18" charset="0"/>
                <a:ea typeface="Times New Roman" pitchFamily="18" charset="0"/>
                <a:cs typeface="Times New Roman" pitchFamily="18" charset="0"/>
              </a:rPr>
              <a:t>Hᶿ</a:t>
            </a:r>
            <a:r>
              <a:rPr kumimoji="0" lang="en-US" sz="2000" b="1" i="0" u="none" strike="noStrike" cap="none" normalizeH="0" baseline="-30000" dirty="0" err="1" smtClean="0">
                <a:ln>
                  <a:noFill/>
                </a:ln>
                <a:effectLst/>
                <a:latin typeface="Times New Roman" pitchFamily="18" charset="0"/>
                <a:ea typeface="Times New Roman" pitchFamily="18" charset="0"/>
                <a:cs typeface="Times New Roman" pitchFamily="18" charset="0"/>
              </a:rPr>
              <a:t>c</a:t>
            </a:r>
            <a:r>
              <a:rPr kumimoji="0" lang="en-US" sz="2000" b="1" i="0" u="none" strike="noStrike" cap="none" normalizeH="0" baseline="-30000" dirty="0" smtClean="0">
                <a:ln>
                  <a:noFill/>
                </a:ln>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of carbon-graphite is -393.5kJmole</a:t>
            </a:r>
            <a:r>
              <a:rPr kumimoji="0" lang="en-US" sz="2000" b="1" i="0" u="none" strike="noStrike" cap="none" normalizeH="0" baseline="30000" dirty="0" smtClean="0">
                <a:ln>
                  <a:noFill/>
                </a:ln>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,Hydrogen is -285.7 kJmole</a:t>
            </a:r>
            <a:r>
              <a:rPr kumimoji="0" lang="en-US" sz="2000" b="1" i="0" u="none" strike="noStrike" cap="none" normalizeH="0" baseline="30000" dirty="0" smtClean="0">
                <a:ln>
                  <a:noFill/>
                </a:ln>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 and that of methane is -890 kJmole</a:t>
            </a:r>
            <a:r>
              <a:rPr kumimoji="0" lang="en-US" sz="2000" b="1" i="0" u="none" strike="noStrike" cap="none" normalizeH="0" baseline="30000" dirty="0" smtClean="0">
                <a:ln>
                  <a:noFill/>
                </a:ln>
                <a:effectLst/>
                <a:latin typeface="Times New Roman" pitchFamily="18" charset="0"/>
                <a:ea typeface="Times New Roman" pitchFamily="18" charset="0"/>
                <a:cs typeface="Times New Roman" pitchFamily="18" charset="0"/>
              </a:rPr>
              <a:t>-1					</a:t>
            </a:r>
            <a:r>
              <a:rPr kumimoji="0" lang="en-US" sz="2000" b="1" i="0" u="none" strike="noStrike" cap="none" normalizeH="0" baseline="30000" dirty="0" smtClean="0">
                <a:ln>
                  <a:noFill/>
                </a:ln>
                <a:solidFill>
                  <a:srgbClr val="00B0F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Working</a:t>
            </a:r>
            <a:endParaRPr kumimoji="0" lang="en-US" sz="20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Carbon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-graphite  and </a:t>
            </a:r>
            <a:r>
              <a:rPr lang="en-US" sz="2000" dirty="0" smtClean="0">
                <a:latin typeface="Times New Roman" pitchFamily="18" charset="0"/>
                <a:ea typeface="Times New Roman" pitchFamily="18" charset="0"/>
                <a:cs typeface="Times New Roman" pitchFamily="18" charset="0"/>
              </a:rPr>
              <a:t> hydrogen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can react to first form </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methane.</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Methane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will then burn in the oxygen present to form </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carbon(IV)oxide</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and </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water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Carbon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-graphite can burn in the </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oxygen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to form </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carbon(IV)oxide</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Hydrogen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can burn in the </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oxygen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to form </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water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C(s)+ 2H</a:t>
            </a:r>
            <a:r>
              <a:rPr kumimoji="0" lang="en-US" sz="20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(g)+2O</a:t>
            </a:r>
            <a:r>
              <a:rPr kumimoji="0" lang="en-US" sz="20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(g) --</a:t>
            </a:r>
            <a:r>
              <a:rPr kumimoji="0" lang="en-US" sz="20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00B05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--&gt; CH</a:t>
            </a:r>
            <a:r>
              <a:rPr kumimoji="0" lang="en-US" sz="2000" b="0" i="0" u="none" strike="noStrike" cap="none" normalizeH="0" baseline="-30000" dirty="0" smtClean="0">
                <a:ln>
                  <a:noFill/>
                </a:ln>
                <a:effectLst/>
                <a:latin typeface="Times New Roman" pitchFamily="18" charset="0"/>
                <a:ea typeface="Times New Roman" pitchFamily="18" charset="0"/>
                <a:cs typeface="Times New Roman" pitchFamily="18" charset="0"/>
              </a:rPr>
              <a:t>4</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 +2O</a:t>
            </a:r>
            <a:r>
              <a:rPr kumimoji="0" lang="en-US" sz="20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 --</a:t>
            </a:r>
            <a:r>
              <a:rPr kumimoji="0" lang="en-US" sz="20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00B050"/>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--&gt;</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 CO</a:t>
            </a:r>
            <a:r>
              <a:rPr kumimoji="0" lang="en-US" sz="2000" b="1"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(g)+2H</a:t>
            </a:r>
            <a:r>
              <a:rPr kumimoji="0" lang="en-US" sz="2000" b="1"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O(l)</a:t>
            </a:r>
            <a:endParaRPr kumimoji="0" lang="en-US" sz="2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C(s)+ 2H</a:t>
            </a:r>
            <a:r>
              <a:rPr kumimoji="0" lang="en-US" sz="20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(g)+2O</a:t>
            </a:r>
            <a:r>
              <a:rPr kumimoji="0" lang="en-US" sz="20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(g) --</a:t>
            </a:r>
            <a:r>
              <a:rPr kumimoji="0" lang="en-US" sz="20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00B050"/>
                </a:solidFill>
                <a:effectLst/>
                <a:latin typeface="Times New Roman" pitchFamily="18" charset="0"/>
                <a:ea typeface="Times New Roman" pitchFamily="18" charset="0"/>
                <a:cs typeface="Times New Roman" pitchFamily="18" charset="0"/>
              </a:rPr>
              <a:t>3</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--&gt; </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CO</a:t>
            </a:r>
            <a:r>
              <a:rPr kumimoji="0" lang="en-US" sz="2000" b="1"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(g)+2H</a:t>
            </a:r>
            <a:r>
              <a:rPr kumimoji="0" lang="en-US" sz="2000" b="1"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O(l)</a:t>
            </a:r>
            <a:endParaRPr kumimoji="0" lang="en-US" sz="2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en-US" sz="2000" b="0" i="0" u="sng"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effectLst/>
                <a:latin typeface="Times New Roman" pitchFamily="18" charset="0"/>
                <a:ea typeface="Times New Roman" pitchFamily="18" charset="0"/>
                <a:cs typeface="Times New Roman" pitchFamily="18" charset="0"/>
              </a:rPr>
              <a:t>Energy cycle diagram </a:t>
            </a:r>
            <a:endParaRPr kumimoji="0" lang="en-US" sz="20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circle(out)">
                                      <p:cBhvr>
                                        <p:cTn id="7" dur="2000"/>
                                        <p:tgtEl>
                                          <p:spTgt spid="1025">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1025">
                                            <p:txEl>
                                              <p:pRg st="1" end="1"/>
                                            </p:txEl>
                                          </p:spTgt>
                                        </p:tgtEl>
                                        <p:attrNameLst>
                                          <p:attrName>style.visibility</p:attrName>
                                        </p:attrNameLst>
                                      </p:cBhvr>
                                      <p:to>
                                        <p:strVal val="visible"/>
                                      </p:to>
                                    </p:set>
                                    <p:animEffect transition="in" filter="circle(out)">
                                      <p:cBhvr>
                                        <p:cTn id="11" dur="2000"/>
                                        <p:tgtEl>
                                          <p:spTgt spid="1025">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1025">
                                            <p:txEl>
                                              <p:pRg st="2" end="2"/>
                                            </p:txEl>
                                          </p:spTgt>
                                        </p:tgtEl>
                                        <p:attrNameLst>
                                          <p:attrName>style.visibility</p:attrName>
                                        </p:attrNameLst>
                                      </p:cBhvr>
                                      <p:to>
                                        <p:strVal val="visible"/>
                                      </p:to>
                                    </p:set>
                                    <p:animEffect transition="in" filter="circle(out)">
                                      <p:cBhvr>
                                        <p:cTn id="15" dur="2000"/>
                                        <p:tgtEl>
                                          <p:spTgt spid="1025">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1025">
                                            <p:txEl>
                                              <p:pRg st="3" end="3"/>
                                            </p:txEl>
                                          </p:spTgt>
                                        </p:tgtEl>
                                        <p:attrNameLst>
                                          <p:attrName>style.visibility</p:attrName>
                                        </p:attrNameLst>
                                      </p:cBhvr>
                                      <p:to>
                                        <p:strVal val="visible"/>
                                      </p:to>
                                    </p:set>
                                    <p:animEffect transition="in" filter="circle(out)">
                                      <p:cBhvr>
                                        <p:cTn id="19" dur="2000"/>
                                        <p:tgtEl>
                                          <p:spTgt spid="1025">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1025">
                                            <p:txEl>
                                              <p:pRg st="5" end="5"/>
                                            </p:txEl>
                                          </p:spTgt>
                                        </p:tgtEl>
                                        <p:attrNameLst>
                                          <p:attrName>style.visibility</p:attrName>
                                        </p:attrNameLst>
                                      </p:cBhvr>
                                      <p:to>
                                        <p:strVal val="visible"/>
                                      </p:to>
                                    </p:set>
                                    <p:animEffect transition="in" filter="circle(out)">
                                      <p:cBhvr>
                                        <p:cTn id="23" dur="2000"/>
                                        <p:tgtEl>
                                          <p:spTgt spid="1025">
                                            <p:txEl>
                                              <p:pRg st="5" end="5"/>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1025">
                                            <p:txEl>
                                              <p:pRg st="6" end="6"/>
                                            </p:txEl>
                                          </p:spTgt>
                                        </p:tgtEl>
                                        <p:attrNameLst>
                                          <p:attrName>style.visibility</p:attrName>
                                        </p:attrNameLst>
                                      </p:cBhvr>
                                      <p:to>
                                        <p:strVal val="visible"/>
                                      </p:to>
                                    </p:set>
                                    <p:animEffect transition="in" filter="circle(out)">
                                      <p:cBhvr>
                                        <p:cTn id="27" dur="2000"/>
                                        <p:tgtEl>
                                          <p:spTgt spid="1025">
                                            <p:txEl>
                                              <p:pRg st="6" end="6"/>
                                            </p:txEl>
                                          </p:spTgt>
                                        </p:tgtEl>
                                      </p:cBhvr>
                                    </p:animEffect>
                                  </p:childTnLst>
                                </p:cTn>
                              </p:par>
                            </p:childTnLst>
                          </p:cTn>
                        </p:par>
                        <p:par>
                          <p:cTn id="28" fill="hold">
                            <p:stCondLst>
                              <p:cond delay="12000"/>
                            </p:stCondLst>
                            <p:childTnLst>
                              <p:par>
                                <p:cTn id="29" presetID="6" presetClass="entr" presetSubtype="32" fill="hold" nodeType="afterEffect">
                                  <p:stCondLst>
                                    <p:cond delay="0"/>
                                  </p:stCondLst>
                                  <p:childTnLst>
                                    <p:set>
                                      <p:cBhvr>
                                        <p:cTn id="30" dur="1" fill="hold">
                                          <p:stCondLst>
                                            <p:cond delay="0"/>
                                          </p:stCondLst>
                                        </p:cTn>
                                        <p:tgtEl>
                                          <p:spTgt spid="1025">
                                            <p:txEl>
                                              <p:pRg st="7" end="7"/>
                                            </p:txEl>
                                          </p:spTgt>
                                        </p:tgtEl>
                                        <p:attrNameLst>
                                          <p:attrName>style.visibility</p:attrName>
                                        </p:attrNameLst>
                                      </p:cBhvr>
                                      <p:to>
                                        <p:strVal val="visible"/>
                                      </p:to>
                                    </p:set>
                                    <p:animEffect transition="in" filter="circle(out)">
                                      <p:cBhvr>
                                        <p:cTn id="31" dur="2000"/>
                                        <p:tgtEl>
                                          <p:spTgt spid="1025">
                                            <p:txEl>
                                              <p:pRg st="7" end="7"/>
                                            </p:txEl>
                                          </p:spTgt>
                                        </p:tgtEl>
                                      </p:cBhvr>
                                    </p:animEffect>
                                  </p:childTnLst>
                                </p:cTn>
                              </p:par>
                            </p:childTnLst>
                          </p:cTn>
                        </p:par>
                        <p:par>
                          <p:cTn id="32" fill="hold">
                            <p:stCondLst>
                              <p:cond delay="14000"/>
                            </p:stCondLst>
                            <p:childTnLst>
                              <p:par>
                                <p:cTn id="33" presetID="6" presetClass="entr" presetSubtype="32" fill="hold" nodeType="afterEffect">
                                  <p:stCondLst>
                                    <p:cond delay="0"/>
                                  </p:stCondLst>
                                  <p:childTnLst>
                                    <p:set>
                                      <p:cBhvr>
                                        <p:cTn id="34" dur="1" fill="hold">
                                          <p:stCondLst>
                                            <p:cond delay="0"/>
                                          </p:stCondLst>
                                        </p:cTn>
                                        <p:tgtEl>
                                          <p:spTgt spid="1025">
                                            <p:txEl>
                                              <p:pRg st="8" end="8"/>
                                            </p:txEl>
                                          </p:spTgt>
                                        </p:tgtEl>
                                        <p:attrNameLst>
                                          <p:attrName>style.visibility</p:attrName>
                                        </p:attrNameLst>
                                      </p:cBhvr>
                                      <p:to>
                                        <p:strVal val="visible"/>
                                      </p:to>
                                    </p:set>
                                    <p:animEffect transition="in" filter="circle(out)">
                                      <p:cBhvr>
                                        <p:cTn id="35" dur="2000"/>
                                        <p:tgtEl>
                                          <p:spTgt spid="1025">
                                            <p:txEl>
                                              <p:pRg st="8" end="8"/>
                                            </p:txEl>
                                          </p:spTgt>
                                        </p:tgtEl>
                                      </p:cBhvr>
                                    </p:animEffect>
                                  </p:childTnLst>
                                </p:cTn>
                              </p:par>
                            </p:childTnLst>
                          </p:cTn>
                        </p:par>
                        <p:par>
                          <p:cTn id="36" fill="hold">
                            <p:stCondLst>
                              <p:cond delay="16000"/>
                            </p:stCondLst>
                            <p:childTnLst>
                              <p:par>
                                <p:cTn id="37" presetID="6" presetClass="entr" presetSubtype="32" fill="hold" nodeType="afterEffect">
                                  <p:stCondLst>
                                    <p:cond delay="0"/>
                                  </p:stCondLst>
                                  <p:childTnLst>
                                    <p:set>
                                      <p:cBhvr>
                                        <p:cTn id="38" dur="1" fill="hold">
                                          <p:stCondLst>
                                            <p:cond delay="0"/>
                                          </p:stCondLst>
                                        </p:cTn>
                                        <p:tgtEl>
                                          <p:spTgt spid="1025">
                                            <p:txEl>
                                              <p:pRg st="9" end="9"/>
                                            </p:txEl>
                                          </p:spTgt>
                                        </p:tgtEl>
                                        <p:attrNameLst>
                                          <p:attrName>style.visibility</p:attrName>
                                        </p:attrNameLst>
                                      </p:cBhvr>
                                      <p:to>
                                        <p:strVal val="visible"/>
                                      </p:to>
                                    </p:set>
                                    <p:animEffect transition="in" filter="circle(out)">
                                      <p:cBhvr>
                                        <p:cTn id="39" dur="2000"/>
                                        <p:tgtEl>
                                          <p:spTgt spid="1025">
                                            <p:txEl>
                                              <p:pRg st="9" end="9"/>
                                            </p:txEl>
                                          </p:spTgt>
                                        </p:tgtEl>
                                      </p:cBhvr>
                                    </p:animEffect>
                                  </p:childTnLst>
                                </p:cTn>
                              </p:par>
                            </p:childTnLst>
                          </p:cTn>
                        </p:par>
                        <p:par>
                          <p:cTn id="40" fill="hold">
                            <p:stCondLst>
                              <p:cond delay="18000"/>
                            </p:stCondLst>
                            <p:childTnLst>
                              <p:par>
                                <p:cTn id="41" presetID="6" presetClass="entr" presetSubtype="32" fill="hold" nodeType="afterEffect">
                                  <p:stCondLst>
                                    <p:cond delay="0"/>
                                  </p:stCondLst>
                                  <p:childTnLst>
                                    <p:set>
                                      <p:cBhvr>
                                        <p:cTn id="42" dur="1" fill="hold">
                                          <p:stCondLst>
                                            <p:cond delay="0"/>
                                          </p:stCondLst>
                                        </p:cTn>
                                        <p:tgtEl>
                                          <p:spTgt spid="1025">
                                            <p:txEl>
                                              <p:pRg st="10" end="10"/>
                                            </p:txEl>
                                          </p:spTgt>
                                        </p:tgtEl>
                                        <p:attrNameLst>
                                          <p:attrName>style.visibility</p:attrName>
                                        </p:attrNameLst>
                                      </p:cBhvr>
                                      <p:to>
                                        <p:strVal val="visible"/>
                                      </p:to>
                                    </p:set>
                                    <p:animEffect transition="in" filter="circle(out)">
                                      <p:cBhvr>
                                        <p:cTn id="43" dur="2000"/>
                                        <p:tgtEl>
                                          <p:spTgt spid="1025">
                                            <p:txEl>
                                              <p:pRg st="10" end="10"/>
                                            </p:txEl>
                                          </p:spTgt>
                                        </p:tgtEl>
                                      </p:cBhvr>
                                    </p:animEffect>
                                  </p:childTnLst>
                                </p:cTn>
                              </p:par>
                            </p:childTnLst>
                          </p:cTn>
                        </p:par>
                        <p:par>
                          <p:cTn id="44" fill="hold">
                            <p:stCondLst>
                              <p:cond delay="20000"/>
                            </p:stCondLst>
                            <p:childTnLst>
                              <p:par>
                                <p:cTn id="45" presetID="6" presetClass="entr" presetSubtype="32" fill="hold" nodeType="afterEffect">
                                  <p:stCondLst>
                                    <p:cond delay="0"/>
                                  </p:stCondLst>
                                  <p:childTnLst>
                                    <p:set>
                                      <p:cBhvr>
                                        <p:cTn id="46" dur="1" fill="hold">
                                          <p:stCondLst>
                                            <p:cond delay="0"/>
                                          </p:stCondLst>
                                        </p:cTn>
                                        <p:tgtEl>
                                          <p:spTgt spid="1025">
                                            <p:txEl>
                                              <p:pRg st="11" end="11"/>
                                            </p:txEl>
                                          </p:spTgt>
                                        </p:tgtEl>
                                        <p:attrNameLst>
                                          <p:attrName>style.visibility</p:attrName>
                                        </p:attrNameLst>
                                      </p:cBhvr>
                                      <p:to>
                                        <p:strVal val="visible"/>
                                      </p:to>
                                    </p:set>
                                    <p:animEffect transition="in" filter="circle(out)">
                                      <p:cBhvr>
                                        <p:cTn id="47" dur="2000"/>
                                        <p:tgtEl>
                                          <p:spTgt spid="1025">
                                            <p:txEl>
                                              <p:pRg st="11" end="11"/>
                                            </p:txEl>
                                          </p:spTgt>
                                        </p:tgtEl>
                                      </p:cBhvr>
                                    </p:animEffect>
                                  </p:childTnLst>
                                </p:cTn>
                              </p:par>
                            </p:childTnLst>
                          </p:cTn>
                        </p:par>
                        <p:par>
                          <p:cTn id="48" fill="hold">
                            <p:stCondLst>
                              <p:cond delay="22000"/>
                            </p:stCondLst>
                            <p:childTnLst>
                              <p:par>
                                <p:cTn id="49" presetID="6" presetClass="entr" presetSubtype="32" fill="hold" nodeType="afterEffect">
                                  <p:stCondLst>
                                    <p:cond delay="0"/>
                                  </p:stCondLst>
                                  <p:childTnLst>
                                    <p:set>
                                      <p:cBhvr>
                                        <p:cTn id="50" dur="1" fill="hold">
                                          <p:stCondLst>
                                            <p:cond delay="0"/>
                                          </p:stCondLst>
                                        </p:cTn>
                                        <p:tgtEl>
                                          <p:spTgt spid="1025">
                                            <p:txEl>
                                              <p:pRg st="12" end="12"/>
                                            </p:txEl>
                                          </p:spTgt>
                                        </p:tgtEl>
                                        <p:attrNameLst>
                                          <p:attrName>style.visibility</p:attrName>
                                        </p:attrNameLst>
                                      </p:cBhvr>
                                      <p:to>
                                        <p:strVal val="visible"/>
                                      </p:to>
                                    </p:set>
                                    <p:animEffect transition="in" filter="circle(out)">
                                      <p:cBhvr>
                                        <p:cTn id="51" dur="2000"/>
                                        <p:tgtEl>
                                          <p:spTgt spid="1025">
                                            <p:txEl>
                                              <p:pRg st="12" end="12"/>
                                            </p:txEl>
                                          </p:spTgt>
                                        </p:tgtEl>
                                      </p:cBhvr>
                                    </p:animEffect>
                                  </p:childTnLst>
                                </p:cTn>
                              </p:par>
                            </p:childTnLst>
                          </p:cTn>
                        </p:par>
                        <p:par>
                          <p:cTn id="52" fill="hold">
                            <p:stCondLst>
                              <p:cond delay="24000"/>
                            </p:stCondLst>
                            <p:childTnLst>
                              <p:par>
                                <p:cTn id="53" presetID="6" presetClass="entr" presetSubtype="32" fill="hold" nodeType="afterEffect">
                                  <p:stCondLst>
                                    <p:cond delay="0"/>
                                  </p:stCondLst>
                                  <p:childTnLst>
                                    <p:set>
                                      <p:cBhvr>
                                        <p:cTn id="54" dur="1" fill="hold">
                                          <p:stCondLst>
                                            <p:cond delay="0"/>
                                          </p:stCondLst>
                                        </p:cTn>
                                        <p:tgtEl>
                                          <p:spTgt spid="1025">
                                            <p:txEl>
                                              <p:pRg st="13" end="13"/>
                                            </p:txEl>
                                          </p:spTgt>
                                        </p:tgtEl>
                                        <p:attrNameLst>
                                          <p:attrName>style.visibility</p:attrName>
                                        </p:attrNameLst>
                                      </p:cBhvr>
                                      <p:to>
                                        <p:strVal val="visible"/>
                                      </p:to>
                                    </p:set>
                                    <p:animEffect transition="in" filter="circle(out)">
                                      <p:cBhvr>
                                        <p:cTn id="55" dur="2000"/>
                                        <p:tgtEl>
                                          <p:spTgt spid="102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838200"/>
            <a:ext cx="2590800" cy="400110"/>
          </a:xfrm>
          <a:prstGeom prst="rect">
            <a:avLst/>
          </a:prstGeom>
          <a:noFill/>
          <a:ln>
            <a:solidFill>
              <a:srgbClr val="00B050"/>
            </a:solidFill>
          </a:ln>
        </p:spPr>
        <p:txBody>
          <a:bodyPr wrap="square" rtlCol="0">
            <a:spAutoFit/>
          </a:bodyPr>
          <a:lstStyle/>
          <a:p>
            <a:r>
              <a:rPr lang="en-US" sz="2000" dirty="0" smtClean="0">
                <a:latin typeface="Times New Roman" pitchFamily="18" charset="0"/>
                <a:ea typeface="Times New Roman" pitchFamily="18" charset="0"/>
                <a:cs typeface="Times New Roman" pitchFamily="18" charset="0"/>
              </a:rPr>
              <a:t>C(s)+ 2H</a:t>
            </a:r>
            <a:r>
              <a:rPr lang="en-US" sz="2000" baseline="-30000" dirty="0" smtClean="0">
                <a:latin typeface="Times New Roman" pitchFamily="18" charset="0"/>
                <a:ea typeface="Times New Roman" pitchFamily="18" charset="0"/>
                <a:cs typeface="Times New Roman" pitchFamily="18" charset="0"/>
              </a:rPr>
              <a:t>2</a:t>
            </a:r>
            <a:r>
              <a:rPr lang="en-US" sz="2000" dirty="0" smtClean="0">
                <a:latin typeface="Times New Roman" pitchFamily="18" charset="0"/>
                <a:ea typeface="Times New Roman" pitchFamily="18" charset="0"/>
                <a:cs typeface="Times New Roman" pitchFamily="18" charset="0"/>
              </a:rPr>
              <a:t> (g)+2O</a:t>
            </a:r>
            <a:r>
              <a:rPr lang="en-US" sz="2000" baseline="-30000" dirty="0" smtClean="0">
                <a:latin typeface="Times New Roman" pitchFamily="18" charset="0"/>
                <a:ea typeface="Times New Roman" pitchFamily="18" charset="0"/>
                <a:cs typeface="Times New Roman" pitchFamily="18" charset="0"/>
              </a:rPr>
              <a:t>2</a:t>
            </a:r>
            <a:r>
              <a:rPr lang="en-US" sz="2000" dirty="0" smtClean="0">
                <a:latin typeface="Times New Roman" pitchFamily="18" charset="0"/>
                <a:ea typeface="Times New Roman" pitchFamily="18" charset="0"/>
                <a:cs typeface="Times New Roman" pitchFamily="18" charset="0"/>
              </a:rPr>
              <a:t> (g)</a:t>
            </a:r>
            <a:endParaRPr lang="en-US" sz="2000" dirty="0"/>
          </a:p>
        </p:txBody>
      </p:sp>
      <p:sp>
        <p:nvSpPr>
          <p:cNvPr id="5" name="TextBox 4"/>
          <p:cNvSpPr txBox="1"/>
          <p:nvPr/>
        </p:nvSpPr>
        <p:spPr>
          <a:xfrm>
            <a:off x="6248400" y="914400"/>
            <a:ext cx="1905000" cy="400110"/>
          </a:xfrm>
          <a:prstGeom prst="rect">
            <a:avLst/>
          </a:prstGeom>
          <a:noFill/>
          <a:ln>
            <a:solidFill>
              <a:srgbClr val="00B050"/>
            </a:solidFill>
          </a:ln>
        </p:spPr>
        <p:txBody>
          <a:bodyPr wrap="square" rtlCol="0">
            <a:spAutoFit/>
          </a:bodyPr>
          <a:lstStyle/>
          <a:p>
            <a:r>
              <a:rPr lang="en-US" sz="2000" dirty="0" smtClean="0">
                <a:latin typeface="Times New Roman" pitchFamily="18" charset="0"/>
                <a:ea typeface="Times New Roman" pitchFamily="18" charset="0"/>
                <a:cs typeface="Times New Roman" pitchFamily="18" charset="0"/>
              </a:rPr>
              <a:t>CH</a:t>
            </a:r>
            <a:r>
              <a:rPr lang="en-US" sz="2000" baseline="-30000" dirty="0" smtClean="0">
                <a:latin typeface="Times New Roman" pitchFamily="18" charset="0"/>
                <a:ea typeface="Times New Roman" pitchFamily="18" charset="0"/>
                <a:cs typeface="Times New Roman" pitchFamily="18" charset="0"/>
              </a:rPr>
              <a:t>4</a:t>
            </a:r>
            <a:r>
              <a:rPr lang="en-US" sz="2000" dirty="0" smtClean="0">
                <a:latin typeface="Times New Roman" pitchFamily="18" charset="0"/>
                <a:ea typeface="Times New Roman" pitchFamily="18" charset="0"/>
                <a:cs typeface="Times New Roman" pitchFamily="18" charset="0"/>
              </a:rPr>
              <a:t>(g) +2O</a:t>
            </a:r>
            <a:r>
              <a:rPr lang="en-US" sz="2000" baseline="-30000" dirty="0" smtClean="0">
                <a:latin typeface="Times New Roman" pitchFamily="18" charset="0"/>
                <a:ea typeface="Times New Roman" pitchFamily="18" charset="0"/>
                <a:cs typeface="Times New Roman" pitchFamily="18" charset="0"/>
              </a:rPr>
              <a:t>2 </a:t>
            </a:r>
            <a:r>
              <a:rPr lang="en-US" sz="2000" dirty="0" smtClean="0">
                <a:latin typeface="Times New Roman" pitchFamily="18" charset="0"/>
                <a:ea typeface="Times New Roman" pitchFamily="18" charset="0"/>
                <a:cs typeface="Times New Roman" pitchFamily="18" charset="0"/>
              </a:rPr>
              <a:t>(g)</a:t>
            </a:r>
            <a:endParaRPr lang="en-US" sz="2000" dirty="0"/>
          </a:p>
        </p:txBody>
      </p:sp>
      <p:sp>
        <p:nvSpPr>
          <p:cNvPr id="6" name="TextBox 5"/>
          <p:cNvSpPr txBox="1"/>
          <p:nvPr/>
        </p:nvSpPr>
        <p:spPr>
          <a:xfrm>
            <a:off x="2743200" y="4953000"/>
            <a:ext cx="2057400" cy="400110"/>
          </a:xfrm>
          <a:prstGeom prst="rect">
            <a:avLst/>
          </a:prstGeom>
          <a:noFill/>
          <a:ln>
            <a:solidFill>
              <a:srgbClr val="00B05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CO</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(g)+2H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O(l)</a:t>
            </a:r>
            <a:endParaRPr lang="en-US" sz="2000" dirty="0"/>
          </a:p>
        </p:txBody>
      </p:sp>
      <p:cxnSp>
        <p:nvCxnSpPr>
          <p:cNvPr id="8" name="Straight Connector 7"/>
          <p:cNvCxnSpPr/>
          <p:nvPr/>
        </p:nvCxnSpPr>
        <p:spPr>
          <a:xfrm rot="16200000" flipH="1">
            <a:off x="723901" y="1638299"/>
            <a:ext cx="1371600" cy="685802"/>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1371600" y="3505200"/>
            <a:ext cx="2057400" cy="990600"/>
          </a:xfrm>
          <a:prstGeom prst="straightConnector1">
            <a:avLst/>
          </a:prstGeom>
          <a:ln w="571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1409700" y="1638300"/>
            <a:ext cx="2057400" cy="121920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2971800" y="4038600"/>
            <a:ext cx="1295400" cy="685800"/>
          </a:xfrm>
          <a:prstGeom prst="straightConnector1">
            <a:avLst/>
          </a:prstGeom>
          <a:ln w="571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191000" y="3581400"/>
            <a:ext cx="1524000" cy="1066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486400" y="1752600"/>
            <a:ext cx="1524000" cy="10668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62600" y="1066800"/>
            <a:ext cx="7620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00400" y="1066800"/>
            <a:ext cx="762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14400" y="2667000"/>
            <a:ext cx="1502334" cy="369332"/>
          </a:xfrm>
          <a:prstGeom prst="rect">
            <a:avLst/>
          </a:prstGeom>
          <a:noFill/>
          <a:ln>
            <a:solidFill>
              <a:schemeClr val="accent3">
                <a:lumMod val="75000"/>
              </a:schemeClr>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3  </a:t>
            </a:r>
            <a:r>
              <a:rPr lang="en-US" b="1" dirty="0" smtClean="0">
                <a:solidFill>
                  <a:srgbClr val="FF0000"/>
                </a:solidFill>
                <a:latin typeface="Times New Roman" pitchFamily="18" charset="0"/>
                <a:ea typeface="Times New Roman" pitchFamily="18" charset="0"/>
                <a:cs typeface="Times New Roman" pitchFamily="18" charset="0"/>
              </a:rPr>
              <a:t> = -</a:t>
            </a:r>
            <a:r>
              <a:rPr lang="en-US" b="1" dirty="0" smtClean="0">
                <a:latin typeface="Times New Roman" pitchFamily="18" charset="0"/>
                <a:ea typeface="Times New Roman" pitchFamily="18" charset="0"/>
                <a:cs typeface="Times New Roman" pitchFamily="18" charset="0"/>
              </a:rPr>
              <a:t>393.5</a:t>
            </a:r>
            <a:endParaRPr lang="en-US" dirty="0"/>
          </a:p>
        </p:txBody>
      </p:sp>
      <p:sp>
        <p:nvSpPr>
          <p:cNvPr id="25" name="TextBox 24"/>
          <p:cNvSpPr txBox="1"/>
          <p:nvPr/>
        </p:nvSpPr>
        <p:spPr>
          <a:xfrm>
            <a:off x="2667000" y="3200400"/>
            <a:ext cx="1981200" cy="369332"/>
          </a:xfrm>
          <a:prstGeom prst="rect">
            <a:avLst/>
          </a:prstGeom>
          <a:noFill/>
          <a:ln>
            <a:solidFill>
              <a:schemeClr val="accent3">
                <a:lumMod val="75000"/>
              </a:schemeClr>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3</a:t>
            </a:r>
            <a:r>
              <a:rPr lang="en-US" b="1" dirty="0" smtClean="0">
                <a:latin typeface="Times New Roman" pitchFamily="18" charset="0"/>
                <a:ea typeface="Times New Roman" pitchFamily="18" charset="0"/>
                <a:cs typeface="Times New Roman" pitchFamily="18" charset="0"/>
              </a:rPr>
              <a:t> = -285.7 x 2</a:t>
            </a:r>
            <a:endParaRPr lang="en-US" dirty="0"/>
          </a:p>
        </p:txBody>
      </p:sp>
      <p:sp>
        <p:nvSpPr>
          <p:cNvPr id="26" name="TextBox 25"/>
          <p:cNvSpPr txBox="1"/>
          <p:nvPr/>
        </p:nvSpPr>
        <p:spPr>
          <a:xfrm>
            <a:off x="5257800" y="2971800"/>
            <a:ext cx="1233030" cy="369332"/>
          </a:xfrm>
          <a:prstGeom prst="rect">
            <a:avLst/>
          </a:prstGeom>
          <a:noFill/>
          <a:ln>
            <a:solidFill>
              <a:schemeClr val="accent3">
                <a:lumMod val="75000"/>
              </a:schemeClr>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2 </a:t>
            </a:r>
            <a:r>
              <a:rPr lang="en-US" b="1" dirty="0" smtClean="0">
                <a:solidFill>
                  <a:srgbClr val="FF0000"/>
                </a:solidFill>
                <a:latin typeface="Times New Roman" pitchFamily="18" charset="0"/>
                <a:ea typeface="Times New Roman" pitchFamily="18" charset="0"/>
                <a:cs typeface="Times New Roman" pitchFamily="18" charset="0"/>
              </a:rPr>
              <a:t>= </a:t>
            </a:r>
            <a:r>
              <a:rPr lang="en-US" b="1" dirty="0" smtClean="0">
                <a:latin typeface="Times New Roman" pitchFamily="18" charset="0"/>
                <a:ea typeface="Times New Roman" pitchFamily="18" charset="0"/>
                <a:cs typeface="Times New Roman" pitchFamily="18" charset="0"/>
              </a:rPr>
              <a:t>-890</a:t>
            </a:r>
            <a:endParaRPr lang="en-US" dirty="0"/>
          </a:p>
        </p:txBody>
      </p:sp>
      <p:sp>
        <p:nvSpPr>
          <p:cNvPr id="27" name="TextBox 26"/>
          <p:cNvSpPr txBox="1"/>
          <p:nvPr/>
        </p:nvSpPr>
        <p:spPr>
          <a:xfrm>
            <a:off x="3962400" y="838200"/>
            <a:ext cx="1600200" cy="369332"/>
          </a:xfrm>
          <a:prstGeom prst="rect">
            <a:avLst/>
          </a:prstGeom>
          <a:noFill/>
          <a:ln>
            <a:solidFill>
              <a:schemeClr val="accent3">
                <a:lumMod val="75000"/>
              </a:schemeClr>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1 </a:t>
            </a:r>
            <a:r>
              <a:rPr lang="en-US" b="1" dirty="0" smtClean="0">
                <a:solidFill>
                  <a:srgbClr val="FF0000"/>
                </a:solidFill>
                <a:latin typeface="Times New Roman" pitchFamily="18" charset="0"/>
                <a:ea typeface="Times New Roman" pitchFamily="18" charset="0"/>
                <a:cs typeface="Times New Roman" pitchFamily="18" charset="0"/>
              </a:rPr>
              <a:t>=</a:t>
            </a:r>
            <a:r>
              <a:rPr lang="en-US" b="1" dirty="0" smtClean="0">
                <a:latin typeface="Times New Roman" pitchFamily="18" charset="0"/>
                <a:ea typeface="Times New Roman" pitchFamily="18" charset="0"/>
                <a:cs typeface="Times New Roman" pitchFamily="18" charset="0"/>
              </a:rPr>
              <a:t>∆</a:t>
            </a:r>
            <a:r>
              <a:rPr lang="en-US" b="1" dirty="0" err="1" smtClean="0">
                <a:latin typeface="Times New Roman" pitchFamily="18" charset="0"/>
                <a:ea typeface="Times New Roman" pitchFamily="18" charset="0"/>
                <a:cs typeface="Times New Roman" pitchFamily="18" charset="0"/>
              </a:rPr>
              <a:t>Hf</a:t>
            </a:r>
            <a:r>
              <a:rPr lang="en-US" b="1" dirty="0" smtClean="0">
                <a:latin typeface="Times New Roman" pitchFamily="18" charset="0"/>
                <a:ea typeface="Times New Roman" pitchFamily="18" charset="0"/>
                <a:cs typeface="Times New Roman" pitchFamily="18" charset="0"/>
              </a:rPr>
              <a:t> = x</a:t>
            </a:r>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50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4">
                                            <p:txEl>
                                              <p:pRg st="0" end="0"/>
                                            </p:txEl>
                                          </p:spTgt>
                                        </p:tgtEl>
                                        <p:attrNameLst>
                                          <p:attrName>fill.type</p:attrName>
                                        </p:attrNameLst>
                                      </p:cBhvr>
                                      <p:to>
                                        <p:strVal val="solid"/>
                                      </p:to>
                                    </p:set>
                                  </p:childTnLst>
                                </p:cTn>
                              </p:par>
                            </p:childTnLst>
                          </p:cTn>
                        </p:par>
                        <p:par>
                          <p:cTn id="10" fill="hold">
                            <p:stCondLst>
                              <p:cond delay="475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3" dur="50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5">
                                            <p:txEl>
                                              <p:pRg st="0" end="0"/>
                                            </p:txEl>
                                          </p:spTgt>
                                        </p:tgtEl>
                                        <p:attrNameLst>
                                          <p:attrName>fill.type</p:attrName>
                                        </p:attrNameLst>
                                      </p:cBhvr>
                                      <p:to>
                                        <p:strVal val="solid"/>
                                      </p:to>
                                    </p:set>
                                  </p:childTnLst>
                                </p:cTn>
                              </p:par>
                            </p:childTnLst>
                          </p:cTn>
                        </p:par>
                        <p:par>
                          <p:cTn id="16" fill="hold">
                            <p:stCondLst>
                              <p:cond delay="8750"/>
                            </p:stCondLst>
                            <p:childTnLst>
                              <p:par>
                                <p:cTn id="17" presetID="27" presetClass="entr" presetSubtype="0" fill="hold" nodeType="afterEffect">
                                  <p:stCondLst>
                                    <p:cond delay="1000"/>
                                  </p:stCondLst>
                                  <p:iterate type="lt">
                                    <p:tmPct val="50000"/>
                                  </p:iterate>
                                  <p:childTnLst>
                                    <p:set>
                                      <p:cBhvr>
                                        <p:cTn id="18"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9" dur="50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6">
                                            <p:txEl>
                                              <p:pRg st="0" end="0"/>
                                            </p:txEl>
                                          </p:spTgt>
                                        </p:tgtEl>
                                        <p:attrNameLst>
                                          <p:attrName>fill.type</p:attrName>
                                        </p:attrNameLst>
                                      </p:cBhvr>
                                      <p:to>
                                        <p:strVal val="solid"/>
                                      </p:to>
                                    </p:set>
                                  </p:childTnLst>
                                </p:cTn>
                              </p:par>
                            </p:childTnLst>
                          </p:cTn>
                        </p:par>
                        <p:par>
                          <p:cTn id="22" fill="hold">
                            <p:stCondLst>
                              <p:cond delay="13500"/>
                            </p:stCondLst>
                            <p:childTnLst>
                              <p:par>
                                <p:cTn id="23" presetID="1"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13500"/>
                            </p:stCondLst>
                            <p:childTnLst>
                              <p:par>
                                <p:cTn id="26" presetID="1" presetClass="entr" presetSubtype="0" fill="hold" nodeType="afterEffect">
                                  <p:stCondLst>
                                    <p:cond delay="1000"/>
                                  </p:stCondLst>
                                  <p:childTnLst>
                                    <p:set>
                                      <p:cBhvr>
                                        <p:cTn id="27" dur="1" fill="hold">
                                          <p:stCondLst>
                                            <p:cond delay="0"/>
                                          </p:stCondLst>
                                        </p:cTn>
                                        <p:tgtEl>
                                          <p:spTgt spid="20"/>
                                        </p:tgtEl>
                                        <p:attrNameLst>
                                          <p:attrName>style.visibility</p:attrName>
                                        </p:attrNameLst>
                                      </p:cBhvr>
                                      <p:to>
                                        <p:strVal val="visible"/>
                                      </p:to>
                                    </p:set>
                                  </p:childTnLst>
                                </p:cTn>
                              </p:par>
                            </p:childTnLst>
                          </p:cTn>
                        </p:par>
                        <p:par>
                          <p:cTn id="28" fill="hold">
                            <p:stCondLst>
                              <p:cond delay="14500"/>
                            </p:stCondLst>
                            <p:childTnLst>
                              <p:par>
                                <p:cTn id="29" presetID="1" presetClass="entr" presetSubtype="0" fill="hold" nodeType="afterEffect">
                                  <p:stCondLst>
                                    <p:cond delay="1000"/>
                                  </p:stCondLst>
                                  <p:childTnLst>
                                    <p:set>
                                      <p:cBhvr>
                                        <p:cTn id="30" dur="1" fill="hold">
                                          <p:stCondLst>
                                            <p:cond delay="0"/>
                                          </p:stCondLst>
                                        </p:cTn>
                                        <p:tgtEl>
                                          <p:spTgt spid="18"/>
                                        </p:tgtEl>
                                        <p:attrNameLst>
                                          <p:attrName>style.visibility</p:attrName>
                                        </p:attrNameLst>
                                      </p:cBhvr>
                                      <p:to>
                                        <p:strVal val="visible"/>
                                      </p:to>
                                    </p:set>
                                  </p:childTnLst>
                                </p:cTn>
                              </p:par>
                            </p:childTnLst>
                          </p:cTn>
                        </p:par>
                        <p:par>
                          <p:cTn id="31" fill="hold">
                            <p:stCondLst>
                              <p:cond delay="15500"/>
                            </p:stCondLst>
                            <p:childTnLst>
                              <p:par>
                                <p:cTn id="32" presetID="1" presetClass="entr" presetSubtype="0" fill="hold" nodeType="afterEffect">
                                  <p:stCondLst>
                                    <p:cond delay="1000"/>
                                  </p:stCondLst>
                                  <p:childTnLst>
                                    <p:set>
                                      <p:cBhvr>
                                        <p:cTn id="33" dur="1" fill="hold">
                                          <p:stCondLst>
                                            <p:cond delay="0"/>
                                          </p:stCondLst>
                                        </p:cTn>
                                        <p:tgtEl>
                                          <p:spTgt spid="16"/>
                                        </p:tgtEl>
                                        <p:attrNameLst>
                                          <p:attrName>style.visibility</p:attrName>
                                        </p:attrNameLst>
                                      </p:cBhvr>
                                      <p:to>
                                        <p:strVal val="visible"/>
                                      </p:to>
                                    </p:set>
                                  </p:childTnLst>
                                </p:cTn>
                              </p:par>
                            </p:childTnLst>
                          </p:cTn>
                        </p:par>
                        <p:par>
                          <p:cTn id="34" fill="hold">
                            <p:stCondLst>
                              <p:cond delay="16500"/>
                            </p:stCondLst>
                            <p:childTnLst>
                              <p:par>
                                <p:cTn id="35" presetID="1" presetClass="entr" presetSubtype="0" fill="hold" nodeType="afterEffect">
                                  <p:stCondLst>
                                    <p:cond delay="1500"/>
                                  </p:stCondLst>
                                  <p:childTnLst>
                                    <p:set>
                                      <p:cBhvr>
                                        <p:cTn id="36" dur="1" fill="hold">
                                          <p:stCondLst>
                                            <p:cond delay="0"/>
                                          </p:stCondLst>
                                        </p:cTn>
                                        <p:tgtEl>
                                          <p:spTgt spid="8"/>
                                        </p:tgtEl>
                                        <p:attrNameLst>
                                          <p:attrName>style.visibility</p:attrName>
                                        </p:attrNameLst>
                                      </p:cBhvr>
                                      <p:to>
                                        <p:strVal val="visible"/>
                                      </p:to>
                                    </p:set>
                                  </p:childTnLst>
                                </p:cTn>
                              </p:par>
                            </p:childTnLst>
                          </p:cTn>
                        </p:par>
                        <p:par>
                          <p:cTn id="37" fill="hold">
                            <p:stCondLst>
                              <p:cond delay="18000"/>
                            </p:stCondLst>
                            <p:childTnLst>
                              <p:par>
                                <p:cTn id="38" presetID="1" presetClass="entr" presetSubtype="0" fill="hold" nodeType="afterEffect">
                                  <p:stCondLst>
                                    <p:cond delay="1000"/>
                                  </p:stCondLst>
                                  <p:childTnLst>
                                    <p:set>
                                      <p:cBhvr>
                                        <p:cTn id="39" dur="1" fill="hold">
                                          <p:stCondLst>
                                            <p:cond delay="0"/>
                                          </p:stCondLst>
                                        </p:cTn>
                                        <p:tgtEl>
                                          <p:spTgt spid="10"/>
                                        </p:tgtEl>
                                        <p:attrNameLst>
                                          <p:attrName>style.visibility</p:attrName>
                                        </p:attrNameLst>
                                      </p:cBhvr>
                                      <p:to>
                                        <p:strVal val="visible"/>
                                      </p:to>
                                    </p:set>
                                  </p:childTnLst>
                                </p:cTn>
                              </p:par>
                            </p:childTnLst>
                          </p:cTn>
                        </p:par>
                        <p:par>
                          <p:cTn id="40" fill="hold">
                            <p:stCondLst>
                              <p:cond delay="19000"/>
                            </p:stCondLst>
                            <p:childTnLst>
                              <p:par>
                                <p:cTn id="41" presetID="1" presetClass="entr" presetSubtype="0" fill="hold" nodeType="afterEffect">
                                  <p:stCondLst>
                                    <p:cond delay="1000"/>
                                  </p:stCondLst>
                                  <p:childTnLst>
                                    <p:set>
                                      <p:cBhvr>
                                        <p:cTn id="42" dur="1" fill="hold">
                                          <p:stCondLst>
                                            <p:cond delay="0"/>
                                          </p:stCondLst>
                                        </p:cTn>
                                        <p:tgtEl>
                                          <p:spTgt spid="12"/>
                                        </p:tgtEl>
                                        <p:attrNameLst>
                                          <p:attrName>style.visibility</p:attrName>
                                        </p:attrNameLst>
                                      </p:cBhvr>
                                      <p:to>
                                        <p:strVal val="visible"/>
                                      </p:to>
                                    </p:set>
                                  </p:childTnLst>
                                </p:cTn>
                              </p:par>
                            </p:childTnLst>
                          </p:cTn>
                        </p:par>
                        <p:par>
                          <p:cTn id="43" fill="hold">
                            <p:stCondLst>
                              <p:cond delay="20000"/>
                            </p:stCondLst>
                            <p:childTnLst>
                              <p:par>
                                <p:cTn id="44" presetID="1" presetClass="entr" presetSubtype="0" fill="hold" nodeType="afterEffect">
                                  <p:stCondLst>
                                    <p:cond delay="1000"/>
                                  </p:stCondLst>
                                  <p:childTnLst>
                                    <p:set>
                                      <p:cBhvr>
                                        <p:cTn id="45" dur="1" fill="hold">
                                          <p:stCondLst>
                                            <p:cond delay="0"/>
                                          </p:stCondLst>
                                        </p:cTn>
                                        <p:tgtEl>
                                          <p:spTgt spid="14"/>
                                        </p:tgtEl>
                                        <p:attrNameLst>
                                          <p:attrName>style.visibility</p:attrName>
                                        </p:attrNameLst>
                                      </p:cBhvr>
                                      <p:to>
                                        <p:strVal val="visible"/>
                                      </p:to>
                                    </p:set>
                                  </p:childTnLst>
                                </p:cTn>
                              </p:par>
                            </p:childTnLst>
                          </p:cTn>
                        </p:par>
                        <p:par>
                          <p:cTn id="46" fill="hold">
                            <p:stCondLst>
                              <p:cond delay="21000"/>
                            </p:stCondLst>
                            <p:childTnLst>
                              <p:par>
                                <p:cTn id="47" presetID="27" presetClass="entr" presetSubtype="0" fill="hold" grpId="0" nodeType="afterEffect">
                                  <p:stCondLst>
                                    <p:cond delay="2000"/>
                                  </p:stCondLst>
                                  <p:iterate type="lt">
                                    <p:tmPct val="50000"/>
                                  </p:iterate>
                                  <p:childTnLst>
                                    <p:set>
                                      <p:cBhvr>
                                        <p:cTn id="48" dur="1" fill="hold">
                                          <p:stCondLst>
                                            <p:cond delay="0"/>
                                          </p:stCondLst>
                                        </p:cTn>
                                        <p:tgtEl>
                                          <p:spTgt spid="27"/>
                                        </p:tgtEl>
                                        <p:attrNameLst>
                                          <p:attrName>style.visibility</p:attrName>
                                        </p:attrNameLst>
                                      </p:cBhvr>
                                      <p:to>
                                        <p:strVal val="visible"/>
                                      </p:to>
                                    </p:set>
                                    <p:anim calcmode="discrete" valueType="clr">
                                      <p:cBhvr override="childStyle">
                                        <p:cTn id="49" dur="50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27"/>
                                        </p:tgtEl>
                                        <p:attrNameLst>
                                          <p:attrName>fillcolor</p:attrName>
                                        </p:attrNameLst>
                                      </p:cBhvr>
                                      <p:tavLst>
                                        <p:tav tm="0">
                                          <p:val>
                                            <p:clrVal>
                                              <a:schemeClr val="accent2"/>
                                            </p:clrVal>
                                          </p:val>
                                        </p:tav>
                                        <p:tav tm="50000">
                                          <p:val>
                                            <p:clrVal>
                                              <a:schemeClr val="hlink"/>
                                            </p:clrVal>
                                          </p:val>
                                        </p:tav>
                                      </p:tavLst>
                                    </p:anim>
                                    <p:set>
                                      <p:cBhvr>
                                        <p:cTn id="51" dur="500"/>
                                        <p:tgtEl>
                                          <p:spTgt spid="27"/>
                                        </p:tgtEl>
                                        <p:attrNameLst>
                                          <p:attrName>fill.type</p:attrName>
                                        </p:attrNameLst>
                                      </p:cBhvr>
                                      <p:to>
                                        <p:strVal val="solid"/>
                                      </p:to>
                                    </p:set>
                                  </p:childTnLst>
                                </p:cTn>
                              </p:par>
                            </p:childTnLst>
                          </p:cTn>
                        </p:par>
                        <p:par>
                          <p:cTn id="52" fill="hold">
                            <p:stCondLst>
                              <p:cond delay="25500"/>
                            </p:stCondLst>
                            <p:childTnLst>
                              <p:par>
                                <p:cTn id="53" presetID="27" presetClass="entr" presetSubtype="0" fill="hold" grpId="0" nodeType="afterEffect">
                                  <p:stCondLst>
                                    <p:cond delay="0"/>
                                  </p:stCondLst>
                                  <p:iterate type="lt">
                                    <p:tmPct val="50000"/>
                                  </p:iterate>
                                  <p:childTnLst>
                                    <p:set>
                                      <p:cBhvr>
                                        <p:cTn id="54" dur="1" fill="hold">
                                          <p:stCondLst>
                                            <p:cond delay="0"/>
                                          </p:stCondLst>
                                        </p:cTn>
                                        <p:tgtEl>
                                          <p:spTgt spid="26"/>
                                        </p:tgtEl>
                                        <p:attrNameLst>
                                          <p:attrName>style.visibility</p:attrName>
                                        </p:attrNameLst>
                                      </p:cBhvr>
                                      <p:to>
                                        <p:strVal val="visible"/>
                                      </p:to>
                                    </p:set>
                                    <p:anim calcmode="discrete" valueType="clr">
                                      <p:cBhvr override="childStyle">
                                        <p:cTn id="55" dur="50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26"/>
                                        </p:tgtEl>
                                        <p:attrNameLst>
                                          <p:attrName>fillcolor</p:attrName>
                                        </p:attrNameLst>
                                      </p:cBhvr>
                                      <p:tavLst>
                                        <p:tav tm="0">
                                          <p:val>
                                            <p:clrVal>
                                              <a:schemeClr val="accent2"/>
                                            </p:clrVal>
                                          </p:val>
                                        </p:tav>
                                        <p:tav tm="50000">
                                          <p:val>
                                            <p:clrVal>
                                              <a:schemeClr val="hlink"/>
                                            </p:clrVal>
                                          </p:val>
                                        </p:tav>
                                      </p:tavLst>
                                    </p:anim>
                                    <p:set>
                                      <p:cBhvr>
                                        <p:cTn id="57" dur="500"/>
                                        <p:tgtEl>
                                          <p:spTgt spid="26"/>
                                        </p:tgtEl>
                                        <p:attrNameLst>
                                          <p:attrName>fill.type</p:attrName>
                                        </p:attrNameLst>
                                      </p:cBhvr>
                                      <p:to>
                                        <p:strVal val="solid"/>
                                      </p:to>
                                    </p:set>
                                  </p:childTnLst>
                                </p:cTn>
                              </p:par>
                            </p:childTnLst>
                          </p:cTn>
                        </p:par>
                        <p:par>
                          <p:cTn id="58" fill="hold">
                            <p:stCondLst>
                              <p:cond delay="27750"/>
                            </p:stCondLst>
                            <p:childTnLst>
                              <p:par>
                                <p:cTn id="59" presetID="27" presetClass="entr" presetSubtype="0" fill="hold" grpId="0" nodeType="afterEffect">
                                  <p:stCondLst>
                                    <p:cond delay="1500"/>
                                  </p:stCondLst>
                                  <p:iterate type="lt">
                                    <p:tmPct val="50000"/>
                                  </p:iterate>
                                  <p:childTnLst>
                                    <p:set>
                                      <p:cBhvr>
                                        <p:cTn id="60" dur="1" fill="hold">
                                          <p:stCondLst>
                                            <p:cond delay="0"/>
                                          </p:stCondLst>
                                        </p:cTn>
                                        <p:tgtEl>
                                          <p:spTgt spid="24"/>
                                        </p:tgtEl>
                                        <p:attrNameLst>
                                          <p:attrName>style.visibility</p:attrName>
                                        </p:attrNameLst>
                                      </p:cBhvr>
                                      <p:to>
                                        <p:strVal val="visible"/>
                                      </p:to>
                                    </p:set>
                                    <p:anim calcmode="discrete" valueType="clr">
                                      <p:cBhvr override="childStyle">
                                        <p:cTn id="61" dur="50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62" dur="500"/>
                                        <p:tgtEl>
                                          <p:spTgt spid="24"/>
                                        </p:tgtEl>
                                        <p:attrNameLst>
                                          <p:attrName>fillcolor</p:attrName>
                                        </p:attrNameLst>
                                      </p:cBhvr>
                                      <p:tavLst>
                                        <p:tav tm="0">
                                          <p:val>
                                            <p:clrVal>
                                              <a:schemeClr val="accent2"/>
                                            </p:clrVal>
                                          </p:val>
                                        </p:tav>
                                        <p:tav tm="50000">
                                          <p:val>
                                            <p:clrVal>
                                              <a:schemeClr val="hlink"/>
                                            </p:clrVal>
                                          </p:val>
                                        </p:tav>
                                      </p:tavLst>
                                    </p:anim>
                                    <p:set>
                                      <p:cBhvr>
                                        <p:cTn id="63" dur="500"/>
                                        <p:tgtEl>
                                          <p:spTgt spid="24"/>
                                        </p:tgtEl>
                                        <p:attrNameLst>
                                          <p:attrName>fill.type</p:attrName>
                                        </p:attrNameLst>
                                      </p:cBhvr>
                                      <p:to>
                                        <p:strVal val="solid"/>
                                      </p:to>
                                    </p:set>
                                  </p:childTnLst>
                                </p:cTn>
                              </p:par>
                            </p:childTnLst>
                          </p:cTn>
                        </p:par>
                        <p:par>
                          <p:cTn id="64" fill="hold">
                            <p:stCondLst>
                              <p:cond delay="32000"/>
                            </p:stCondLst>
                            <p:childTnLst>
                              <p:par>
                                <p:cTn id="65" presetID="27" presetClass="entr" presetSubtype="0" fill="hold" grpId="0" nodeType="afterEffect">
                                  <p:stCondLst>
                                    <p:cond delay="1000"/>
                                  </p:stCondLst>
                                  <p:iterate type="lt">
                                    <p:tmPct val="50000"/>
                                  </p:iterate>
                                  <p:childTnLst>
                                    <p:set>
                                      <p:cBhvr>
                                        <p:cTn id="66" dur="1" fill="hold">
                                          <p:stCondLst>
                                            <p:cond delay="0"/>
                                          </p:stCondLst>
                                        </p:cTn>
                                        <p:tgtEl>
                                          <p:spTgt spid="25"/>
                                        </p:tgtEl>
                                        <p:attrNameLst>
                                          <p:attrName>style.visibility</p:attrName>
                                        </p:attrNameLst>
                                      </p:cBhvr>
                                      <p:to>
                                        <p:strVal val="visible"/>
                                      </p:to>
                                    </p:set>
                                    <p:anim calcmode="discrete" valueType="clr">
                                      <p:cBhvr override="childStyle">
                                        <p:cTn id="67" dur="50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68" dur="500"/>
                                        <p:tgtEl>
                                          <p:spTgt spid="25"/>
                                        </p:tgtEl>
                                        <p:attrNameLst>
                                          <p:attrName>fillcolor</p:attrName>
                                        </p:attrNameLst>
                                      </p:cBhvr>
                                      <p:tavLst>
                                        <p:tav tm="0">
                                          <p:val>
                                            <p:clrVal>
                                              <a:schemeClr val="accent2"/>
                                            </p:clrVal>
                                          </p:val>
                                        </p:tav>
                                        <p:tav tm="50000">
                                          <p:val>
                                            <p:clrVal>
                                              <a:schemeClr val="hlink"/>
                                            </p:clrVal>
                                          </p:val>
                                        </p:tav>
                                      </p:tavLst>
                                    </p:anim>
                                    <p:set>
                                      <p:cBhvr>
                                        <p:cTn id="69" dur="500"/>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81000" y="304800"/>
            <a:ext cx="84582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Substituting: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-393.5 + (-285.7 x 2)  = -890.4kJ + 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 -74.5 kJ</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Heat of formation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-74.5 kJmole</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Calculate the molar enthalpy of formation of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ethyne</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given :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0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carbon-graphite = -394kJmole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,Hydrogen = -286 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(C</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-1300 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Carbon-graphite ,hydrogen and oxygen can react to first form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ethyne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Ethyne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will then burn in the oxygen present to form carbon(IV)oxide and water. Carbon-graphite can burn in the oxygen to form carbon(IV)oxide.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Hydrogen can burn in the oxygen to form water.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2C(s)+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(g)+2 ½ 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C</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 +2 ½ 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2C(s)+ 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(g)+ 2 ½ 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(g)+H</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 cycle diagram</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43009">
                                            <p:txEl>
                                              <p:pRg st="0" end="0"/>
                                            </p:txEl>
                                          </p:spTgt>
                                        </p:tgtEl>
                                        <p:attrNameLst>
                                          <p:attrName>style.visibility</p:attrName>
                                        </p:attrNameLst>
                                      </p:cBhvr>
                                      <p:to>
                                        <p:strVal val="visible"/>
                                      </p:to>
                                    </p:set>
                                    <p:animEffect transition="in" filter="box(out)">
                                      <p:cBhvr>
                                        <p:cTn id="7" dur="2000"/>
                                        <p:tgtEl>
                                          <p:spTgt spid="43009">
                                            <p:txEl>
                                              <p:pRg st="0" end="0"/>
                                            </p:txEl>
                                          </p:spTgt>
                                        </p:tgtEl>
                                      </p:cBhvr>
                                    </p:animEffect>
                                  </p:childTnLst>
                                </p:cTn>
                              </p:par>
                            </p:childTnLst>
                          </p:cTn>
                        </p:par>
                        <p:par>
                          <p:cTn id="8" fill="hold">
                            <p:stCondLst>
                              <p:cond delay="2000"/>
                            </p:stCondLst>
                            <p:childTnLst>
                              <p:par>
                                <p:cTn id="9" presetID="4" presetClass="entr" presetSubtype="32" fill="hold" nodeType="afterEffect">
                                  <p:stCondLst>
                                    <p:cond delay="0"/>
                                  </p:stCondLst>
                                  <p:childTnLst>
                                    <p:set>
                                      <p:cBhvr>
                                        <p:cTn id="10" dur="1" fill="hold">
                                          <p:stCondLst>
                                            <p:cond delay="0"/>
                                          </p:stCondLst>
                                        </p:cTn>
                                        <p:tgtEl>
                                          <p:spTgt spid="43009">
                                            <p:txEl>
                                              <p:pRg st="1" end="1"/>
                                            </p:txEl>
                                          </p:spTgt>
                                        </p:tgtEl>
                                        <p:attrNameLst>
                                          <p:attrName>style.visibility</p:attrName>
                                        </p:attrNameLst>
                                      </p:cBhvr>
                                      <p:to>
                                        <p:strVal val="visible"/>
                                      </p:to>
                                    </p:set>
                                    <p:animEffect transition="in" filter="box(out)">
                                      <p:cBhvr>
                                        <p:cTn id="11" dur="2000"/>
                                        <p:tgtEl>
                                          <p:spTgt spid="43009">
                                            <p:txEl>
                                              <p:pRg st="1" end="1"/>
                                            </p:txEl>
                                          </p:spTgt>
                                        </p:tgtEl>
                                      </p:cBhvr>
                                    </p:animEffect>
                                  </p:childTnLst>
                                </p:cTn>
                              </p:par>
                            </p:childTnLst>
                          </p:cTn>
                        </p:par>
                        <p:par>
                          <p:cTn id="12" fill="hold">
                            <p:stCondLst>
                              <p:cond delay="4000"/>
                            </p:stCondLst>
                            <p:childTnLst>
                              <p:par>
                                <p:cTn id="13" presetID="4" presetClass="entr" presetSubtype="32" fill="hold" nodeType="afterEffect">
                                  <p:stCondLst>
                                    <p:cond delay="0"/>
                                  </p:stCondLst>
                                  <p:childTnLst>
                                    <p:set>
                                      <p:cBhvr>
                                        <p:cTn id="14" dur="1" fill="hold">
                                          <p:stCondLst>
                                            <p:cond delay="0"/>
                                          </p:stCondLst>
                                        </p:cTn>
                                        <p:tgtEl>
                                          <p:spTgt spid="43009">
                                            <p:txEl>
                                              <p:pRg st="2" end="2"/>
                                            </p:txEl>
                                          </p:spTgt>
                                        </p:tgtEl>
                                        <p:attrNameLst>
                                          <p:attrName>style.visibility</p:attrName>
                                        </p:attrNameLst>
                                      </p:cBhvr>
                                      <p:to>
                                        <p:strVal val="visible"/>
                                      </p:to>
                                    </p:set>
                                    <p:animEffect transition="in" filter="box(out)">
                                      <p:cBhvr>
                                        <p:cTn id="15" dur="2000"/>
                                        <p:tgtEl>
                                          <p:spTgt spid="43009">
                                            <p:txEl>
                                              <p:pRg st="2" end="2"/>
                                            </p:txEl>
                                          </p:spTgt>
                                        </p:tgtEl>
                                      </p:cBhvr>
                                    </p:animEffect>
                                  </p:childTnLst>
                                </p:cTn>
                              </p:par>
                            </p:childTnLst>
                          </p:cTn>
                        </p:par>
                        <p:par>
                          <p:cTn id="16" fill="hold">
                            <p:stCondLst>
                              <p:cond delay="6000"/>
                            </p:stCondLst>
                            <p:childTnLst>
                              <p:par>
                                <p:cTn id="17" presetID="4" presetClass="entr" presetSubtype="32" fill="hold" nodeType="afterEffect">
                                  <p:stCondLst>
                                    <p:cond delay="0"/>
                                  </p:stCondLst>
                                  <p:childTnLst>
                                    <p:set>
                                      <p:cBhvr>
                                        <p:cTn id="18" dur="1" fill="hold">
                                          <p:stCondLst>
                                            <p:cond delay="0"/>
                                          </p:stCondLst>
                                        </p:cTn>
                                        <p:tgtEl>
                                          <p:spTgt spid="43009">
                                            <p:txEl>
                                              <p:pRg st="3" end="3"/>
                                            </p:txEl>
                                          </p:spTgt>
                                        </p:tgtEl>
                                        <p:attrNameLst>
                                          <p:attrName>style.visibility</p:attrName>
                                        </p:attrNameLst>
                                      </p:cBhvr>
                                      <p:to>
                                        <p:strVal val="visible"/>
                                      </p:to>
                                    </p:set>
                                    <p:animEffect transition="in" filter="box(out)">
                                      <p:cBhvr>
                                        <p:cTn id="19" dur="2000"/>
                                        <p:tgtEl>
                                          <p:spTgt spid="43009">
                                            <p:txEl>
                                              <p:pRg st="3" end="3"/>
                                            </p:txEl>
                                          </p:spTgt>
                                        </p:tgtEl>
                                      </p:cBhvr>
                                    </p:animEffect>
                                  </p:childTnLst>
                                </p:cTn>
                              </p:par>
                            </p:childTnLst>
                          </p:cTn>
                        </p:par>
                        <p:par>
                          <p:cTn id="20" fill="hold">
                            <p:stCondLst>
                              <p:cond delay="8000"/>
                            </p:stCondLst>
                            <p:childTnLst>
                              <p:par>
                                <p:cTn id="21" presetID="4" presetClass="entr" presetSubtype="32" fill="hold" nodeType="afterEffect">
                                  <p:stCondLst>
                                    <p:cond delay="0"/>
                                  </p:stCondLst>
                                  <p:childTnLst>
                                    <p:set>
                                      <p:cBhvr>
                                        <p:cTn id="22" dur="1" fill="hold">
                                          <p:stCondLst>
                                            <p:cond delay="0"/>
                                          </p:stCondLst>
                                        </p:cTn>
                                        <p:tgtEl>
                                          <p:spTgt spid="43009">
                                            <p:txEl>
                                              <p:pRg st="4" end="4"/>
                                            </p:txEl>
                                          </p:spTgt>
                                        </p:tgtEl>
                                        <p:attrNameLst>
                                          <p:attrName>style.visibility</p:attrName>
                                        </p:attrNameLst>
                                      </p:cBhvr>
                                      <p:to>
                                        <p:strVal val="visible"/>
                                      </p:to>
                                    </p:set>
                                    <p:animEffect transition="in" filter="box(out)">
                                      <p:cBhvr>
                                        <p:cTn id="23" dur="2000"/>
                                        <p:tgtEl>
                                          <p:spTgt spid="43009">
                                            <p:txEl>
                                              <p:pRg st="4" end="4"/>
                                            </p:txEl>
                                          </p:spTgt>
                                        </p:tgtEl>
                                      </p:cBhvr>
                                    </p:animEffect>
                                  </p:childTnLst>
                                </p:cTn>
                              </p:par>
                            </p:childTnLst>
                          </p:cTn>
                        </p:par>
                        <p:par>
                          <p:cTn id="24" fill="hold">
                            <p:stCondLst>
                              <p:cond delay="10000"/>
                            </p:stCondLst>
                            <p:childTnLst>
                              <p:par>
                                <p:cTn id="25" presetID="4" presetClass="entr" presetSubtype="32" fill="hold" nodeType="afterEffect">
                                  <p:stCondLst>
                                    <p:cond delay="0"/>
                                  </p:stCondLst>
                                  <p:childTnLst>
                                    <p:set>
                                      <p:cBhvr>
                                        <p:cTn id="26" dur="1" fill="hold">
                                          <p:stCondLst>
                                            <p:cond delay="0"/>
                                          </p:stCondLst>
                                        </p:cTn>
                                        <p:tgtEl>
                                          <p:spTgt spid="43009">
                                            <p:txEl>
                                              <p:pRg st="6" end="6"/>
                                            </p:txEl>
                                          </p:spTgt>
                                        </p:tgtEl>
                                        <p:attrNameLst>
                                          <p:attrName>style.visibility</p:attrName>
                                        </p:attrNameLst>
                                      </p:cBhvr>
                                      <p:to>
                                        <p:strVal val="visible"/>
                                      </p:to>
                                    </p:set>
                                    <p:animEffect transition="in" filter="box(out)">
                                      <p:cBhvr>
                                        <p:cTn id="27" dur="2000"/>
                                        <p:tgtEl>
                                          <p:spTgt spid="43009">
                                            <p:txEl>
                                              <p:pRg st="6" end="6"/>
                                            </p:txEl>
                                          </p:spTgt>
                                        </p:tgtEl>
                                      </p:cBhvr>
                                    </p:animEffect>
                                  </p:childTnLst>
                                </p:cTn>
                              </p:par>
                            </p:childTnLst>
                          </p:cTn>
                        </p:par>
                        <p:par>
                          <p:cTn id="28" fill="hold">
                            <p:stCondLst>
                              <p:cond delay="12000"/>
                            </p:stCondLst>
                            <p:childTnLst>
                              <p:par>
                                <p:cTn id="29" presetID="4" presetClass="entr" presetSubtype="32" fill="hold" nodeType="afterEffect">
                                  <p:stCondLst>
                                    <p:cond delay="0"/>
                                  </p:stCondLst>
                                  <p:childTnLst>
                                    <p:set>
                                      <p:cBhvr>
                                        <p:cTn id="30" dur="1" fill="hold">
                                          <p:stCondLst>
                                            <p:cond delay="0"/>
                                          </p:stCondLst>
                                        </p:cTn>
                                        <p:tgtEl>
                                          <p:spTgt spid="43009">
                                            <p:txEl>
                                              <p:pRg st="7" end="7"/>
                                            </p:txEl>
                                          </p:spTgt>
                                        </p:tgtEl>
                                        <p:attrNameLst>
                                          <p:attrName>style.visibility</p:attrName>
                                        </p:attrNameLst>
                                      </p:cBhvr>
                                      <p:to>
                                        <p:strVal val="visible"/>
                                      </p:to>
                                    </p:set>
                                    <p:animEffect transition="in" filter="box(out)">
                                      <p:cBhvr>
                                        <p:cTn id="31" dur="2000"/>
                                        <p:tgtEl>
                                          <p:spTgt spid="43009">
                                            <p:txEl>
                                              <p:pRg st="7" end="7"/>
                                            </p:txEl>
                                          </p:spTgt>
                                        </p:tgtEl>
                                      </p:cBhvr>
                                    </p:animEffect>
                                  </p:childTnLst>
                                </p:cTn>
                              </p:par>
                            </p:childTnLst>
                          </p:cTn>
                        </p:par>
                        <p:par>
                          <p:cTn id="32" fill="hold">
                            <p:stCondLst>
                              <p:cond delay="14000"/>
                            </p:stCondLst>
                            <p:childTnLst>
                              <p:par>
                                <p:cTn id="33" presetID="4" presetClass="entr" presetSubtype="32" fill="hold" nodeType="afterEffect">
                                  <p:stCondLst>
                                    <p:cond delay="0"/>
                                  </p:stCondLst>
                                  <p:childTnLst>
                                    <p:set>
                                      <p:cBhvr>
                                        <p:cTn id="34" dur="1" fill="hold">
                                          <p:stCondLst>
                                            <p:cond delay="0"/>
                                          </p:stCondLst>
                                        </p:cTn>
                                        <p:tgtEl>
                                          <p:spTgt spid="43009">
                                            <p:txEl>
                                              <p:pRg st="8" end="8"/>
                                            </p:txEl>
                                          </p:spTgt>
                                        </p:tgtEl>
                                        <p:attrNameLst>
                                          <p:attrName>style.visibility</p:attrName>
                                        </p:attrNameLst>
                                      </p:cBhvr>
                                      <p:to>
                                        <p:strVal val="visible"/>
                                      </p:to>
                                    </p:set>
                                    <p:animEffect transition="in" filter="box(out)">
                                      <p:cBhvr>
                                        <p:cTn id="35" dur="2000"/>
                                        <p:tgtEl>
                                          <p:spTgt spid="43009">
                                            <p:txEl>
                                              <p:pRg st="8" end="8"/>
                                            </p:txEl>
                                          </p:spTgt>
                                        </p:tgtEl>
                                      </p:cBhvr>
                                    </p:animEffect>
                                  </p:childTnLst>
                                </p:cTn>
                              </p:par>
                            </p:childTnLst>
                          </p:cTn>
                        </p:par>
                        <p:par>
                          <p:cTn id="36" fill="hold">
                            <p:stCondLst>
                              <p:cond delay="16000"/>
                            </p:stCondLst>
                            <p:childTnLst>
                              <p:par>
                                <p:cTn id="37" presetID="4" presetClass="entr" presetSubtype="32" fill="hold" nodeType="afterEffect">
                                  <p:stCondLst>
                                    <p:cond delay="0"/>
                                  </p:stCondLst>
                                  <p:childTnLst>
                                    <p:set>
                                      <p:cBhvr>
                                        <p:cTn id="38" dur="1" fill="hold">
                                          <p:stCondLst>
                                            <p:cond delay="0"/>
                                          </p:stCondLst>
                                        </p:cTn>
                                        <p:tgtEl>
                                          <p:spTgt spid="43009">
                                            <p:txEl>
                                              <p:pRg st="9" end="9"/>
                                            </p:txEl>
                                          </p:spTgt>
                                        </p:tgtEl>
                                        <p:attrNameLst>
                                          <p:attrName>style.visibility</p:attrName>
                                        </p:attrNameLst>
                                      </p:cBhvr>
                                      <p:to>
                                        <p:strVal val="visible"/>
                                      </p:to>
                                    </p:set>
                                    <p:animEffect transition="in" filter="box(out)">
                                      <p:cBhvr>
                                        <p:cTn id="39" dur="2000"/>
                                        <p:tgtEl>
                                          <p:spTgt spid="43009">
                                            <p:txEl>
                                              <p:pRg st="9" end="9"/>
                                            </p:txEl>
                                          </p:spTgt>
                                        </p:tgtEl>
                                      </p:cBhvr>
                                    </p:animEffect>
                                  </p:childTnLst>
                                </p:cTn>
                              </p:par>
                            </p:childTnLst>
                          </p:cTn>
                        </p:par>
                        <p:par>
                          <p:cTn id="40" fill="hold">
                            <p:stCondLst>
                              <p:cond delay="18000"/>
                            </p:stCondLst>
                            <p:childTnLst>
                              <p:par>
                                <p:cTn id="41" presetID="4" presetClass="entr" presetSubtype="32" fill="hold" nodeType="afterEffect">
                                  <p:stCondLst>
                                    <p:cond delay="0"/>
                                  </p:stCondLst>
                                  <p:childTnLst>
                                    <p:set>
                                      <p:cBhvr>
                                        <p:cTn id="42" dur="1" fill="hold">
                                          <p:stCondLst>
                                            <p:cond delay="0"/>
                                          </p:stCondLst>
                                        </p:cTn>
                                        <p:tgtEl>
                                          <p:spTgt spid="43009">
                                            <p:txEl>
                                              <p:pRg st="10" end="10"/>
                                            </p:txEl>
                                          </p:spTgt>
                                        </p:tgtEl>
                                        <p:attrNameLst>
                                          <p:attrName>style.visibility</p:attrName>
                                        </p:attrNameLst>
                                      </p:cBhvr>
                                      <p:to>
                                        <p:strVal val="visible"/>
                                      </p:to>
                                    </p:set>
                                    <p:animEffect transition="in" filter="box(out)">
                                      <p:cBhvr>
                                        <p:cTn id="43" dur="2000"/>
                                        <p:tgtEl>
                                          <p:spTgt spid="43009">
                                            <p:txEl>
                                              <p:pRg st="10" end="10"/>
                                            </p:txEl>
                                          </p:spTgt>
                                        </p:tgtEl>
                                      </p:cBhvr>
                                    </p:animEffect>
                                  </p:childTnLst>
                                </p:cTn>
                              </p:par>
                            </p:childTnLst>
                          </p:cTn>
                        </p:par>
                        <p:par>
                          <p:cTn id="44" fill="hold">
                            <p:stCondLst>
                              <p:cond delay="20000"/>
                            </p:stCondLst>
                            <p:childTnLst>
                              <p:par>
                                <p:cTn id="45" presetID="4" presetClass="entr" presetSubtype="32" fill="hold" nodeType="afterEffect">
                                  <p:stCondLst>
                                    <p:cond delay="0"/>
                                  </p:stCondLst>
                                  <p:childTnLst>
                                    <p:set>
                                      <p:cBhvr>
                                        <p:cTn id="46" dur="1" fill="hold">
                                          <p:stCondLst>
                                            <p:cond delay="0"/>
                                          </p:stCondLst>
                                        </p:cTn>
                                        <p:tgtEl>
                                          <p:spTgt spid="43009">
                                            <p:txEl>
                                              <p:pRg st="12" end="12"/>
                                            </p:txEl>
                                          </p:spTgt>
                                        </p:tgtEl>
                                        <p:attrNameLst>
                                          <p:attrName>style.visibility</p:attrName>
                                        </p:attrNameLst>
                                      </p:cBhvr>
                                      <p:to>
                                        <p:strVal val="visible"/>
                                      </p:to>
                                    </p:set>
                                    <p:animEffect transition="in" filter="box(out)">
                                      <p:cBhvr>
                                        <p:cTn id="47" dur="2000"/>
                                        <p:tgtEl>
                                          <p:spTgt spid="43009">
                                            <p:txEl>
                                              <p:pRg st="12" end="12"/>
                                            </p:txEl>
                                          </p:spTgt>
                                        </p:tgtEl>
                                      </p:cBhvr>
                                    </p:animEffect>
                                  </p:childTnLst>
                                </p:cTn>
                              </p:par>
                            </p:childTnLst>
                          </p:cTn>
                        </p:par>
                        <p:par>
                          <p:cTn id="48" fill="hold">
                            <p:stCondLst>
                              <p:cond delay="22000"/>
                            </p:stCondLst>
                            <p:childTnLst>
                              <p:par>
                                <p:cTn id="49" presetID="4" presetClass="entr" presetSubtype="32" fill="hold" nodeType="afterEffect">
                                  <p:stCondLst>
                                    <p:cond delay="0"/>
                                  </p:stCondLst>
                                  <p:childTnLst>
                                    <p:set>
                                      <p:cBhvr>
                                        <p:cTn id="50" dur="1" fill="hold">
                                          <p:stCondLst>
                                            <p:cond delay="0"/>
                                          </p:stCondLst>
                                        </p:cTn>
                                        <p:tgtEl>
                                          <p:spTgt spid="43009">
                                            <p:txEl>
                                              <p:pRg st="13" end="13"/>
                                            </p:txEl>
                                          </p:spTgt>
                                        </p:tgtEl>
                                        <p:attrNameLst>
                                          <p:attrName>style.visibility</p:attrName>
                                        </p:attrNameLst>
                                      </p:cBhvr>
                                      <p:to>
                                        <p:strVal val="visible"/>
                                      </p:to>
                                    </p:set>
                                    <p:animEffect transition="in" filter="box(out)">
                                      <p:cBhvr>
                                        <p:cTn id="51" dur="2000"/>
                                        <p:tgtEl>
                                          <p:spTgt spid="43009">
                                            <p:txEl>
                                              <p:pRg st="13" end="13"/>
                                            </p:txEl>
                                          </p:spTgt>
                                        </p:tgtEl>
                                      </p:cBhvr>
                                    </p:animEffect>
                                  </p:childTnLst>
                                </p:cTn>
                              </p:par>
                            </p:childTnLst>
                          </p:cTn>
                        </p:par>
                        <p:par>
                          <p:cTn id="52" fill="hold">
                            <p:stCondLst>
                              <p:cond delay="24000"/>
                            </p:stCondLst>
                            <p:childTnLst>
                              <p:par>
                                <p:cTn id="53" presetID="4" presetClass="entr" presetSubtype="32" fill="hold" nodeType="afterEffect">
                                  <p:stCondLst>
                                    <p:cond delay="0"/>
                                  </p:stCondLst>
                                  <p:childTnLst>
                                    <p:set>
                                      <p:cBhvr>
                                        <p:cTn id="54" dur="1" fill="hold">
                                          <p:stCondLst>
                                            <p:cond delay="0"/>
                                          </p:stCondLst>
                                        </p:cTn>
                                        <p:tgtEl>
                                          <p:spTgt spid="43009">
                                            <p:txEl>
                                              <p:pRg st="14" end="14"/>
                                            </p:txEl>
                                          </p:spTgt>
                                        </p:tgtEl>
                                        <p:attrNameLst>
                                          <p:attrName>style.visibility</p:attrName>
                                        </p:attrNameLst>
                                      </p:cBhvr>
                                      <p:to>
                                        <p:strVal val="visible"/>
                                      </p:to>
                                    </p:set>
                                    <p:animEffect transition="in" filter="box(out)">
                                      <p:cBhvr>
                                        <p:cTn id="55" dur="2000"/>
                                        <p:tgtEl>
                                          <p:spTgt spid="43009">
                                            <p:txEl>
                                              <p:pRg st="14" end="14"/>
                                            </p:txEl>
                                          </p:spTgt>
                                        </p:tgtEl>
                                      </p:cBhvr>
                                    </p:animEffect>
                                  </p:childTnLst>
                                </p:cTn>
                              </p:par>
                            </p:childTnLst>
                          </p:cTn>
                        </p:par>
                        <p:par>
                          <p:cTn id="56" fill="hold">
                            <p:stCondLst>
                              <p:cond delay="26000"/>
                            </p:stCondLst>
                            <p:childTnLst>
                              <p:par>
                                <p:cTn id="57" presetID="4" presetClass="entr" presetSubtype="32" fill="hold" nodeType="afterEffect">
                                  <p:stCondLst>
                                    <p:cond delay="0"/>
                                  </p:stCondLst>
                                  <p:childTnLst>
                                    <p:set>
                                      <p:cBhvr>
                                        <p:cTn id="58" dur="1" fill="hold">
                                          <p:stCondLst>
                                            <p:cond delay="0"/>
                                          </p:stCondLst>
                                        </p:cTn>
                                        <p:tgtEl>
                                          <p:spTgt spid="43009">
                                            <p:txEl>
                                              <p:pRg st="15" end="15"/>
                                            </p:txEl>
                                          </p:spTgt>
                                        </p:tgtEl>
                                        <p:attrNameLst>
                                          <p:attrName>style.visibility</p:attrName>
                                        </p:attrNameLst>
                                      </p:cBhvr>
                                      <p:to>
                                        <p:strVal val="visible"/>
                                      </p:to>
                                    </p:set>
                                    <p:animEffect transition="in" filter="box(out)">
                                      <p:cBhvr>
                                        <p:cTn id="59" dur="2000"/>
                                        <p:tgtEl>
                                          <p:spTgt spid="4300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838200"/>
            <a:ext cx="2819400" cy="400110"/>
          </a:xfrm>
          <a:prstGeom prst="rect">
            <a:avLst/>
          </a:prstGeom>
          <a:noFill/>
          <a:ln>
            <a:solidFill>
              <a:srgbClr val="FF0000"/>
            </a:solidFill>
          </a:ln>
        </p:spPr>
        <p:txBody>
          <a:bodyPr wrap="square" rtlCol="0">
            <a:spAutoFit/>
          </a:bodyPr>
          <a:lstStyle/>
          <a:p>
            <a:r>
              <a:rPr lang="en-US" sz="2000" dirty="0" smtClean="0">
                <a:latin typeface="Times New Roman" pitchFamily="18" charset="0"/>
                <a:ea typeface="Times New Roman" pitchFamily="18" charset="0"/>
                <a:cs typeface="Times New Roman" pitchFamily="18" charset="0"/>
              </a:rPr>
              <a:t>2C(s)+ H</a:t>
            </a:r>
            <a:r>
              <a:rPr lang="en-US" sz="2000" baseline="-30000" dirty="0" smtClean="0">
                <a:latin typeface="Times New Roman" pitchFamily="18" charset="0"/>
                <a:ea typeface="Times New Roman" pitchFamily="18" charset="0"/>
                <a:cs typeface="Times New Roman" pitchFamily="18" charset="0"/>
              </a:rPr>
              <a:t>2</a:t>
            </a:r>
            <a:r>
              <a:rPr lang="en-US" sz="2000" dirty="0" smtClean="0">
                <a:latin typeface="Times New Roman" pitchFamily="18" charset="0"/>
                <a:ea typeface="Times New Roman" pitchFamily="18" charset="0"/>
                <a:cs typeface="Times New Roman" pitchFamily="18" charset="0"/>
              </a:rPr>
              <a:t> (g)+2 ½ O</a:t>
            </a:r>
            <a:r>
              <a:rPr lang="en-US" sz="2000" baseline="-30000" dirty="0" smtClean="0">
                <a:latin typeface="Times New Roman" pitchFamily="18" charset="0"/>
                <a:ea typeface="Times New Roman" pitchFamily="18" charset="0"/>
                <a:cs typeface="Times New Roman" pitchFamily="18" charset="0"/>
              </a:rPr>
              <a:t>2</a:t>
            </a:r>
            <a:r>
              <a:rPr lang="en-US" sz="2000" dirty="0" smtClean="0">
                <a:latin typeface="Times New Roman" pitchFamily="18" charset="0"/>
                <a:ea typeface="Times New Roman" pitchFamily="18" charset="0"/>
                <a:cs typeface="Times New Roman" pitchFamily="18" charset="0"/>
              </a:rPr>
              <a:t> (g)</a:t>
            </a:r>
            <a:endParaRPr lang="en-US" sz="2000" dirty="0"/>
          </a:p>
        </p:txBody>
      </p:sp>
      <p:sp>
        <p:nvSpPr>
          <p:cNvPr id="5" name="TextBox 4"/>
          <p:cNvSpPr txBox="1"/>
          <p:nvPr/>
        </p:nvSpPr>
        <p:spPr>
          <a:xfrm>
            <a:off x="6248400" y="914400"/>
            <a:ext cx="2438400" cy="400110"/>
          </a:xfrm>
          <a:prstGeom prst="rect">
            <a:avLst/>
          </a:prstGeom>
          <a:noFill/>
          <a:ln>
            <a:solidFill>
              <a:srgbClr val="FF0000"/>
            </a:solidFill>
          </a:ln>
        </p:spPr>
        <p:txBody>
          <a:bodyPr wrap="square" rtlCol="0">
            <a:spAutoFit/>
          </a:bodyPr>
          <a:lstStyle/>
          <a:p>
            <a:r>
              <a:rPr lang="en-US" sz="2000" dirty="0" smtClean="0">
                <a:latin typeface="Times New Roman" pitchFamily="18" charset="0"/>
                <a:ea typeface="Times New Roman" pitchFamily="18" charset="0"/>
                <a:cs typeface="Times New Roman" pitchFamily="18" charset="0"/>
              </a:rPr>
              <a:t>C</a:t>
            </a:r>
            <a:r>
              <a:rPr lang="en-US" sz="2000"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H</a:t>
            </a:r>
            <a:r>
              <a:rPr lang="en-US" sz="2000" baseline="-30000" dirty="0" smtClean="0">
                <a:latin typeface="Times New Roman" pitchFamily="18" charset="0"/>
                <a:ea typeface="Times New Roman" pitchFamily="18" charset="0"/>
                <a:cs typeface="Times New Roman" pitchFamily="18" charset="0"/>
              </a:rPr>
              <a:t>2</a:t>
            </a:r>
            <a:r>
              <a:rPr lang="en-US" sz="2000" dirty="0" smtClean="0">
                <a:latin typeface="Times New Roman" pitchFamily="18" charset="0"/>
                <a:ea typeface="Times New Roman" pitchFamily="18" charset="0"/>
                <a:cs typeface="Times New Roman" pitchFamily="18" charset="0"/>
              </a:rPr>
              <a:t> (g) +2 ½ O</a:t>
            </a:r>
            <a:r>
              <a:rPr lang="en-US" sz="2000" baseline="-30000" dirty="0" smtClean="0">
                <a:latin typeface="Times New Roman" pitchFamily="18" charset="0"/>
                <a:ea typeface="Times New Roman" pitchFamily="18" charset="0"/>
                <a:cs typeface="Times New Roman" pitchFamily="18" charset="0"/>
              </a:rPr>
              <a:t>2</a:t>
            </a:r>
            <a:r>
              <a:rPr lang="en-US" sz="2000" dirty="0" smtClean="0">
                <a:latin typeface="Times New Roman" pitchFamily="18" charset="0"/>
                <a:ea typeface="Times New Roman" pitchFamily="18" charset="0"/>
                <a:cs typeface="Times New Roman" pitchFamily="18" charset="0"/>
              </a:rPr>
              <a:t>(g)</a:t>
            </a:r>
            <a:endParaRPr lang="en-US" sz="2000" dirty="0"/>
          </a:p>
        </p:txBody>
      </p:sp>
      <p:sp>
        <p:nvSpPr>
          <p:cNvPr id="6" name="TextBox 5"/>
          <p:cNvSpPr txBox="1"/>
          <p:nvPr/>
        </p:nvSpPr>
        <p:spPr>
          <a:xfrm>
            <a:off x="2743200" y="4953000"/>
            <a:ext cx="2057400" cy="400110"/>
          </a:xfrm>
          <a:prstGeom prst="rect">
            <a:avLst/>
          </a:prstGeom>
          <a:noFill/>
          <a:ln>
            <a:solidFill>
              <a:srgbClr val="FF000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2CO</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(g)+H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O(l)</a:t>
            </a:r>
            <a:endParaRPr lang="en-US" sz="2000" dirty="0"/>
          </a:p>
        </p:txBody>
      </p:sp>
      <p:cxnSp>
        <p:nvCxnSpPr>
          <p:cNvPr id="8" name="Straight Connector 7"/>
          <p:cNvCxnSpPr/>
          <p:nvPr/>
        </p:nvCxnSpPr>
        <p:spPr>
          <a:xfrm rot="16200000" flipH="1">
            <a:off x="723901" y="1638299"/>
            <a:ext cx="1371600" cy="685802"/>
          </a:xfrm>
          <a:prstGeom prst="line">
            <a:avLst/>
          </a:prstGeom>
          <a:ln w="5715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1371600" y="3505200"/>
            <a:ext cx="2057400" cy="990600"/>
          </a:xfrm>
          <a:prstGeom prst="straightConnector1">
            <a:avLst/>
          </a:prstGeom>
          <a:ln w="57150">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1409700" y="1638300"/>
            <a:ext cx="2057400" cy="1219200"/>
          </a:xfrm>
          <a:prstGeom prst="line">
            <a:avLst/>
          </a:prstGeom>
          <a:ln w="5715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2971800" y="4038600"/>
            <a:ext cx="1295400" cy="685800"/>
          </a:xfrm>
          <a:prstGeom prst="straightConnector1">
            <a:avLst/>
          </a:prstGeom>
          <a:ln w="57150">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191000" y="3581400"/>
            <a:ext cx="1524000" cy="10668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486400" y="1752600"/>
            <a:ext cx="1524000" cy="10668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62600" y="1066800"/>
            <a:ext cx="7620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429000" y="1066800"/>
            <a:ext cx="381000" cy="1588"/>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1000" y="2667000"/>
            <a:ext cx="2035734" cy="369332"/>
          </a:xfrm>
          <a:prstGeom prst="rect">
            <a:avLst/>
          </a:prstGeom>
          <a:noFill/>
          <a:ln>
            <a:solidFill>
              <a:srgbClr val="7030A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  ∆H</a:t>
            </a:r>
            <a:r>
              <a:rPr lang="en-US" b="1" baseline="-30000" dirty="0" smtClean="0">
                <a:solidFill>
                  <a:srgbClr val="FF0000"/>
                </a:solidFill>
                <a:latin typeface="Times New Roman" pitchFamily="18" charset="0"/>
                <a:ea typeface="Times New Roman" pitchFamily="18" charset="0"/>
                <a:cs typeface="Times New Roman" pitchFamily="18" charset="0"/>
              </a:rPr>
              <a:t>3  </a:t>
            </a:r>
            <a:r>
              <a:rPr lang="en-US" b="1" dirty="0" smtClean="0">
                <a:solidFill>
                  <a:srgbClr val="FF0000"/>
                </a:solidFill>
                <a:latin typeface="Times New Roman" pitchFamily="18" charset="0"/>
                <a:ea typeface="Times New Roman" pitchFamily="18" charset="0"/>
                <a:cs typeface="Times New Roman" pitchFamily="18" charset="0"/>
              </a:rPr>
              <a:t> = -</a:t>
            </a:r>
            <a:r>
              <a:rPr lang="en-US" b="1" dirty="0" smtClean="0">
                <a:latin typeface="Times New Roman" pitchFamily="18" charset="0"/>
                <a:ea typeface="Times New Roman" pitchFamily="18" charset="0"/>
                <a:cs typeface="Times New Roman" pitchFamily="18" charset="0"/>
              </a:rPr>
              <a:t>393.5 x 2</a:t>
            </a:r>
            <a:endParaRPr lang="en-US" dirty="0"/>
          </a:p>
        </p:txBody>
      </p:sp>
      <p:sp>
        <p:nvSpPr>
          <p:cNvPr id="25" name="TextBox 24"/>
          <p:cNvSpPr txBox="1"/>
          <p:nvPr/>
        </p:nvSpPr>
        <p:spPr>
          <a:xfrm>
            <a:off x="2667000" y="3200400"/>
            <a:ext cx="1981200" cy="369332"/>
          </a:xfrm>
          <a:prstGeom prst="rect">
            <a:avLst/>
          </a:prstGeom>
          <a:noFill/>
          <a:ln>
            <a:solidFill>
              <a:srgbClr val="7030A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3</a:t>
            </a:r>
            <a:r>
              <a:rPr lang="en-US" b="1" dirty="0" smtClean="0">
                <a:latin typeface="Times New Roman" pitchFamily="18" charset="0"/>
                <a:ea typeface="Times New Roman" pitchFamily="18" charset="0"/>
                <a:cs typeface="Times New Roman" pitchFamily="18" charset="0"/>
              </a:rPr>
              <a:t> = -285.7 </a:t>
            </a:r>
            <a:endParaRPr lang="en-US" dirty="0"/>
          </a:p>
        </p:txBody>
      </p:sp>
      <p:sp>
        <p:nvSpPr>
          <p:cNvPr id="26" name="TextBox 25"/>
          <p:cNvSpPr txBox="1"/>
          <p:nvPr/>
        </p:nvSpPr>
        <p:spPr>
          <a:xfrm>
            <a:off x="5257800" y="2971800"/>
            <a:ext cx="1828800" cy="369332"/>
          </a:xfrm>
          <a:prstGeom prst="rect">
            <a:avLst/>
          </a:prstGeom>
          <a:noFill/>
          <a:ln>
            <a:solidFill>
              <a:srgbClr val="0070C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2 </a:t>
            </a:r>
            <a:r>
              <a:rPr lang="en-US" b="1" dirty="0" smtClean="0">
                <a:solidFill>
                  <a:srgbClr val="FF0000"/>
                </a:solidFill>
                <a:latin typeface="Times New Roman" pitchFamily="18" charset="0"/>
                <a:ea typeface="Times New Roman" pitchFamily="18" charset="0"/>
                <a:cs typeface="Times New Roman" pitchFamily="18" charset="0"/>
              </a:rPr>
              <a:t>= </a:t>
            </a:r>
            <a:r>
              <a:rPr lang="en-US" b="1" dirty="0" smtClean="0">
                <a:latin typeface="Times New Roman" pitchFamily="18" charset="0"/>
                <a:ea typeface="Times New Roman" pitchFamily="18" charset="0"/>
                <a:cs typeface="Times New Roman" pitchFamily="18" charset="0"/>
              </a:rPr>
              <a:t>-1300</a:t>
            </a:r>
            <a:endParaRPr lang="en-US" dirty="0"/>
          </a:p>
        </p:txBody>
      </p:sp>
      <p:sp>
        <p:nvSpPr>
          <p:cNvPr id="27" name="TextBox 26"/>
          <p:cNvSpPr txBox="1"/>
          <p:nvPr/>
        </p:nvSpPr>
        <p:spPr>
          <a:xfrm>
            <a:off x="3962400" y="838200"/>
            <a:ext cx="1600200" cy="369332"/>
          </a:xfrm>
          <a:prstGeom prst="rect">
            <a:avLst/>
          </a:prstGeom>
          <a:noFill/>
          <a:ln>
            <a:solidFill>
              <a:srgbClr val="0070C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1 </a:t>
            </a:r>
            <a:r>
              <a:rPr lang="en-US" b="1" dirty="0" smtClean="0">
                <a:solidFill>
                  <a:srgbClr val="FF0000"/>
                </a:solidFill>
                <a:latin typeface="Times New Roman" pitchFamily="18" charset="0"/>
                <a:ea typeface="Times New Roman" pitchFamily="18" charset="0"/>
                <a:cs typeface="Times New Roman" pitchFamily="18" charset="0"/>
              </a:rPr>
              <a:t>=</a:t>
            </a:r>
            <a:r>
              <a:rPr lang="en-US" b="1" dirty="0" smtClean="0">
                <a:latin typeface="Times New Roman" pitchFamily="18" charset="0"/>
                <a:ea typeface="Times New Roman" pitchFamily="18" charset="0"/>
                <a:cs typeface="Times New Roman" pitchFamily="18" charset="0"/>
              </a:rPr>
              <a:t>∆</a:t>
            </a:r>
            <a:r>
              <a:rPr lang="en-US" b="1" dirty="0" err="1" smtClean="0">
                <a:latin typeface="Times New Roman" pitchFamily="18" charset="0"/>
                <a:ea typeface="Times New Roman" pitchFamily="18" charset="0"/>
                <a:cs typeface="Times New Roman" pitchFamily="18" charset="0"/>
              </a:rPr>
              <a:t>Hf</a:t>
            </a:r>
            <a:r>
              <a:rPr lang="en-US" b="1" dirty="0" smtClean="0">
                <a:latin typeface="Times New Roman" pitchFamily="18" charset="0"/>
                <a:ea typeface="Times New Roman" pitchFamily="18" charset="0"/>
                <a:cs typeface="Times New Roman" pitchFamily="18" charset="0"/>
              </a:rPr>
              <a:t> = x</a:t>
            </a:r>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50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4">
                                            <p:txEl>
                                              <p:pRg st="0" end="0"/>
                                            </p:txEl>
                                          </p:spTgt>
                                        </p:tgtEl>
                                        <p:attrNameLst>
                                          <p:attrName>fill.type</p:attrName>
                                        </p:attrNameLst>
                                      </p:cBhvr>
                                      <p:to>
                                        <p:strVal val="solid"/>
                                      </p:to>
                                    </p:set>
                                  </p:childTnLst>
                                </p:cTn>
                              </p:par>
                            </p:childTnLst>
                          </p:cTn>
                        </p:par>
                        <p:par>
                          <p:cTn id="10" fill="hold">
                            <p:stCondLst>
                              <p:cond delay="500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3" dur="50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5">
                                            <p:txEl>
                                              <p:pRg st="0" end="0"/>
                                            </p:txEl>
                                          </p:spTgt>
                                        </p:tgtEl>
                                        <p:attrNameLst>
                                          <p:attrName>fill.type</p:attrName>
                                        </p:attrNameLst>
                                      </p:cBhvr>
                                      <p:to>
                                        <p:strVal val="solid"/>
                                      </p:to>
                                    </p:set>
                                  </p:childTnLst>
                                </p:cTn>
                              </p:par>
                            </p:childTnLst>
                          </p:cTn>
                        </p:par>
                        <p:par>
                          <p:cTn id="16" fill="hold">
                            <p:stCondLst>
                              <p:cond delay="9500"/>
                            </p:stCondLst>
                            <p:childTnLst>
                              <p:par>
                                <p:cTn id="17" presetID="27" presetClass="entr" presetSubtype="0" fill="hold" nodeType="afterEffect">
                                  <p:stCondLst>
                                    <p:cond delay="1000"/>
                                  </p:stCondLst>
                                  <p:iterate type="lt">
                                    <p:tmPct val="50000"/>
                                  </p:iterate>
                                  <p:childTnLst>
                                    <p:set>
                                      <p:cBhvr>
                                        <p:cTn id="18"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9" dur="50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6">
                                            <p:txEl>
                                              <p:pRg st="0" end="0"/>
                                            </p:txEl>
                                          </p:spTgt>
                                        </p:tgtEl>
                                        <p:attrNameLst>
                                          <p:attrName>fill.type</p:attrName>
                                        </p:attrNameLst>
                                      </p:cBhvr>
                                      <p:to>
                                        <p:strVal val="solid"/>
                                      </p:to>
                                    </p:set>
                                  </p:childTnLst>
                                </p:cTn>
                              </p:par>
                            </p:childTnLst>
                          </p:cTn>
                        </p:par>
                        <p:par>
                          <p:cTn id="22" fill="hold">
                            <p:stCondLst>
                              <p:cond delay="14250"/>
                            </p:stCondLst>
                            <p:childTnLst>
                              <p:par>
                                <p:cTn id="23" presetID="1"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14250"/>
                            </p:stCondLst>
                            <p:childTnLst>
                              <p:par>
                                <p:cTn id="26" presetID="1" presetClass="entr" presetSubtype="0" fill="hold" nodeType="afterEffect">
                                  <p:stCondLst>
                                    <p:cond delay="1000"/>
                                  </p:stCondLst>
                                  <p:childTnLst>
                                    <p:set>
                                      <p:cBhvr>
                                        <p:cTn id="27" dur="1" fill="hold">
                                          <p:stCondLst>
                                            <p:cond delay="0"/>
                                          </p:stCondLst>
                                        </p:cTn>
                                        <p:tgtEl>
                                          <p:spTgt spid="20"/>
                                        </p:tgtEl>
                                        <p:attrNameLst>
                                          <p:attrName>style.visibility</p:attrName>
                                        </p:attrNameLst>
                                      </p:cBhvr>
                                      <p:to>
                                        <p:strVal val="visible"/>
                                      </p:to>
                                    </p:set>
                                  </p:childTnLst>
                                </p:cTn>
                              </p:par>
                            </p:childTnLst>
                          </p:cTn>
                        </p:par>
                        <p:par>
                          <p:cTn id="28" fill="hold">
                            <p:stCondLst>
                              <p:cond delay="15250"/>
                            </p:stCondLst>
                            <p:childTnLst>
                              <p:par>
                                <p:cTn id="29" presetID="1" presetClass="entr" presetSubtype="0" fill="hold" nodeType="afterEffect">
                                  <p:stCondLst>
                                    <p:cond delay="1000"/>
                                  </p:stCondLst>
                                  <p:childTnLst>
                                    <p:set>
                                      <p:cBhvr>
                                        <p:cTn id="30" dur="1" fill="hold">
                                          <p:stCondLst>
                                            <p:cond delay="0"/>
                                          </p:stCondLst>
                                        </p:cTn>
                                        <p:tgtEl>
                                          <p:spTgt spid="18"/>
                                        </p:tgtEl>
                                        <p:attrNameLst>
                                          <p:attrName>style.visibility</p:attrName>
                                        </p:attrNameLst>
                                      </p:cBhvr>
                                      <p:to>
                                        <p:strVal val="visible"/>
                                      </p:to>
                                    </p:set>
                                  </p:childTnLst>
                                </p:cTn>
                              </p:par>
                            </p:childTnLst>
                          </p:cTn>
                        </p:par>
                        <p:par>
                          <p:cTn id="31" fill="hold">
                            <p:stCondLst>
                              <p:cond delay="16250"/>
                            </p:stCondLst>
                            <p:childTnLst>
                              <p:par>
                                <p:cTn id="32" presetID="1" presetClass="entr" presetSubtype="0" fill="hold" nodeType="afterEffect">
                                  <p:stCondLst>
                                    <p:cond delay="1000"/>
                                  </p:stCondLst>
                                  <p:childTnLst>
                                    <p:set>
                                      <p:cBhvr>
                                        <p:cTn id="33" dur="1" fill="hold">
                                          <p:stCondLst>
                                            <p:cond delay="0"/>
                                          </p:stCondLst>
                                        </p:cTn>
                                        <p:tgtEl>
                                          <p:spTgt spid="16"/>
                                        </p:tgtEl>
                                        <p:attrNameLst>
                                          <p:attrName>style.visibility</p:attrName>
                                        </p:attrNameLst>
                                      </p:cBhvr>
                                      <p:to>
                                        <p:strVal val="visible"/>
                                      </p:to>
                                    </p:set>
                                  </p:childTnLst>
                                </p:cTn>
                              </p:par>
                            </p:childTnLst>
                          </p:cTn>
                        </p:par>
                        <p:par>
                          <p:cTn id="34" fill="hold">
                            <p:stCondLst>
                              <p:cond delay="17250"/>
                            </p:stCondLst>
                            <p:childTnLst>
                              <p:par>
                                <p:cTn id="35" presetID="1" presetClass="entr" presetSubtype="0" fill="hold" nodeType="afterEffect">
                                  <p:stCondLst>
                                    <p:cond delay="1500"/>
                                  </p:stCondLst>
                                  <p:childTnLst>
                                    <p:set>
                                      <p:cBhvr>
                                        <p:cTn id="36" dur="1" fill="hold">
                                          <p:stCondLst>
                                            <p:cond delay="0"/>
                                          </p:stCondLst>
                                        </p:cTn>
                                        <p:tgtEl>
                                          <p:spTgt spid="8"/>
                                        </p:tgtEl>
                                        <p:attrNameLst>
                                          <p:attrName>style.visibility</p:attrName>
                                        </p:attrNameLst>
                                      </p:cBhvr>
                                      <p:to>
                                        <p:strVal val="visible"/>
                                      </p:to>
                                    </p:set>
                                  </p:childTnLst>
                                </p:cTn>
                              </p:par>
                            </p:childTnLst>
                          </p:cTn>
                        </p:par>
                        <p:par>
                          <p:cTn id="37" fill="hold">
                            <p:stCondLst>
                              <p:cond delay="18750"/>
                            </p:stCondLst>
                            <p:childTnLst>
                              <p:par>
                                <p:cTn id="38" presetID="1" presetClass="entr" presetSubtype="0" fill="hold" nodeType="afterEffect">
                                  <p:stCondLst>
                                    <p:cond delay="1000"/>
                                  </p:stCondLst>
                                  <p:childTnLst>
                                    <p:set>
                                      <p:cBhvr>
                                        <p:cTn id="39" dur="1" fill="hold">
                                          <p:stCondLst>
                                            <p:cond delay="0"/>
                                          </p:stCondLst>
                                        </p:cTn>
                                        <p:tgtEl>
                                          <p:spTgt spid="10"/>
                                        </p:tgtEl>
                                        <p:attrNameLst>
                                          <p:attrName>style.visibility</p:attrName>
                                        </p:attrNameLst>
                                      </p:cBhvr>
                                      <p:to>
                                        <p:strVal val="visible"/>
                                      </p:to>
                                    </p:set>
                                  </p:childTnLst>
                                </p:cTn>
                              </p:par>
                            </p:childTnLst>
                          </p:cTn>
                        </p:par>
                        <p:par>
                          <p:cTn id="40" fill="hold">
                            <p:stCondLst>
                              <p:cond delay="19750"/>
                            </p:stCondLst>
                            <p:childTnLst>
                              <p:par>
                                <p:cTn id="41" presetID="1" presetClass="entr" presetSubtype="0" fill="hold" nodeType="afterEffect">
                                  <p:stCondLst>
                                    <p:cond delay="1000"/>
                                  </p:stCondLst>
                                  <p:childTnLst>
                                    <p:set>
                                      <p:cBhvr>
                                        <p:cTn id="42" dur="1" fill="hold">
                                          <p:stCondLst>
                                            <p:cond delay="0"/>
                                          </p:stCondLst>
                                        </p:cTn>
                                        <p:tgtEl>
                                          <p:spTgt spid="12"/>
                                        </p:tgtEl>
                                        <p:attrNameLst>
                                          <p:attrName>style.visibility</p:attrName>
                                        </p:attrNameLst>
                                      </p:cBhvr>
                                      <p:to>
                                        <p:strVal val="visible"/>
                                      </p:to>
                                    </p:set>
                                  </p:childTnLst>
                                </p:cTn>
                              </p:par>
                            </p:childTnLst>
                          </p:cTn>
                        </p:par>
                        <p:par>
                          <p:cTn id="43" fill="hold">
                            <p:stCondLst>
                              <p:cond delay="20750"/>
                            </p:stCondLst>
                            <p:childTnLst>
                              <p:par>
                                <p:cTn id="44" presetID="1" presetClass="entr" presetSubtype="0" fill="hold" nodeType="afterEffect">
                                  <p:stCondLst>
                                    <p:cond delay="1000"/>
                                  </p:stCondLst>
                                  <p:childTnLst>
                                    <p:set>
                                      <p:cBhvr>
                                        <p:cTn id="45" dur="1" fill="hold">
                                          <p:stCondLst>
                                            <p:cond delay="0"/>
                                          </p:stCondLst>
                                        </p:cTn>
                                        <p:tgtEl>
                                          <p:spTgt spid="14"/>
                                        </p:tgtEl>
                                        <p:attrNameLst>
                                          <p:attrName>style.visibility</p:attrName>
                                        </p:attrNameLst>
                                      </p:cBhvr>
                                      <p:to>
                                        <p:strVal val="visible"/>
                                      </p:to>
                                    </p:set>
                                  </p:childTnLst>
                                </p:cTn>
                              </p:par>
                            </p:childTnLst>
                          </p:cTn>
                        </p:par>
                        <p:par>
                          <p:cTn id="46" fill="hold">
                            <p:stCondLst>
                              <p:cond delay="21750"/>
                            </p:stCondLst>
                            <p:childTnLst>
                              <p:par>
                                <p:cTn id="47" presetID="27" presetClass="entr" presetSubtype="0" fill="hold" grpId="0" nodeType="afterEffect">
                                  <p:stCondLst>
                                    <p:cond delay="2000"/>
                                  </p:stCondLst>
                                  <p:iterate type="lt">
                                    <p:tmPct val="50000"/>
                                  </p:iterate>
                                  <p:childTnLst>
                                    <p:set>
                                      <p:cBhvr>
                                        <p:cTn id="48" dur="1" fill="hold">
                                          <p:stCondLst>
                                            <p:cond delay="0"/>
                                          </p:stCondLst>
                                        </p:cTn>
                                        <p:tgtEl>
                                          <p:spTgt spid="27"/>
                                        </p:tgtEl>
                                        <p:attrNameLst>
                                          <p:attrName>style.visibility</p:attrName>
                                        </p:attrNameLst>
                                      </p:cBhvr>
                                      <p:to>
                                        <p:strVal val="visible"/>
                                      </p:to>
                                    </p:set>
                                    <p:anim calcmode="discrete" valueType="clr">
                                      <p:cBhvr override="childStyle">
                                        <p:cTn id="49" dur="50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27"/>
                                        </p:tgtEl>
                                        <p:attrNameLst>
                                          <p:attrName>fillcolor</p:attrName>
                                        </p:attrNameLst>
                                      </p:cBhvr>
                                      <p:tavLst>
                                        <p:tav tm="0">
                                          <p:val>
                                            <p:clrVal>
                                              <a:schemeClr val="accent2"/>
                                            </p:clrVal>
                                          </p:val>
                                        </p:tav>
                                        <p:tav tm="50000">
                                          <p:val>
                                            <p:clrVal>
                                              <a:schemeClr val="hlink"/>
                                            </p:clrVal>
                                          </p:val>
                                        </p:tav>
                                      </p:tavLst>
                                    </p:anim>
                                    <p:set>
                                      <p:cBhvr>
                                        <p:cTn id="51" dur="500"/>
                                        <p:tgtEl>
                                          <p:spTgt spid="27"/>
                                        </p:tgtEl>
                                        <p:attrNameLst>
                                          <p:attrName>fill.type</p:attrName>
                                        </p:attrNameLst>
                                      </p:cBhvr>
                                      <p:to>
                                        <p:strVal val="solid"/>
                                      </p:to>
                                    </p:set>
                                  </p:childTnLst>
                                </p:cTn>
                              </p:par>
                            </p:childTnLst>
                          </p:cTn>
                        </p:par>
                        <p:par>
                          <p:cTn id="52" fill="hold">
                            <p:stCondLst>
                              <p:cond delay="26250"/>
                            </p:stCondLst>
                            <p:childTnLst>
                              <p:par>
                                <p:cTn id="53" presetID="27" presetClass="entr" presetSubtype="0" fill="hold" grpId="0" nodeType="afterEffect">
                                  <p:stCondLst>
                                    <p:cond delay="0"/>
                                  </p:stCondLst>
                                  <p:iterate type="lt">
                                    <p:tmPct val="50000"/>
                                  </p:iterate>
                                  <p:childTnLst>
                                    <p:set>
                                      <p:cBhvr>
                                        <p:cTn id="54" dur="1" fill="hold">
                                          <p:stCondLst>
                                            <p:cond delay="0"/>
                                          </p:stCondLst>
                                        </p:cTn>
                                        <p:tgtEl>
                                          <p:spTgt spid="26"/>
                                        </p:tgtEl>
                                        <p:attrNameLst>
                                          <p:attrName>style.visibility</p:attrName>
                                        </p:attrNameLst>
                                      </p:cBhvr>
                                      <p:to>
                                        <p:strVal val="visible"/>
                                      </p:to>
                                    </p:set>
                                    <p:anim calcmode="discrete" valueType="clr">
                                      <p:cBhvr override="childStyle">
                                        <p:cTn id="55" dur="50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26"/>
                                        </p:tgtEl>
                                        <p:attrNameLst>
                                          <p:attrName>fillcolor</p:attrName>
                                        </p:attrNameLst>
                                      </p:cBhvr>
                                      <p:tavLst>
                                        <p:tav tm="0">
                                          <p:val>
                                            <p:clrVal>
                                              <a:schemeClr val="accent2"/>
                                            </p:clrVal>
                                          </p:val>
                                        </p:tav>
                                        <p:tav tm="50000">
                                          <p:val>
                                            <p:clrVal>
                                              <a:schemeClr val="hlink"/>
                                            </p:clrVal>
                                          </p:val>
                                        </p:tav>
                                      </p:tavLst>
                                    </p:anim>
                                    <p:set>
                                      <p:cBhvr>
                                        <p:cTn id="57" dur="500"/>
                                        <p:tgtEl>
                                          <p:spTgt spid="26"/>
                                        </p:tgtEl>
                                        <p:attrNameLst>
                                          <p:attrName>fill.type</p:attrName>
                                        </p:attrNameLst>
                                      </p:cBhvr>
                                      <p:to>
                                        <p:strVal val="solid"/>
                                      </p:to>
                                    </p:set>
                                  </p:childTnLst>
                                </p:cTn>
                              </p:par>
                            </p:childTnLst>
                          </p:cTn>
                        </p:par>
                        <p:par>
                          <p:cTn id="58" fill="hold">
                            <p:stCondLst>
                              <p:cond delay="28750"/>
                            </p:stCondLst>
                            <p:childTnLst>
                              <p:par>
                                <p:cTn id="59" presetID="27" presetClass="entr" presetSubtype="0" fill="hold" grpId="0" nodeType="afterEffect">
                                  <p:stCondLst>
                                    <p:cond delay="1500"/>
                                  </p:stCondLst>
                                  <p:iterate type="lt">
                                    <p:tmPct val="50000"/>
                                  </p:iterate>
                                  <p:childTnLst>
                                    <p:set>
                                      <p:cBhvr>
                                        <p:cTn id="60" dur="1" fill="hold">
                                          <p:stCondLst>
                                            <p:cond delay="0"/>
                                          </p:stCondLst>
                                        </p:cTn>
                                        <p:tgtEl>
                                          <p:spTgt spid="24"/>
                                        </p:tgtEl>
                                        <p:attrNameLst>
                                          <p:attrName>style.visibility</p:attrName>
                                        </p:attrNameLst>
                                      </p:cBhvr>
                                      <p:to>
                                        <p:strVal val="visible"/>
                                      </p:to>
                                    </p:set>
                                    <p:anim calcmode="discrete" valueType="clr">
                                      <p:cBhvr override="childStyle">
                                        <p:cTn id="61" dur="50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62" dur="500"/>
                                        <p:tgtEl>
                                          <p:spTgt spid="24"/>
                                        </p:tgtEl>
                                        <p:attrNameLst>
                                          <p:attrName>fillcolor</p:attrName>
                                        </p:attrNameLst>
                                      </p:cBhvr>
                                      <p:tavLst>
                                        <p:tav tm="0">
                                          <p:val>
                                            <p:clrVal>
                                              <a:schemeClr val="accent2"/>
                                            </p:clrVal>
                                          </p:val>
                                        </p:tav>
                                        <p:tav tm="50000">
                                          <p:val>
                                            <p:clrVal>
                                              <a:schemeClr val="hlink"/>
                                            </p:clrVal>
                                          </p:val>
                                        </p:tav>
                                      </p:tavLst>
                                    </p:anim>
                                    <p:set>
                                      <p:cBhvr>
                                        <p:cTn id="63" dur="500"/>
                                        <p:tgtEl>
                                          <p:spTgt spid="24"/>
                                        </p:tgtEl>
                                        <p:attrNameLst>
                                          <p:attrName>fill.type</p:attrName>
                                        </p:attrNameLst>
                                      </p:cBhvr>
                                      <p:to>
                                        <p:strVal val="solid"/>
                                      </p:to>
                                    </p:set>
                                  </p:childTnLst>
                                </p:cTn>
                              </p:par>
                            </p:childTnLst>
                          </p:cTn>
                        </p:par>
                        <p:par>
                          <p:cTn id="64" fill="hold">
                            <p:stCondLst>
                              <p:cond delay="33500"/>
                            </p:stCondLst>
                            <p:childTnLst>
                              <p:par>
                                <p:cTn id="65" presetID="27" presetClass="entr" presetSubtype="0" fill="hold" grpId="0" nodeType="afterEffect">
                                  <p:stCondLst>
                                    <p:cond delay="1000"/>
                                  </p:stCondLst>
                                  <p:iterate type="lt">
                                    <p:tmPct val="50000"/>
                                  </p:iterate>
                                  <p:childTnLst>
                                    <p:set>
                                      <p:cBhvr>
                                        <p:cTn id="66" dur="1" fill="hold">
                                          <p:stCondLst>
                                            <p:cond delay="0"/>
                                          </p:stCondLst>
                                        </p:cTn>
                                        <p:tgtEl>
                                          <p:spTgt spid="25"/>
                                        </p:tgtEl>
                                        <p:attrNameLst>
                                          <p:attrName>style.visibility</p:attrName>
                                        </p:attrNameLst>
                                      </p:cBhvr>
                                      <p:to>
                                        <p:strVal val="visible"/>
                                      </p:to>
                                    </p:set>
                                    <p:anim calcmode="discrete" valueType="clr">
                                      <p:cBhvr override="childStyle">
                                        <p:cTn id="67" dur="50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68" dur="500"/>
                                        <p:tgtEl>
                                          <p:spTgt spid="25"/>
                                        </p:tgtEl>
                                        <p:attrNameLst>
                                          <p:attrName>fillcolor</p:attrName>
                                        </p:attrNameLst>
                                      </p:cBhvr>
                                      <p:tavLst>
                                        <p:tav tm="0">
                                          <p:val>
                                            <p:clrVal>
                                              <a:schemeClr val="accent2"/>
                                            </p:clrVal>
                                          </p:val>
                                        </p:tav>
                                        <p:tav tm="50000">
                                          <p:val>
                                            <p:clrVal>
                                              <a:schemeClr val="hlink"/>
                                            </p:clrVal>
                                          </p:val>
                                        </p:tav>
                                      </p:tavLst>
                                    </p:anim>
                                    <p:set>
                                      <p:cBhvr>
                                        <p:cTn id="69" dur="500"/>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81000" y="381000"/>
            <a:ext cx="84582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Substituting: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0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-394 x 2) + -286  = -1300kJ + x</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 +244 kJ</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Heat of formation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+244 kJmole</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Calculate the molar enthalpy of formation of carbon(II)oxide (CO) given :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0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carbon-graphite = -393.5kJmole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0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carbon(II)oxide (CO)= -283 kJmole</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Carbon-graphite reacts with oxygen first to form</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carbon (II)oxide (CO).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Carbon(II)oxide (CO) then burn in the excess oxygen to form carbon(IV)oxide. Carbon-graphite can burn in excess oxygen to form carbon (IV) oxide.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C(s)+   ½O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CO (g) + ½ 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C(s)+  O</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a:t>
            </a:r>
            <a:r>
              <a:rPr kumimoji="0" lang="en-US" sz="20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a:t>
            </a:r>
            <a:r>
              <a:rPr kumimoji="0" lang="en-US"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 cycle diagram</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1" fill="hold">
                                          <p:stCondLst>
                                            <p:cond delay="0"/>
                                          </p:stCondLst>
                                        </p:cTn>
                                        <p:tgtEl>
                                          <p:spTgt spid="45057">
                                            <p:txEl>
                                              <p:pRg st="0" end="0"/>
                                            </p:txEl>
                                          </p:spTgt>
                                        </p:tgtEl>
                                        <p:attrNameLst>
                                          <p:attrName>style.visibility</p:attrName>
                                        </p:attrNameLst>
                                      </p:cBhvr>
                                      <p:to>
                                        <p:strVal val="visible"/>
                                      </p:to>
                                    </p:set>
                                    <p:animEffect transition="in" filter="plus(out)">
                                      <p:cBhvr>
                                        <p:cTn id="7" dur="2000"/>
                                        <p:tgtEl>
                                          <p:spTgt spid="45057">
                                            <p:txEl>
                                              <p:pRg st="0" end="0"/>
                                            </p:txEl>
                                          </p:spTgt>
                                        </p:tgtEl>
                                      </p:cBhvr>
                                    </p:animEffect>
                                  </p:childTnLst>
                                </p:cTn>
                              </p:par>
                            </p:childTnLst>
                          </p:cTn>
                        </p:par>
                        <p:par>
                          <p:cTn id="8" fill="hold">
                            <p:stCondLst>
                              <p:cond delay="2000"/>
                            </p:stCondLst>
                            <p:childTnLst>
                              <p:par>
                                <p:cTn id="9" presetID="13" presetClass="entr" presetSubtype="32" fill="hold" nodeType="afterEffect">
                                  <p:stCondLst>
                                    <p:cond delay="0"/>
                                  </p:stCondLst>
                                  <p:childTnLst>
                                    <p:set>
                                      <p:cBhvr>
                                        <p:cTn id="10" dur="1" fill="hold">
                                          <p:stCondLst>
                                            <p:cond delay="0"/>
                                          </p:stCondLst>
                                        </p:cTn>
                                        <p:tgtEl>
                                          <p:spTgt spid="45057">
                                            <p:txEl>
                                              <p:pRg st="1" end="1"/>
                                            </p:txEl>
                                          </p:spTgt>
                                        </p:tgtEl>
                                        <p:attrNameLst>
                                          <p:attrName>style.visibility</p:attrName>
                                        </p:attrNameLst>
                                      </p:cBhvr>
                                      <p:to>
                                        <p:strVal val="visible"/>
                                      </p:to>
                                    </p:set>
                                    <p:animEffect transition="in" filter="plus(out)">
                                      <p:cBhvr>
                                        <p:cTn id="11" dur="2000"/>
                                        <p:tgtEl>
                                          <p:spTgt spid="45057">
                                            <p:txEl>
                                              <p:pRg st="1" end="1"/>
                                            </p:txEl>
                                          </p:spTgt>
                                        </p:tgtEl>
                                      </p:cBhvr>
                                    </p:animEffect>
                                  </p:childTnLst>
                                </p:cTn>
                              </p:par>
                            </p:childTnLst>
                          </p:cTn>
                        </p:par>
                        <p:par>
                          <p:cTn id="12" fill="hold">
                            <p:stCondLst>
                              <p:cond delay="4000"/>
                            </p:stCondLst>
                            <p:childTnLst>
                              <p:par>
                                <p:cTn id="13" presetID="13" presetClass="entr" presetSubtype="32" fill="hold" nodeType="afterEffect">
                                  <p:stCondLst>
                                    <p:cond delay="0"/>
                                  </p:stCondLst>
                                  <p:childTnLst>
                                    <p:set>
                                      <p:cBhvr>
                                        <p:cTn id="14" dur="1" fill="hold">
                                          <p:stCondLst>
                                            <p:cond delay="0"/>
                                          </p:stCondLst>
                                        </p:cTn>
                                        <p:tgtEl>
                                          <p:spTgt spid="45057">
                                            <p:txEl>
                                              <p:pRg st="2" end="2"/>
                                            </p:txEl>
                                          </p:spTgt>
                                        </p:tgtEl>
                                        <p:attrNameLst>
                                          <p:attrName>style.visibility</p:attrName>
                                        </p:attrNameLst>
                                      </p:cBhvr>
                                      <p:to>
                                        <p:strVal val="visible"/>
                                      </p:to>
                                    </p:set>
                                    <p:animEffect transition="in" filter="plus(out)">
                                      <p:cBhvr>
                                        <p:cTn id="15" dur="2000"/>
                                        <p:tgtEl>
                                          <p:spTgt spid="45057">
                                            <p:txEl>
                                              <p:pRg st="2" end="2"/>
                                            </p:txEl>
                                          </p:spTgt>
                                        </p:tgtEl>
                                      </p:cBhvr>
                                    </p:animEffect>
                                  </p:childTnLst>
                                </p:cTn>
                              </p:par>
                            </p:childTnLst>
                          </p:cTn>
                        </p:par>
                        <p:par>
                          <p:cTn id="16" fill="hold">
                            <p:stCondLst>
                              <p:cond delay="6000"/>
                            </p:stCondLst>
                            <p:childTnLst>
                              <p:par>
                                <p:cTn id="17" presetID="13" presetClass="entr" presetSubtype="32" fill="hold" nodeType="afterEffect">
                                  <p:stCondLst>
                                    <p:cond delay="0"/>
                                  </p:stCondLst>
                                  <p:childTnLst>
                                    <p:set>
                                      <p:cBhvr>
                                        <p:cTn id="18" dur="1" fill="hold">
                                          <p:stCondLst>
                                            <p:cond delay="0"/>
                                          </p:stCondLst>
                                        </p:cTn>
                                        <p:tgtEl>
                                          <p:spTgt spid="45057">
                                            <p:txEl>
                                              <p:pRg st="3" end="3"/>
                                            </p:txEl>
                                          </p:spTgt>
                                        </p:tgtEl>
                                        <p:attrNameLst>
                                          <p:attrName>style.visibility</p:attrName>
                                        </p:attrNameLst>
                                      </p:cBhvr>
                                      <p:to>
                                        <p:strVal val="visible"/>
                                      </p:to>
                                    </p:set>
                                    <p:animEffect transition="in" filter="plus(out)">
                                      <p:cBhvr>
                                        <p:cTn id="19" dur="2000"/>
                                        <p:tgtEl>
                                          <p:spTgt spid="45057">
                                            <p:txEl>
                                              <p:pRg st="3" end="3"/>
                                            </p:txEl>
                                          </p:spTgt>
                                        </p:tgtEl>
                                      </p:cBhvr>
                                    </p:animEffect>
                                  </p:childTnLst>
                                </p:cTn>
                              </p:par>
                            </p:childTnLst>
                          </p:cTn>
                        </p:par>
                        <p:par>
                          <p:cTn id="20" fill="hold">
                            <p:stCondLst>
                              <p:cond delay="8000"/>
                            </p:stCondLst>
                            <p:childTnLst>
                              <p:par>
                                <p:cTn id="21" presetID="13" presetClass="entr" presetSubtype="32" fill="hold" nodeType="afterEffect">
                                  <p:stCondLst>
                                    <p:cond delay="0"/>
                                  </p:stCondLst>
                                  <p:childTnLst>
                                    <p:set>
                                      <p:cBhvr>
                                        <p:cTn id="22" dur="1" fill="hold">
                                          <p:stCondLst>
                                            <p:cond delay="0"/>
                                          </p:stCondLst>
                                        </p:cTn>
                                        <p:tgtEl>
                                          <p:spTgt spid="45057">
                                            <p:txEl>
                                              <p:pRg st="4" end="4"/>
                                            </p:txEl>
                                          </p:spTgt>
                                        </p:tgtEl>
                                        <p:attrNameLst>
                                          <p:attrName>style.visibility</p:attrName>
                                        </p:attrNameLst>
                                      </p:cBhvr>
                                      <p:to>
                                        <p:strVal val="visible"/>
                                      </p:to>
                                    </p:set>
                                    <p:animEffect transition="in" filter="plus(out)">
                                      <p:cBhvr>
                                        <p:cTn id="23" dur="2000"/>
                                        <p:tgtEl>
                                          <p:spTgt spid="45057">
                                            <p:txEl>
                                              <p:pRg st="4" end="4"/>
                                            </p:txEl>
                                          </p:spTgt>
                                        </p:tgtEl>
                                      </p:cBhvr>
                                    </p:animEffect>
                                  </p:childTnLst>
                                </p:cTn>
                              </p:par>
                            </p:childTnLst>
                          </p:cTn>
                        </p:par>
                        <p:par>
                          <p:cTn id="24" fill="hold">
                            <p:stCondLst>
                              <p:cond delay="10000"/>
                            </p:stCondLst>
                            <p:childTnLst>
                              <p:par>
                                <p:cTn id="25" presetID="13" presetClass="entr" presetSubtype="32" fill="hold" nodeType="afterEffect">
                                  <p:stCondLst>
                                    <p:cond delay="0"/>
                                  </p:stCondLst>
                                  <p:childTnLst>
                                    <p:set>
                                      <p:cBhvr>
                                        <p:cTn id="26" dur="1" fill="hold">
                                          <p:stCondLst>
                                            <p:cond delay="0"/>
                                          </p:stCondLst>
                                        </p:cTn>
                                        <p:tgtEl>
                                          <p:spTgt spid="45057">
                                            <p:txEl>
                                              <p:pRg st="6" end="6"/>
                                            </p:txEl>
                                          </p:spTgt>
                                        </p:tgtEl>
                                        <p:attrNameLst>
                                          <p:attrName>style.visibility</p:attrName>
                                        </p:attrNameLst>
                                      </p:cBhvr>
                                      <p:to>
                                        <p:strVal val="visible"/>
                                      </p:to>
                                    </p:set>
                                    <p:animEffect transition="in" filter="plus(out)">
                                      <p:cBhvr>
                                        <p:cTn id="27" dur="2000"/>
                                        <p:tgtEl>
                                          <p:spTgt spid="45057">
                                            <p:txEl>
                                              <p:pRg st="6" end="6"/>
                                            </p:txEl>
                                          </p:spTgt>
                                        </p:tgtEl>
                                      </p:cBhvr>
                                    </p:animEffect>
                                  </p:childTnLst>
                                </p:cTn>
                              </p:par>
                            </p:childTnLst>
                          </p:cTn>
                        </p:par>
                        <p:par>
                          <p:cTn id="28" fill="hold">
                            <p:stCondLst>
                              <p:cond delay="12000"/>
                            </p:stCondLst>
                            <p:childTnLst>
                              <p:par>
                                <p:cTn id="29" presetID="13" presetClass="entr" presetSubtype="32" fill="hold" nodeType="afterEffect">
                                  <p:stCondLst>
                                    <p:cond delay="0"/>
                                  </p:stCondLst>
                                  <p:childTnLst>
                                    <p:set>
                                      <p:cBhvr>
                                        <p:cTn id="30" dur="1" fill="hold">
                                          <p:stCondLst>
                                            <p:cond delay="0"/>
                                          </p:stCondLst>
                                        </p:cTn>
                                        <p:tgtEl>
                                          <p:spTgt spid="45057">
                                            <p:txEl>
                                              <p:pRg st="8" end="8"/>
                                            </p:txEl>
                                          </p:spTgt>
                                        </p:tgtEl>
                                        <p:attrNameLst>
                                          <p:attrName>style.visibility</p:attrName>
                                        </p:attrNameLst>
                                      </p:cBhvr>
                                      <p:to>
                                        <p:strVal val="visible"/>
                                      </p:to>
                                    </p:set>
                                    <p:animEffect transition="in" filter="plus(out)">
                                      <p:cBhvr>
                                        <p:cTn id="31" dur="2000"/>
                                        <p:tgtEl>
                                          <p:spTgt spid="45057">
                                            <p:txEl>
                                              <p:pRg st="8" end="8"/>
                                            </p:txEl>
                                          </p:spTgt>
                                        </p:tgtEl>
                                      </p:cBhvr>
                                    </p:animEffect>
                                  </p:childTnLst>
                                </p:cTn>
                              </p:par>
                            </p:childTnLst>
                          </p:cTn>
                        </p:par>
                        <p:par>
                          <p:cTn id="32" fill="hold">
                            <p:stCondLst>
                              <p:cond delay="14000"/>
                            </p:stCondLst>
                            <p:childTnLst>
                              <p:par>
                                <p:cTn id="33" presetID="13" presetClass="entr" presetSubtype="32" fill="hold" nodeType="afterEffect">
                                  <p:stCondLst>
                                    <p:cond delay="0"/>
                                  </p:stCondLst>
                                  <p:childTnLst>
                                    <p:set>
                                      <p:cBhvr>
                                        <p:cTn id="34" dur="1" fill="hold">
                                          <p:stCondLst>
                                            <p:cond delay="0"/>
                                          </p:stCondLst>
                                        </p:cTn>
                                        <p:tgtEl>
                                          <p:spTgt spid="45057">
                                            <p:txEl>
                                              <p:pRg st="9" end="9"/>
                                            </p:txEl>
                                          </p:spTgt>
                                        </p:tgtEl>
                                        <p:attrNameLst>
                                          <p:attrName>style.visibility</p:attrName>
                                        </p:attrNameLst>
                                      </p:cBhvr>
                                      <p:to>
                                        <p:strVal val="visible"/>
                                      </p:to>
                                    </p:set>
                                    <p:animEffect transition="in" filter="plus(out)">
                                      <p:cBhvr>
                                        <p:cTn id="35" dur="2000"/>
                                        <p:tgtEl>
                                          <p:spTgt spid="45057">
                                            <p:txEl>
                                              <p:pRg st="9" end="9"/>
                                            </p:txEl>
                                          </p:spTgt>
                                        </p:tgtEl>
                                      </p:cBhvr>
                                    </p:animEffect>
                                  </p:childTnLst>
                                </p:cTn>
                              </p:par>
                            </p:childTnLst>
                          </p:cTn>
                        </p:par>
                        <p:par>
                          <p:cTn id="36" fill="hold">
                            <p:stCondLst>
                              <p:cond delay="16000"/>
                            </p:stCondLst>
                            <p:childTnLst>
                              <p:par>
                                <p:cTn id="37" presetID="13" presetClass="entr" presetSubtype="32" fill="hold" nodeType="afterEffect">
                                  <p:stCondLst>
                                    <p:cond delay="0"/>
                                  </p:stCondLst>
                                  <p:childTnLst>
                                    <p:set>
                                      <p:cBhvr>
                                        <p:cTn id="38" dur="1" fill="hold">
                                          <p:stCondLst>
                                            <p:cond delay="0"/>
                                          </p:stCondLst>
                                        </p:cTn>
                                        <p:tgtEl>
                                          <p:spTgt spid="45057">
                                            <p:txEl>
                                              <p:pRg st="10" end="10"/>
                                            </p:txEl>
                                          </p:spTgt>
                                        </p:tgtEl>
                                        <p:attrNameLst>
                                          <p:attrName>style.visibility</p:attrName>
                                        </p:attrNameLst>
                                      </p:cBhvr>
                                      <p:to>
                                        <p:strVal val="visible"/>
                                      </p:to>
                                    </p:set>
                                    <p:animEffect transition="in" filter="plus(out)">
                                      <p:cBhvr>
                                        <p:cTn id="39" dur="2000"/>
                                        <p:tgtEl>
                                          <p:spTgt spid="45057">
                                            <p:txEl>
                                              <p:pRg st="10" end="10"/>
                                            </p:txEl>
                                          </p:spTgt>
                                        </p:tgtEl>
                                      </p:cBhvr>
                                    </p:animEffect>
                                  </p:childTnLst>
                                </p:cTn>
                              </p:par>
                            </p:childTnLst>
                          </p:cTn>
                        </p:par>
                        <p:par>
                          <p:cTn id="40" fill="hold">
                            <p:stCondLst>
                              <p:cond delay="18000"/>
                            </p:stCondLst>
                            <p:childTnLst>
                              <p:par>
                                <p:cTn id="41" presetID="13" presetClass="entr" presetSubtype="32" fill="hold" nodeType="afterEffect">
                                  <p:stCondLst>
                                    <p:cond delay="0"/>
                                  </p:stCondLst>
                                  <p:childTnLst>
                                    <p:set>
                                      <p:cBhvr>
                                        <p:cTn id="42" dur="1" fill="hold">
                                          <p:stCondLst>
                                            <p:cond delay="0"/>
                                          </p:stCondLst>
                                        </p:cTn>
                                        <p:tgtEl>
                                          <p:spTgt spid="45057">
                                            <p:txEl>
                                              <p:pRg st="12" end="12"/>
                                            </p:txEl>
                                          </p:spTgt>
                                        </p:tgtEl>
                                        <p:attrNameLst>
                                          <p:attrName>style.visibility</p:attrName>
                                        </p:attrNameLst>
                                      </p:cBhvr>
                                      <p:to>
                                        <p:strVal val="visible"/>
                                      </p:to>
                                    </p:set>
                                    <p:animEffect transition="in" filter="plus(out)">
                                      <p:cBhvr>
                                        <p:cTn id="43" dur="2000"/>
                                        <p:tgtEl>
                                          <p:spTgt spid="45057">
                                            <p:txEl>
                                              <p:pRg st="12" end="12"/>
                                            </p:txEl>
                                          </p:spTgt>
                                        </p:tgtEl>
                                      </p:cBhvr>
                                    </p:animEffect>
                                  </p:childTnLst>
                                </p:cTn>
                              </p:par>
                            </p:childTnLst>
                          </p:cTn>
                        </p:par>
                        <p:par>
                          <p:cTn id="44" fill="hold">
                            <p:stCondLst>
                              <p:cond delay="20000"/>
                            </p:stCondLst>
                            <p:childTnLst>
                              <p:par>
                                <p:cTn id="45" presetID="13" presetClass="entr" presetSubtype="32" fill="hold" nodeType="afterEffect">
                                  <p:stCondLst>
                                    <p:cond delay="0"/>
                                  </p:stCondLst>
                                  <p:childTnLst>
                                    <p:set>
                                      <p:cBhvr>
                                        <p:cTn id="46" dur="1" fill="hold">
                                          <p:stCondLst>
                                            <p:cond delay="0"/>
                                          </p:stCondLst>
                                        </p:cTn>
                                        <p:tgtEl>
                                          <p:spTgt spid="45057">
                                            <p:txEl>
                                              <p:pRg st="13" end="13"/>
                                            </p:txEl>
                                          </p:spTgt>
                                        </p:tgtEl>
                                        <p:attrNameLst>
                                          <p:attrName>style.visibility</p:attrName>
                                        </p:attrNameLst>
                                      </p:cBhvr>
                                      <p:to>
                                        <p:strVal val="visible"/>
                                      </p:to>
                                    </p:set>
                                    <p:animEffect transition="in" filter="plus(out)">
                                      <p:cBhvr>
                                        <p:cTn id="47" dur="2000"/>
                                        <p:tgtEl>
                                          <p:spTgt spid="45057">
                                            <p:txEl>
                                              <p:pRg st="13" end="13"/>
                                            </p:txEl>
                                          </p:spTgt>
                                        </p:tgtEl>
                                      </p:cBhvr>
                                    </p:animEffect>
                                  </p:childTnLst>
                                </p:cTn>
                              </p:par>
                            </p:childTnLst>
                          </p:cTn>
                        </p:par>
                        <p:par>
                          <p:cTn id="48" fill="hold">
                            <p:stCondLst>
                              <p:cond delay="22000"/>
                            </p:stCondLst>
                            <p:childTnLst>
                              <p:par>
                                <p:cTn id="49" presetID="13" presetClass="entr" presetSubtype="32" fill="hold" nodeType="afterEffect">
                                  <p:stCondLst>
                                    <p:cond delay="0"/>
                                  </p:stCondLst>
                                  <p:childTnLst>
                                    <p:set>
                                      <p:cBhvr>
                                        <p:cTn id="50" dur="1" fill="hold">
                                          <p:stCondLst>
                                            <p:cond delay="0"/>
                                          </p:stCondLst>
                                        </p:cTn>
                                        <p:tgtEl>
                                          <p:spTgt spid="45057">
                                            <p:txEl>
                                              <p:pRg st="14" end="14"/>
                                            </p:txEl>
                                          </p:spTgt>
                                        </p:tgtEl>
                                        <p:attrNameLst>
                                          <p:attrName>style.visibility</p:attrName>
                                        </p:attrNameLst>
                                      </p:cBhvr>
                                      <p:to>
                                        <p:strVal val="visible"/>
                                      </p:to>
                                    </p:set>
                                    <p:animEffect transition="in" filter="plus(out)">
                                      <p:cBhvr>
                                        <p:cTn id="51" dur="2000"/>
                                        <p:tgtEl>
                                          <p:spTgt spid="45057">
                                            <p:txEl>
                                              <p:pRg st="14" end="14"/>
                                            </p:txEl>
                                          </p:spTgt>
                                        </p:tgtEl>
                                      </p:cBhvr>
                                    </p:animEffect>
                                  </p:childTnLst>
                                </p:cTn>
                              </p:par>
                            </p:childTnLst>
                          </p:cTn>
                        </p:par>
                        <p:par>
                          <p:cTn id="52" fill="hold">
                            <p:stCondLst>
                              <p:cond delay="24000"/>
                            </p:stCondLst>
                            <p:childTnLst>
                              <p:par>
                                <p:cTn id="53" presetID="13" presetClass="entr" presetSubtype="32" fill="hold" nodeType="afterEffect">
                                  <p:stCondLst>
                                    <p:cond delay="0"/>
                                  </p:stCondLst>
                                  <p:childTnLst>
                                    <p:set>
                                      <p:cBhvr>
                                        <p:cTn id="54" dur="1" fill="hold">
                                          <p:stCondLst>
                                            <p:cond delay="0"/>
                                          </p:stCondLst>
                                        </p:cTn>
                                        <p:tgtEl>
                                          <p:spTgt spid="45057">
                                            <p:txEl>
                                              <p:pRg st="15" end="15"/>
                                            </p:txEl>
                                          </p:spTgt>
                                        </p:tgtEl>
                                        <p:attrNameLst>
                                          <p:attrName>style.visibility</p:attrName>
                                        </p:attrNameLst>
                                      </p:cBhvr>
                                      <p:to>
                                        <p:strVal val="visible"/>
                                      </p:to>
                                    </p:set>
                                    <p:animEffect transition="in" filter="plus(out)">
                                      <p:cBhvr>
                                        <p:cTn id="55" dur="2000"/>
                                        <p:tgtEl>
                                          <p:spTgt spid="4505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838200"/>
            <a:ext cx="1981200" cy="400110"/>
          </a:xfrm>
          <a:prstGeom prst="rect">
            <a:avLst/>
          </a:prstGeom>
          <a:noFill/>
          <a:ln>
            <a:solidFill>
              <a:srgbClr val="7030A0"/>
            </a:solidFill>
          </a:ln>
        </p:spPr>
        <p:txBody>
          <a:bodyPr wrap="square" rtlCol="0">
            <a:spAutoFit/>
          </a:bodyPr>
          <a:lstStyle/>
          <a:p>
            <a:r>
              <a:rPr lang="en-US" sz="2000" dirty="0" smtClean="0">
                <a:latin typeface="Times New Roman" pitchFamily="18" charset="0"/>
                <a:ea typeface="Times New Roman" pitchFamily="18" charset="0"/>
                <a:cs typeface="Times New Roman" pitchFamily="18" charset="0"/>
              </a:rPr>
              <a:t>C(s)+  ½ O</a:t>
            </a:r>
            <a:r>
              <a:rPr lang="en-US" sz="2000" baseline="-30000" dirty="0" smtClean="0">
                <a:latin typeface="Times New Roman" pitchFamily="18" charset="0"/>
                <a:ea typeface="Times New Roman" pitchFamily="18" charset="0"/>
                <a:cs typeface="Times New Roman" pitchFamily="18" charset="0"/>
              </a:rPr>
              <a:t>2</a:t>
            </a:r>
            <a:r>
              <a:rPr lang="en-US" sz="2000" dirty="0" smtClean="0">
                <a:latin typeface="Times New Roman" pitchFamily="18" charset="0"/>
                <a:ea typeface="Times New Roman" pitchFamily="18" charset="0"/>
                <a:cs typeface="Times New Roman" pitchFamily="18" charset="0"/>
              </a:rPr>
              <a:t> (g)</a:t>
            </a:r>
            <a:endParaRPr lang="en-US" sz="2000" dirty="0"/>
          </a:p>
        </p:txBody>
      </p:sp>
      <p:sp>
        <p:nvSpPr>
          <p:cNvPr id="5" name="TextBox 4"/>
          <p:cNvSpPr txBox="1"/>
          <p:nvPr/>
        </p:nvSpPr>
        <p:spPr>
          <a:xfrm>
            <a:off x="6553200" y="990600"/>
            <a:ext cx="1828800" cy="400110"/>
          </a:xfrm>
          <a:prstGeom prst="rect">
            <a:avLst/>
          </a:prstGeom>
          <a:noFill/>
          <a:ln>
            <a:solidFill>
              <a:srgbClr val="7030A0"/>
            </a:solidFill>
          </a:ln>
        </p:spPr>
        <p:txBody>
          <a:bodyPr wrap="square" rtlCol="0">
            <a:spAutoFit/>
          </a:bodyPr>
          <a:lstStyle/>
          <a:p>
            <a:r>
              <a:rPr lang="en-US" sz="2000" dirty="0" smtClean="0">
                <a:latin typeface="Times New Roman" pitchFamily="18" charset="0"/>
                <a:ea typeface="Times New Roman" pitchFamily="18" charset="0"/>
                <a:cs typeface="Times New Roman" pitchFamily="18" charset="0"/>
              </a:rPr>
              <a:t>CO  + ½ O</a:t>
            </a:r>
            <a:r>
              <a:rPr lang="en-US" sz="2000" baseline="-30000" dirty="0" smtClean="0">
                <a:latin typeface="Times New Roman" pitchFamily="18" charset="0"/>
                <a:ea typeface="Times New Roman" pitchFamily="18" charset="0"/>
                <a:cs typeface="Times New Roman" pitchFamily="18" charset="0"/>
              </a:rPr>
              <a:t>2</a:t>
            </a:r>
            <a:r>
              <a:rPr lang="en-US" sz="2000" dirty="0" smtClean="0">
                <a:latin typeface="Times New Roman" pitchFamily="18" charset="0"/>
                <a:ea typeface="Times New Roman" pitchFamily="18" charset="0"/>
                <a:cs typeface="Times New Roman" pitchFamily="18" charset="0"/>
              </a:rPr>
              <a:t>(g)</a:t>
            </a:r>
            <a:endParaRPr lang="en-US" sz="2000" dirty="0"/>
          </a:p>
        </p:txBody>
      </p:sp>
      <p:sp>
        <p:nvSpPr>
          <p:cNvPr id="6" name="TextBox 5"/>
          <p:cNvSpPr txBox="1"/>
          <p:nvPr/>
        </p:nvSpPr>
        <p:spPr>
          <a:xfrm>
            <a:off x="2743200" y="4953000"/>
            <a:ext cx="1828800" cy="400110"/>
          </a:xfrm>
          <a:prstGeom prst="rect">
            <a:avLst/>
          </a:prstGeom>
          <a:noFill/>
          <a:ln>
            <a:solidFill>
              <a:srgbClr val="7030A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     CO</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(g)</a:t>
            </a:r>
            <a:endParaRPr lang="en-US" sz="2000" dirty="0"/>
          </a:p>
        </p:txBody>
      </p:sp>
      <p:cxnSp>
        <p:nvCxnSpPr>
          <p:cNvPr id="8" name="Straight Connector 7"/>
          <p:cNvCxnSpPr/>
          <p:nvPr/>
        </p:nvCxnSpPr>
        <p:spPr>
          <a:xfrm rot="16200000" flipH="1">
            <a:off x="647701" y="1562099"/>
            <a:ext cx="1371600" cy="838202"/>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1714500" y="3390900"/>
            <a:ext cx="1981200" cy="1295400"/>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3810000" y="3429000"/>
            <a:ext cx="1676400" cy="1524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24500" y="1714500"/>
            <a:ext cx="1524000" cy="11430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62600" y="1066800"/>
            <a:ext cx="762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514600" y="1066800"/>
            <a:ext cx="14478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33400" y="2667000"/>
            <a:ext cx="2362200" cy="369332"/>
          </a:xfrm>
          <a:prstGeom prst="rect">
            <a:avLst/>
          </a:prstGeom>
          <a:noFill/>
          <a:ln>
            <a:solidFill>
              <a:srgbClr val="00B0F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         </a:t>
            </a:r>
            <a:r>
              <a:rPr lang="en-US" b="1" dirty="0" smtClean="0">
                <a:solidFill>
                  <a:srgbClr val="00B050"/>
                </a:solidFill>
                <a:latin typeface="Times New Roman" pitchFamily="18" charset="0"/>
                <a:ea typeface="Times New Roman" pitchFamily="18" charset="0"/>
                <a:cs typeface="Times New Roman" pitchFamily="18" charset="0"/>
              </a:rPr>
              <a:t>∆H</a:t>
            </a:r>
            <a:r>
              <a:rPr lang="en-US" b="1" baseline="-30000" dirty="0" smtClean="0">
                <a:solidFill>
                  <a:srgbClr val="00B050"/>
                </a:solidFill>
                <a:latin typeface="Times New Roman" pitchFamily="18" charset="0"/>
                <a:ea typeface="Times New Roman" pitchFamily="18" charset="0"/>
                <a:cs typeface="Times New Roman" pitchFamily="18" charset="0"/>
              </a:rPr>
              <a:t>3  </a:t>
            </a:r>
            <a:r>
              <a:rPr lang="en-US" b="1" dirty="0" smtClean="0">
                <a:solidFill>
                  <a:srgbClr val="00B050"/>
                </a:solidFill>
                <a:latin typeface="Times New Roman" pitchFamily="18" charset="0"/>
                <a:ea typeface="Times New Roman" pitchFamily="18" charset="0"/>
                <a:cs typeface="Times New Roman" pitchFamily="18" charset="0"/>
              </a:rPr>
              <a:t> = </a:t>
            </a:r>
            <a:r>
              <a:rPr lang="en-US" b="1" dirty="0" smtClean="0">
                <a:latin typeface="Times New Roman" pitchFamily="18" charset="0"/>
                <a:ea typeface="Times New Roman" pitchFamily="18" charset="0"/>
                <a:cs typeface="Times New Roman" pitchFamily="18" charset="0"/>
              </a:rPr>
              <a:t>-393.5 </a:t>
            </a:r>
            <a:endParaRPr lang="en-US" dirty="0"/>
          </a:p>
        </p:txBody>
      </p:sp>
      <p:sp>
        <p:nvSpPr>
          <p:cNvPr id="26" name="TextBox 25"/>
          <p:cNvSpPr txBox="1"/>
          <p:nvPr/>
        </p:nvSpPr>
        <p:spPr>
          <a:xfrm>
            <a:off x="5257800" y="2971800"/>
            <a:ext cx="1828800" cy="369332"/>
          </a:xfrm>
          <a:prstGeom prst="rect">
            <a:avLst/>
          </a:prstGeom>
          <a:noFill/>
          <a:ln>
            <a:solidFill>
              <a:srgbClr val="00B0F0"/>
            </a:solidFill>
          </a:ln>
        </p:spPr>
        <p:txBody>
          <a:bodyPr wrap="square" rtlCol="0">
            <a:spAutoFit/>
          </a:bodyPr>
          <a:lstStyle/>
          <a:p>
            <a:r>
              <a:rPr lang="en-US" b="1" dirty="0" smtClean="0">
                <a:solidFill>
                  <a:srgbClr val="00B050"/>
                </a:solidFill>
                <a:latin typeface="Times New Roman" pitchFamily="18" charset="0"/>
                <a:ea typeface="Times New Roman" pitchFamily="18" charset="0"/>
                <a:cs typeface="Times New Roman" pitchFamily="18" charset="0"/>
              </a:rPr>
              <a:t>∆H</a:t>
            </a:r>
            <a:r>
              <a:rPr lang="en-US" b="1" baseline="-30000" dirty="0" smtClean="0">
                <a:solidFill>
                  <a:srgbClr val="00B050"/>
                </a:solidFill>
                <a:latin typeface="Times New Roman" pitchFamily="18" charset="0"/>
                <a:ea typeface="Times New Roman" pitchFamily="18" charset="0"/>
                <a:cs typeface="Times New Roman" pitchFamily="18" charset="0"/>
              </a:rPr>
              <a:t>2 </a:t>
            </a:r>
            <a:r>
              <a:rPr lang="en-US" b="1" dirty="0" smtClean="0">
                <a:solidFill>
                  <a:srgbClr val="00B050"/>
                </a:solidFill>
                <a:latin typeface="Times New Roman" pitchFamily="18" charset="0"/>
                <a:ea typeface="Times New Roman" pitchFamily="18" charset="0"/>
                <a:cs typeface="Times New Roman" pitchFamily="18" charset="0"/>
              </a:rPr>
              <a:t>=</a:t>
            </a:r>
            <a:r>
              <a:rPr lang="en-US" b="1" dirty="0" smtClean="0">
                <a:solidFill>
                  <a:srgbClr val="FF0000"/>
                </a:solidFill>
                <a:latin typeface="Times New Roman" pitchFamily="18" charset="0"/>
                <a:ea typeface="Times New Roman" pitchFamily="18" charset="0"/>
                <a:cs typeface="Times New Roman" pitchFamily="18" charset="0"/>
              </a:rPr>
              <a:t> </a:t>
            </a:r>
            <a:r>
              <a:rPr lang="en-US" b="1" dirty="0" smtClean="0">
                <a:latin typeface="Times New Roman" pitchFamily="18" charset="0"/>
                <a:ea typeface="Times New Roman" pitchFamily="18" charset="0"/>
                <a:cs typeface="Times New Roman" pitchFamily="18" charset="0"/>
              </a:rPr>
              <a:t>-283</a:t>
            </a:r>
            <a:endParaRPr lang="en-US" dirty="0"/>
          </a:p>
        </p:txBody>
      </p:sp>
      <p:sp>
        <p:nvSpPr>
          <p:cNvPr id="27" name="TextBox 26"/>
          <p:cNvSpPr txBox="1"/>
          <p:nvPr/>
        </p:nvSpPr>
        <p:spPr>
          <a:xfrm>
            <a:off x="3962400" y="838200"/>
            <a:ext cx="1600200" cy="369332"/>
          </a:xfrm>
          <a:prstGeom prst="rect">
            <a:avLst/>
          </a:prstGeom>
          <a:noFill/>
          <a:ln>
            <a:solidFill>
              <a:srgbClr val="00B0F0"/>
            </a:solidFill>
          </a:ln>
        </p:spPr>
        <p:txBody>
          <a:bodyPr wrap="square" rtlCol="0">
            <a:spAutoFit/>
          </a:bodyPr>
          <a:lstStyle/>
          <a:p>
            <a:r>
              <a:rPr lang="en-US" b="1" dirty="0" smtClean="0">
                <a:solidFill>
                  <a:srgbClr val="00B050"/>
                </a:solidFill>
                <a:latin typeface="Times New Roman" pitchFamily="18" charset="0"/>
                <a:ea typeface="Times New Roman" pitchFamily="18" charset="0"/>
                <a:cs typeface="Times New Roman" pitchFamily="18" charset="0"/>
              </a:rPr>
              <a:t>∆H</a:t>
            </a:r>
            <a:r>
              <a:rPr lang="en-US" b="1" baseline="-30000" dirty="0" smtClean="0">
                <a:solidFill>
                  <a:srgbClr val="00B050"/>
                </a:solidFill>
                <a:latin typeface="Times New Roman" pitchFamily="18" charset="0"/>
                <a:ea typeface="Times New Roman" pitchFamily="18" charset="0"/>
                <a:cs typeface="Times New Roman" pitchFamily="18" charset="0"/>
              </a:rPr>
              <a:t>1</a:t>
            </a:r>
            <a:r>
              <a:rPr lang="en-US" b="1" dirty="0" smtClean="0">
                <a:solidFill>
                  <a:srgbClr val="00B050"/>
                </a:solidFill>
                <a:latin typeface="Times New Roman" pitchFamily="18" charset="0"/>
                <a:ea typeface="Times New Roman" pitchFamily="18" charset="0"/>
                <a:cs typeface="Times New Roman" pitchFamily="18" charset="0"/>
              </a:rPr>
              <a:t>=</a:t>
            </a:r>
            <a:r>
              <a:rPr lang="en-US" b="1" dirty="0" smtClean="0">
                <a:latin typeface="Times New Roman" pitchFamily="18" charset="0"/>
                <a:ea typeface="Times New Roman" pitchFamily="18" charset="0"/>
                <a:cs typeface="Times New Roman" pitchFamily="18" charset="0"/>
              </a:rPr>
              <a:t>∆</a:t>
            </a:r>
            <a:r>
              <a:rPr lang="en-US" b="1" dirty="0" err="1" smtClean="0">
                <a:latin typeface="Times New Roman" pitchFamily="18" charset="0"/>
                <a:ea typeface="Times New Roman" pitchFamily="18" charset="0"/>
                <a:cs typeface="Times New Roman" pitchFamily="18" charset="0"/>
              </a:rPr>
              <a:t>Hf</a:t>
            </a:r>
            <a:r>
              <a:rPr lang="en-US" b="1" dirty="0" smtClean="0">
                <a:latin typeface="Times New Roman" pitchFamily="18" charset="0"/>
                <a:ea typeface="Times New Roman" pitchFamily="18" charset="0"/>
                <a:cs typeface="Times New Roman" pitchFamily="18" charset="0"/>
              </a:rPr>
              <a:t> = x</a:t>
            </a:r>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50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4">
                                            <p:txEl>
                                              <p:pRg st="0" end="0"/>
                                            </p:txEl>
                                          </p:spTgt>
                                        </p:tgtEl>
                                        <p:attrNameLst>
                                          <p:attrName>fill.type</p:attrName>
                                        </p:attrNameLst>
                                      </p:cBhvr>
                                      <p:to>
                                        <p:strVal val="solid"/>
                                      </p:to>
                                    </p:set>
                                  </p:childTnLst>
                                </p:cTn>
                              </p:par>
                            </p:childTnLst>
                          </p:cTn>
                        </p:par>
                        <p:par>
                          <p:cTn id="10" fill="hold">
                            <p:stCondLst>
                              <p:cond delay="300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3" dur="50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5">
                                            <p:txEl>
                                              <p:pRg st="0" end="0"/>
                                            </p:txEl>
                                          </p:spTgt>
                                        </p:tgtEl>
                                        <p:attrNameLst>
                                          <p:attrName>fill.type</p:attrName>
                                        </p:attrNameLst>
                                      </p:cBhvr>
                                      <p:to>
                                        <p:strVal val="solid"/>
                                      </p:to>
                                    </p:set>
                                  </p:childTnLst>
                                </p:cTn>
                              </p:par>
                            </p:childTnLst>
                          </p:cTn>
                        </p:par>
                        <p:par>
                          <p:cTn id="16" fill="hold">
                            <p:stCondLst>
                              <p:cond delay="6000"/>
                            </p:stCondLst>
                            <p:childTnLst>
                              <p:par>
                                <p:cTn id="17" presetID="27" presetClass="entr" presetSubtype="0" fill="hold" nodeType="afterEffect">
                                  <p:stCondLst>
                                    <p:cond delay="1000"/>
                                  </p:stCondLst>
                                  <p:iterate type="lt">
                                    <p:tmPct val="50000"/>
                                  </p:iterate>
                                  <p:childTnLst>
                                    <p:set>
                                      <p:cBhvr>
                                        <p:cTn id="18"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9" dur="50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6">
                                            <p:txEl>
                                              <p:pRg st="0" end="0"/>
                                            </p:txEl>
                                          </p:spTgt>
                                        </p:tgtEl>
                                        <p:attrNameLst>
                                          <p:attrName>fill.type</p:attrName>
                                        </p:attrNameLst>
                                      </p:cBhvr>
                                      <p:to>
                                        <p:strVal val="solid"/>
                                      </p:to>
                                    </p:set>
                                  </p:childTnLst>
                                </p:cTn>
                              </p:par>
                            </p:childTnLst>
                          </p:cTn>
                        </p:par>
                        <p:par>
                          <p:cTn id="22" fill="hold">
                            <p:stCondLst>
                              <p:cond delay="8750"/>
                            </p:stCondLst>
                            <p:childTnLst>
                              <p:par>
                                <p:cTn id="23" presetID="1"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8750"/>
                            </p:stCondLst>
                            <p:childTnLst>
                              <p:par>
                                <p:cTn id="26" presetID="1" presetClass="entr" presetSubtype="0" fill="hold" nodeType="afterEffect">
                                  <p:stCondLst>
                                    <p:cond delay="1000"/>
                                  </p:stCondLst>
                                  <p:childTnLst>
                                    <p:set>
                                      <p:cBhvr>
                                        <p:cTn id="27" dur="1" fill="hold">
                                          <p:stCondLst>
                                            <p:cond delay="0"/>
                                          </p:stCondLst>
                                        </p:cTn>
                                        <p:tgtEl>
                                          <p:spTgt spid="20"/>
                                        </p:tgtEl>
                                        <p:attrNameLst>
                                          <p:attrName>style.visibility</p:attrName>
                                        </p:attrNameLst>
                                      </p:cBhvr>
                                      <p:to>
                                        <p:strVal val="visible"/>
                                      </p:to>
                                    </p:set>
                                  </p:childTnLst>
                                </p:cTn>
                              </p:par>
                            </p:childTnLst>
                          </p:cTn>
                        </p:par>
                        <p:par>
                          <p:cTn id="28" fill="hold">
                            <p:stCondLst>
                              <p:cond delay="9750"/>
                            </p:stCondLst>
                            <p:childTnLst>
                              <p:par>
                                <p:cTn id="29" presetID="1" presetClass="entr" presetSubtype="0" fill="hold" nodeType="afterEffect">
                                  <p:stCondLst>
                                    <p:cond delay="1000"/>
                                  </p:stCondLst>
                                  <p:childTnLst>
                                    <p:set>
                                      <p:cBhvr>
                                        <p:cTn id="30" dur="1" fill="hold">
                                          <p:stCondLst>
                                            <p:cond delay="0"/>
                                          </p:stCondLst>
                                        </p:cTn>
                                        <p:tgtEl>
                                          <p:spTgt spid="18"/>
                                        </p:tgtEl>
                                        <p:attrNameLst>
                                          <p:attrName>style.visibility</p:attrName>
                                        </p:attrNameLst>
                                      </p:cBhvr>
                                      <p:to>
                                        <p:strVal val="visible"/>
                                      </p:to>
                                    </p:set>
                                  </p:childTnLst>
                                </p:cTn>
                              </p:par>
                            </p:childTnLst>
                          </p:cTn>
                        </p:par>
                        <p:par>
                          <p:cTn id="31" fill="hold">
                            <p:stCondLst>
                              <p:cond delay="10750"/>
                            </p:stCondLst>
                            <p:childTnLst>
                              <p:par>
                                <p:cTn id="32" presetID="1" presetClass="entr" presetSubtype="0" fill="hold" nodeType="afterEffect">
                                  <p:stCondLst>
                                    <p:cond delay="1000"/>
                                  </p:stCondLst>
                                  <p:childTnLst>
                                    <p:set>
                                      <p:cBhvr>
                                        <p:cTn id="33" dur="1" fill="hold">
                                          <p:stCondLst>
                                            <p:cond delay="0"/>
                                          </p:stCondLst>
                                        </p:cTn>
                                        <p:tgtEl>
                                          <p:spTgt spid="16"/>
                                        </p:tgtEl>
                                        <p:attrNameLst>
                                          <p:attrName>style.visibility</p:attrName>
                                        </p:attrNameLst>
                                      </p:cBhvr>
                                      <p:to>
                                        <p:strVal val="visible"/>
                                      </p:to>
                                    </p:set>
                                  </p:childTnLst>
                                </p:cTn>
                              </p:par>
                            </p:childTnLst>
                          </p:cTn>
                        </p:par>
                        <p:par>
                          <p:cTn id="34" fill="hold">
                            <p:stCondLst>
                              <p:cond delay="11750"/>
                            </p:stCondLst>
                            <p:childTnLst>
                              <p:par>
                                <p:cTn id="35" presetID="1" presetClass="entr" presetSubtype="0" fill="hold" nodeType="afterEffect">
                                  <p:stCondLst>
                                    <p:cond delay="1500"/>
                                  </p:stCondLst>
                                  <p:childTnLst>
                                    <p:set>
                                      <p:cBhvr>
                                        <p:cTn id="36" dur="1" fill="hold">
                                          <p:stCondLst>
                                            <p:cond delay="0"/>
                                          </p:stCondLst>
                                        </p:cTn>
                                        <p:tgtEl>
                                          <p:spTgt spid="8"/>
                                        </p:tgtEl>
                                        <p:attrNameLst>
                                          <p:attrName>style.visibility</p:attrName>
                                        </p:attrNameLst>
                                      </p:cBhvr>
                                      <p:to>
                                        <p:strVal val="visible"/>
                                      </p:to>
                                    </p:set>
                                  </p:childTnLst>
                                </p:cTn>
                              </p:par>
                            </p:childTnLst>
                          </p:cTn>
                        </p:par>
                        <p:par>
                          <p:cTn id="37" fill="hold">
                            <p:stCondLst>
                              <p:cond delay="13250"/>
                            </p:stCondLst>
                            <p:childTnLst>
                              <p:par>
                                <p:cTn id="38" presetID="1" presetClass="entr" presetSubtype="0" fill="hold" nodeType="afterEffect">
                                  <p:stCondLst>
                                    <p:cond delay="1000"/>
                                  </p:stCondLst>
                                  <p:childTnLst>
                                    <p:set>
                                      <p:cBhvr>
                                        <p:cTn id="39" dur="1" fill="hold">
                                          <p:stCondLst>
                                            <p:cond delay="0"/>
                                          </p:stCondLst>
                                        </p:cTn>
                                        <p:tgtEl>
                                          <p:spTgt spid="10"/>
                                        </p:tgtEl>
                                        <p:attrNameLst>
                                          <p:attrName>style.visibility</p:attrName>
                                        </p:attrNameLst>
                                      </p:cBhvr>
                                      <p:to>
                                        <p:strVal val="visible"/>
                                      </p:to>
                                    </p:set>
                                  </p:childTnLst>
                                </p:cTn>
                              </p:par>
                            </p:childTnLst>
                          </p:cTn>
                        </p:par>
                        <p:par>
                          <p:cTn id="40" fill="hold">
                            <p:stCondLst>
                              <p:cond delay="14250"/>
                            </p:stCondLst>
                            <p:childTnLst>
                              <p:par>
                                <p:cTn id="41" presetID="27" presetClass="entr" presetSubtype="0" fill="hold" grpId="0" nodeType="afterEffect">
                                  <p:stCondLst>
                                    <p:cond delay="2000"/>
                                  </p:stCondLst>
                                  <p:iterate type="lt">
                                    <p:tmPct val="50000"/>
                                  </p:iterate>
                                  <p:childTnLst>
                                    <p:set>
                                      <p:cBhvr>
                                        <p:cTn id="42" dur="1" fill="hold">
                                          <p:stCondLst>
                                            <p:cond delay="0"/>
                                          </p:stCondLst>
                                        </p:cTn>
                                        <p:tgtEl>
                                          <p:spTgt spid="27"/>
                                        </p:tgtEl>
                                        <p:attrNameLst>
                                          <p:attrName>style.visibility</p:attrName>
                                        </p:attrNameLst>
                                      </p:cBhvr>
                                      <p:to>
                                        <p:strVal val="visible"/>
                                      </p:to>
                                    </p:set>
                                    <p:anim calcmode="discrete" valueType="clr">
                                      <p:cBhvr override="childStyle">
                                        <p:cTn id="43" dur="50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44" dur="500"/>
                                        <p:tgtEl>
                                          <p:spTgt spid="27"/>
                                        </p:tgtEl>
                                        <p:attrNameLst>
                                          <p:attrName>fillcolor</p:attrName>
                                        </p:attrNameLst>
                                      </p:cBhvr>
                                      <p:tavLst>
                                        <p:tav tm="0">
                                          <p:val>
                                            <p:clrVal>
                                              <a:schemeClr val="accent2"/>
                                            </p:clrVal>
                                          </p:val>
                                        </p:tav>
                                        <p:tav tm="50000">
                                          <p:val>
                                            <p:clrVal>
                                              <a:schemeClr val="hlink"/>
                                            </p:clrVal>
                                          </p:val>
                                        </p:tav>
                                      </p:tavLst>
                                    </p:anim>
                                    <p:set>
                                      <p:cBhvr>
                                        <p:cTn id="45" dur="500"/>
                                        <p:tgtEl>
                                          <p:spTgt spid="27"/>
                                        </p:tgtEl>
                                        <p:attrNameLst>
                                          <p:attrName>fill.type</p:attrName>
                                        </p:attrNameLst>
                                      </p:cBhvr>
                                      <p:to>
                                        <p:strVal val="solid"/>
                                      </p:to>
                                    </p:set>
                                  </p:childTnLst>
                                </p:cTn>
                              </p:par>
                            </p:childTnLst>
                          </p:cTn>
                        </p:par>
                        <p:par>
                          <p:cTn id="46" fill="hold">
                            <p:stCondLst>
                              <p:cond delay="18750"/>
                            </p:stCondLst>
                            <p:childTnLst>
                              <p:par>
                                <p:cTn id="47" presetID="27" presetClass="entr" presetSubtype="0" fill="hold" grpId="0" nodeType="afterEffect">
                                  <p:stCondLst>
                                    <p:cond delay="0"/>
                                  </p:stCondLst>
                                  <p:iterate type="lt">
                                    <p:tmPct val="50000"/>
                                  </p:iterate>
                                  <p:childTnLst>
                                    <p:set>
                                      <p:cBhvr>
                                        <p:cTn id="48" dur="1" fill="hold">
                                          <p:stCondLst>
                                            <p:cond delay="0"/>
                                          </p:stCondLst>
                                        </p:cTn>
                                        <p:tgtEl>
                                          <p:spTgt spid="26"/>
                                        </p:tgtEl>
                                        <p:attrNameLst>
                                          <p:attrName>style.visibility</p:attrName>
                                        </p:attrNameLst>
                                      </p:cBhvr>
                                      <p:to>
                                        <p:strVal val="visible"/>
                                      </p:to>
                                    </p:set>
                                    <p:anim calcmode="discrete" valueType="clr">
                                      <p:cBhvr override="childStyle">
                                        <p:cTn id="49" dur="50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26"/>
                                        </p:tgtEl>
                                        <p:attrNameLst>
                                          <p:attrName>fillcolor</p:attrName>
                                        </p:attrNameLst>
                                      </p:cBhvr>
                                      <p:tavLst>
                                        <p:tav tm="0">
                                          <p:val>
                                            <p:clrVal>
                                              <a:schemeClr val="accent2"/>
                                            </p:clrVal>
                                          </p:val>
                                        </p:tav>
                                        <p:tav tm="50000">
                                          <p:val>
                                            <p:clrVal>
                                              <a:schemeClr val="hlink"/>
                                            </p:clrVal>
                                          </p:val>
                                        </p:tav>
                                      </p:tavLst>
                                    </p:anim>
                                    <p:set>
                                      <p:cBhvr>
                                        <p:cTn id="51" dur="500"/>
                                        <p:tgtEl>
                                          <p:spTgt spid="26"/>
                                        </p:tgtEl>
                                        <p:attrNameLst>
                                          <p:attrName>fill.type</p:attrName>
                                        </p:attrNameLst>
                                      </p:cBhvr>
                                      <p:to>
                                        <p:strVal val="solid"/>
                                      </p:to>
                                    </p:set>
                                  </p:childTnLst>
                                </p:cTn>
                              </p:par>
                            </p:childTnLst>
                          </p:cTn>
                        </p:par>
                        <p:par>
                          <p:cTn id="52" fill="hold">
                            <p:stCondLst>
                              <p:cond delay="21000"/>
                            </p:stCondLst>
                            <p:childTnLst>
                              <p:par>
                                <p:cTn id="53" presetID="27" presetClass="entr" presetSubtype="0" fill="hold" grpId="0" nodeType="afterEffect">
                                  <p:stCondLst>
                                    <p:cond delay="1500"/>
                                  </p:stCondLst>
                                  <p:iterate type="lt">
                                    <p:tmPct val="50000"/>
                                  </p:iterate>
                                  <p:childTnLst>
                                    <p:set>
                                      <p:cBhvr>
                                        <p:cTn id="54" dur="1" fill="hold">
                                          <p:stCondLst>
                                            <p:cond delay="0"/>
                                          </p:stCondLst>
                                        </p:cTn>
                                        <p:tgtEl>
                                          <p:spTgt spid="24"/>
                                        </p:tgtEl>
                                        <p:attrNameLst>
                                          <p:attrName>style.visibility</p:attrName>
                                        </p:attrNameLst>
                                      </p:cBhvr>
                                      <p:to>
                                        <p:strVal val="visible"/>
                                      </p:to>
                                    </p:set>
                                    <p:anim calcmode="discrete" valueType="clr">
                                      <p:cBhvr override="childStyle">
                                        <p:cTn id="55" dur="50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24"/>
                                        </p:tgtEl>
                                        <p:attrNameLst>
                                          <p:attrName>fillcolor</p:attrName>
                                        </p:attrNameLst>
                                      </p:cBhvr>
                                      <p:tavLst>
                                        <p:tav tm="0">
                                          <p:val>
                                            <p:clrVal>
                                              <a:schemeClr val="accent2"/>
                                            </p:clrVal>
                                          </p:val>
                                        </p:tav>
                                        <p:tav tm="50000">
                                          <p:val>
                                            <p:clrVal>
                                              <a:schemeClr val="hlink"/>
                                            </p:clrVal>
                                          </p:val>
                                        </p:tav>
                                      </p:tavLst>
                                    </p:anim>
                                    <p:set>
                                      <p:cBhvr>
                                        <p:cTn id="57" dur="500"/>
                                        <p:tgtEl>
                                          <p:spTgt spid="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7"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04800" y="457200"/>
            <a:ext cx="8458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Substituting: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3    </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   </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-393.5kJ  = -283kJ + x</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 -110 kJ</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Heat of formation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Hᶿ</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 = -110 kJmole</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4.Study the information below:</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 ½ 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   ∆H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=-286 kJmole</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C(s) +  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CO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=-393 kJmole</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2C(s) + 3H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 ½ 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-&gt;C</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5</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OH(l)   ∆H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=-277 kJmole</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Use the information to calculate the molar enthalpy of combustion ∆H</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of ethanol using an energy cycle diagram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47105">
                                            <p:txEl>
                                              <p:pRg st="0" end="0"/>
                                            </p:txEl>
                                          </p:spTgt>
                                        </p:tgtEl>
                                        <p:attrNameLst>
                                          <p:attrName>style.visibility</p:attrName>
                                        </p:attrNameLst>
                                      </p:cBhvr>
                                      <p:to>
                                        <p:strVal val="visible"/>
                                      </p:to>
                                    </p:set>
                                    <p:animEffect transition="in" filter="box(out)">
                                      <p:cBhvr>
                                        <p:cTn id="7" dur="2000"/>
                                        <p:tgtEl>
                                          <p:spTgt spid="47105">
                                            <p:txEl>
                                              <p:pRg st="0" end="0"/>
                                            </p:txEl>
                                          </p:spTgt>
                                        </p:tgtEl>
                                      </p:cBhvr>
                                    </p:animEffect>
                                  </p:childTnLst>
                                </p:cTn>
                              </p:par>
                            </p:childTnLst>
                          </p:cTn>
                        </p:par>
                        <p:par>
                          <p:cTn id="8" fill="hold">
                            <p:stCondLst>
                              <p:cond delay="2000"/>
                            </p:stCondLst>
                            <p:childTnLst>
                              <p:par>
                                <p:cTn id="9" presetID="4" presetClass="entr" presetSubtype="32" fill="hold" nodeType="afterEffect">
                                  <p:stCondLst>
                                    <p:cond delay="0"/>
                                  </p:stCondLst>
                                  <p:childTnLst>
                                    <p:set>
                                      <p:cBhvr>
                                        <p:cTn id="10" dur="1" fill="hold">
                                          <p:stCondLst>
                                            <p:cond delay="0"/>
                                          </p:stCondLst>
                                        </p:cTn>
                                        <p:tgtEl>
                                          <p:spTgt spid="47105">
                                            <p:txEl>
                                              <p:pRg st="1" end="1"/>
                                            </p:txEl>
                                          </p:spTgt>
                                        </p:tgtEl>
                                        <p:attrNameLst>
                                          <p:attrName>style.visibility</p:attrName>
                                        </p:attrNameLst>
                                      </p:cBhvr>
                                      <p:to>
                                        <p:strVal val="visible"/>
                                      </p:to>
                                    </p:set>
                                    <p:animEffect transition="in" filter="box(out)">
                                      <p:cBhvr>
                                        <p:cTn id="11" dur="2000"/>
                                        <p:tgtEl>
                                          <p:spTgt spid="47105">
                                            <p:txEl>
                                              <p:pRg st="1" end="1"/>
                                            </p:txEl>
                                          </p:spTgt>
                                        </p:tgtEl>
                                      </p:cBhvr>
                                    </p:animEffect>
                                  </p:childTnLst>
                                </p:cTn>
                              </p:par>
                            </p:childTnLst>
                          </p:cTn>
                        </p:par>
                        <p:par>
                          <p:cTn id="12" fill="hold">
                            <p:stCondLst>
                              <p:cond delay="4000"/>
                            </p:stCondLst>
                            <p:childTnLst>
                              <p:par>
                                <p:cTn id="13" presetID="4" presetClass="entr" presetSubtype="32" fill="hold" nodeType="afterEffect">
                                  <p:stCondLst>
                                    <p:cond delay="0"/>
                                  </p:stCondLst>
                                  <p:childTnLst>
                                    <p:set>
                                      <p:cBhvr>
                                        <p:cTn id="14" dur="1" fill="hold">
                                          <p:stCondLst>
                                            <p:cond delay="0"/>
                                          </p:stCondLst>
                                        </p:cTn>
                                        <p:tgtEl>
                                          <p:spTgt spid="47105">
                                            <p:txEl>
                                              <p:pRg st="2" end="2"/>
                                            </p:txEl>
                                          </p:spTgt>
                                        </p:tgtEl>
                                        <p:attrNameLst>
                                          <p:attrName>style.visibility</p:attrName>
                                        </p:attrNameLst>
                                      </p:cBhvr>
                                      <p:to>
                                        <p:strVal val="visible"/>
                                      </p:to>
                                    </p:set>
                                    <p:animEffect transition="in" filter="box(out)">
                                      <p:cBhvr>
                                        <p:cTn id="15" dur="2000"/>
                                        <p:tgtEl>
                                          <p:spTgt spid="47105">
                                            <p:txEl>
                                              <p:pRg st="2" end="2"/>
                                            </p:txEl>
                                          </p:spTgt>
                                        </p:tgtEl>
                                      </p:cBhvr>
                                    </p:animEffect>
                                  </p:childTnLst>
                                </p:cTn>
                              </p:par>
                            </p:childTnLst>
                          </p:cTn>
                        </p:par>
                        <p:par>
                          <p:cTn id="16" fill="hold">
                            <p:stCondLst>
                              <p:cond delay="6000"/>
                            </p:stCondLst>
                            <p:childTnLst>
                              <p:par>
                                <p:cTn id="17" presetID="4" presetClass="entr" presetSubtype="32" fill="hold" nodeType="afterEffect">
                                  <p:stCondLst>
                                    <p:cond delay="0"/>
                                  </p:stCondLst>
                                  <p:childTnLst>
                                    <p:set>
                                      <p:cBhvr>
                                        <p:cTn id="18" dur="1" fill="hold">
                                          <p:stCondLst>
                                            <p:cond delay="0"/>
                                          </p:stCondLst>
                                        </p:cTn>
                                        <p:tgtEl>
                                          <p:spTgt spid="47105">
                                            <p:txEl>
                                              <p:pRg st="3" end="3"/>
                                            </p:txEl>
                                          </p:spTgt>
                                        </p:tgtEl>
                                        <p:attrNameLst>
                                          <p:attrName>style.visibility</p:attrName>
                                        </p:attrNameLst>
                                      </p:cBhvr>
                                      <p:to>
                                        <p:strVal val="visible"/>
                                      </p:to>
                                    </p:set>
                                    <p:animEffect transition="in" filter="box(out)">
                                      <p:cBhvr>
                                        <p:cTn id="19" dur="2000"/>
                                        <p:tgtEl>
                                          <p:spTgt spid="47105">
                                            <p:txEl>
                                              <p:pRg st="3" end="3"/>
                                            </p:txEl>
                                          </p:spTgt>
                                        </p:tgtEl>
                                      </p:cBhvr>
                                    </p:animEffect>
                                  </p:childTnLst>
                                </p:cTn>
                              </p:par>
                            </p:childTnLst>
                          </p:cTn>
                        </p:par>
                        <p:par>
                          <p:cTn id="20" fill="hold">
                            <p:stCondLst>
                              <p:cond delay="8000"/>
                            </p:stCondLst>
                            <p:childTnLst>
                              <p:par>
                                <p:cTn id="21" presetID="4" presetClass="entr" presetSubtype="32" fill="hold" nodeType="afterEffect">
                                  <p:stCondLst>
                                    <p:cond delay="0"/>
                                  </p:stCondLst>
                                  <p:childTnLst>
                                    <p:set>
                                      <p:cBhvr>
                                        <p:cTn id="22" dur="1" fill="hold">
                                          <p:stCondLst>
                                            <p:cond delay="0"/>
                                          </p:stCondLst>
                                        </p:cTn>
                                        <p:tgtEl>
                                          <p:spTgt spid="47105">
                                            <p:txEl>
                                              <p:pRg st="4" end="4"/>
                                            </p:txEl>
                                          </p:spTgt>
                                        </p:tgtEl>
                                        <p:attrNameLst>
                                          <p:attrName>style.visibility</p:attrName>
                                        </p:attrNameLst>
                                      </p:cBhvr>
                                      <p:to>
                                        <p:strVal val="visible"/>
                                      </p:to>
                                    </p:set>
                                    <p:animEffect transition="in" filter="box(out)">
                                      <p:cBhvr>
                                        <p:cTn id="23" dur="2000"/>
                                        <p:tgtEl>
                                          <p:spTgt spid="47105">
                                            <p:txEl>
                                              <p:pRg st="4" end="4"/>
                                            </p:txEl>
                                          </p:spTgt>
                                        </p:tgtEl>
                                      </p:cBhvr>
                                    </p:animEffect>
                                  </p:childTnLst>
                                </p:cTn>
                              </p:par>
                            </p:childTnLst>
                          </p:cTn>
                        </p:par>
                        <p:par>
                          <p:cTn id="24" fill="hold">
                            <p:stCondLst>
                              <p:cond delay="10000"/>
                            </p:stCondLst>
                            <p:childTnLst>
                              <p:par>
                                <p:cTn id="25" presetID="4" presetClass="entr" presetSubtype="32" fill="hold" nodeType="afterEffect">
                                  <p:stCondLst>
                                    <p:cond delay="0"/>
                                  </p:stCondLst>
                                  <p:childTnLst>
                                    <p:set>
                                      <p:cBhvr>
                                        <p:cTn id="26" dur="1" fill="hold">
                                          <p:stCondLst>
                                            <p:cond delay="0"/>
                                          </p:stCondLst>
                                        </p:cTn>
                                        <p:tgtEl>
                                          <p:spTgt spid="47105">
                                            <p:txEl>
                                              <p:pRg st="5" end="5"/>
                                            </p:txEl>
                                          </p:spTgt>
                                        </p:tgtEl>
                                        <p:attrNameLst>
                                          <p:attrName>style.visibility</p:attrName>
                                        </p:attrNameLst>
                                      </p:cBhvr>
                                      <p:to>
                                        <p:strVal val="visible"/>
                                      </p:to>
                                    </p:set>
                                    <p:animEffect transition="in" filter="box(out)">
                                      <p:cBhvr>
                                        <p:cTn id="27" dur="2000"/>
                                        <p:tgtEl>
                                          <p:spTgt spid="47105">
                                            <p:txEl>
                                              <p:pRg st="5" end="5"/>
                                            </p:txEl>
                                          </p:spTgt>
                                        </p:tgtEl>
                                      </p:cBhvr>
                                    </p:animEffect>
                                  </p:childTnLst>
                                </p:cTn>
                              </p:par>
                            </p:childTnLst>
                          </p:cTn>
                        </p:par>
                        <p:par>
                          <p:cTn id="28" fill="hold">
                            <p:stCondLst>
                              <p:cond delay="12000"/>
                            </p:stCondLst>
                            <p:childTnLst>
                              <p:par>
                                <p:cTn id="29" presetID="4" presetClass="entr" presetSubtype="32" fill="hold" nodeType="afterEffect">
                                  <p:stCondLst>
                                    <p:cond delay="0"/>
                                  </p:stCondLst>
                                  <p:childTnLst>
                                    <p:set>
                                      <p:cBhvr>
                                        <p:cTn id="30" dur="1" fill="hold">
                                          <p:stCondLst>
                                            <p:cond delay="0"/>
                                          </p:stCondLst>
                                        </p:cTn>
                                        <p:tgtEl>
                                          <p:spTgt spid="47105">
                                            <p:txEl>
                                              <p:pRg st="6" end="6"/>
                                            </p:txEl>
                                          </p:spTgt>
                                        </p:tgtEl>
                                        <p:attrNameLst>
                                          <p:attrName>style.visibility</p:attrName>
                                        </p:attrNameLst>
                                      </p:cBhvr>
                                      <p:to>
                                        <p:strVal val="visible"/>
                                      </p:to>
                                    </p:set>
                                    <p:animEffect transition="in" filter="box(out)">
                                      <p:cBhvr>
                                        <p:cTn id="31" dur="2000"/>
                                        <p:tgtEl>
                                          <p:spTgt spid="47105">
                                            <p:txEl>
                                              <p:pRg st="6" end="6"/>
                                            </p:txEl>
                                          </p:spTgt>
                                        </p:tgtEl>
                                      </p:cBhvr>
                                    </p:animEffect>
                                  </p:childTnLst>
                                </p:cTn>
                              </p:par>
                            </p:childTnLst>
                          </p:cTn>
                        </p:par>
                        <p:par>
                          <p:cTn id="32" fill="hold">
                            <p:stCondLst>
                              <p:cond delay="14000"/>
                            </p:stCondLst>
                            <p:childTnLst>
                              <p:par>
                                <p:cTn id="33" presetID="4" presetClass="entr" presetSubtype="32" fill="hold" nodeType="afterEffect">
                                  <p:stCondLst>
                                    <p:cond delay="0"/>
                                  </p:stCondLst>
                                  <p:childTnLst>
                                    <p:set>
                                      <p:cBhvr>
                                        <p:cTn id="34" dur="1" fill="hold">
                                          <p:stCondLst>
                                            <p:cond delay="0"/>
                                          </p:stCondLst>
                                        </p:cTn>
                                        <p:tgtEl>
                                          <p:spTgt spid="47105">
                                            <p:txEl>
                                              <p:pRg st="7" end="7"/>
                                            </p:txEl>
                                          </p:spTgt>
                                        </p:tgtEl>
                                        <p:attrNameLst>
                                          <p:attrName>style.visibility</p:attrName>
                                        </p:attrNameLst>
                                      </p:cBhvr>
                                      <p:to>
                                        <p:strVal val="visible"/>
                                      </p:to>
                                    </p:set>
                                    <p:animEffect transition="in" filter="box(out)">
                                      <p:cBhvr>
                                        <p:cTn id="35" dur="2000"/>
                                        <p:tgtEl>
                                          <p:spTgt spid="47105">
                                            <p:txEl>
                                              <p:pRg st="7" end="7"/>
                                            </p:txEl>
                                          </p:spTgt>
                                        </p:tgtEl>
                                      </p:cBhvr>
                                    </p:animEffect>
                                  </p:childTnLst>
                                </p:cTn>
                              </p:par>
                            </p:childTnLst>
                          </p:cTn>
                        </p:par>
                        <p:par>
                          <p:cTn id="36" fill="hold">
                            <p:stCondLst>
                              <p:cond delay="16000"/>
                            </p:stCondLst>
                            <p:childTnLst>
                              <p:par>
                                <p:cTn id="37" presetID="4" presetClass="entr" presetSubtype="32" fill="hold" nodeType="afterEffect">
                                  <p:stCondLst>
                                    <p:cond delay="0"/>
                                  </p:stCondLst>
                                  <p:childTnLst>
                                    <p:set>
                                      <p:cBhvr>
                                        <p:cTn id="38" dur="1" fill="hold">
                                          <p:stCondLst>
                                            <p:cond delay="0"/>
                                          </p:stCondLst>
                                        </p:cTn>
                                        <p:tgtEl>
                                          <p:spTgt spid="47105">
                                            <p:txEl>
                                              <p:pRg st="8" end="8"/>
                                            </p:txEl>
                                          </p:spTgt>
                                        </p:tgtEl>
                                        <p:attrNameLst>
                                          <p:attrName>style.visibility</p:attrName>
                                        </p:attrNameLst>
                                      </p:cBhvr>
                                      <p:to>
                                        <p:strVal val="visible"/>
                                      </p:to>
                                    </p:set>
                                    <p:animEffect transition="in" filter="box(out)">
                                      <p:cBhvr>
                                        <p:cTn id="39" dur="2000"/>
                                        <p:tgtEl>
                                          <p:spTgt spid="47105">
                                            <p:txEl>
                                              <p:pRg st="8" end="8"/>
                                            </p:txEl>
                                          </p:spTgt>
                                        </p:tgtEl>
                                      </p:cBhvr>
                                    </p:animEffect>
                                  </p:childTnLst>
                                </p:cTn>
                              </p:par>
                            </p:childTnLst>
                          </p:cTn>
                        </p:par>
                        <p:par>
                          <p:cTn id="40" fill="hold">
                            <p:stCondLst>
                              <p:cond delay="18000"/>
                            </p:stCondLst>
                            <p:childTnLst>
                              <p:par>
                                <p:cTn id="41" presetID="4" presetClass="entr" presetSubtype="32" fill="hold" nodeType="afterEffect">
                                  <p:stCondLst>
                                    <p:cond delay="0"/>
                                  </p:stCondLst>
                                  <p:childTnLst>
                                    <p:set>
                                      <p:cBhvr>
                                        <p:cTn id="42" dur="1" fill="hold">
                                          <p:stCondLst>
                                            <p:cond delay="0"/>
                                          </p:stCondLst>
                                        </p:cTn>
                                        <p:tgtEl>
                                          <p:spTgt spid="47105">
                                            <p:txEl>
                                              <p:pRg st="9" end="9"/>
                                            </p:txEl>
                                          </p:spTgt>
                                        </p:tgtEl>
                                        <p:attrNameLst>
                                          <p:attrName>style.visibility</p:attrName>
                                        </p:attrNameLst>
                                      </p:cBhvr>
                                      <p:to>
                                        <p:strVal val="visible"/>
                                      </p:to>
                                    </p:set>
                                    <p:animEffect transition="in" filter="box(out)">
                                      <p:cBhvr>
                                        <p:cTn id="43" dur="2000"/>
                                        <p:tgtEl>
                                          <p:spTgt spid="4710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38200"/>
            <a:ext cx="3048000" cy="400110"/>
          </a:xfrm>
          <a:prstGeom prst="rect">
            <a:avLst/>
          </a:prstGeom>
          <a:noFill/>
          <a:ln>
            <a:solidFill>
              <a:srgbClr val="FF000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2C(s) + 3H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(g) + ½ O</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(g)</a:t>
            </a:r>
            <a:endParaRPr lang="en-US" sz="2000" dirty="0"/>
          </a:p>
        </p:txBody>
      </p:sp>
      <p:sp>
        <p:nvSpPr>
          <p:cNvPr id="5" name="TextBox 4"/>
          <p:cNvSpPr txBox="1"/>
          <p:nvPr/>
        </p:nvSpPr>
        <p:spPr>
          <a:xfrm>
            <a:off x="6248400" y="914400"/>
            <a:ext cx="2590800" cy="400110"/>
          </a:xfrm>
          <a:prstGeom prst="rect">
            <a:avLst/>
          </a:prstGeom>
          <a:noFill/>
          <a:ln>
            <a:solidFill>
              <a:srgbClr val="FF0000"/>
            </a:solidFill>
          </a:ln>
        </p:spPr>
        <p:txBody>
          <a:bodyPr wrap="square" rtlCol="0">
            <a:spAutoFit/>
          </a:bodyPr>
          <a:lstStyle/>
          <a:p>
            <a:r>
              <a:rPr lang="en-US" sz="2000" dirty="0" smtClean="0">
                <a:latin typeface="Times New Roman" pitchFamily="18" charset="0"/>
                <a:ea typeface="Times New Roman" pitchFamily="18" charset="0"/>
                <a:cs typeface="Times New Roman" pitchFamily="18" charset="0"/>
              </a:rPr>
              <a:t>C</a:t>
            </a:r>
            <a:r>
              <a:rPr lang="en-US" sz="2000" baseline="-30000" dirty="0" smtClean="0">
                <a:latin typeface="Times New Roman" pitchFamily="18" charset="0"/>
                <a:ea typeface="Times New Roman" pitchFamily="18" charset="0"/>
                <a:cs typeface="Times New Roman" pitchFamily="18" charset="0"/>
              </a:rPr>
              <a:t>2</a:t>
            </a:r>
            <a:r>
              <a:rPr lang="en-US" sz="2000" dirty="0" smtClean="0">
                <a:latin typeface="Times New Roman" pitchFamily="18" charset="0"/>
                <a:ea typeface="Times New Roman" pitchFamily="18" charset="0"/>
                <a:cs typeface="Times New Roman" pitchFamily="18" charset="0"/>
              </a:rPr>
              <a:t>H</a:t>
            </a:r>
            <a:r>
              <a:rPr lang="en-US" sz="2000" baseline="-30000" dirty="0" smtClean="0">
                <a:latin typeface="Times New Roman" pitchFamily="18" charset="0"/>
                <a:ea typeface="Times New Roman" pitchFamily="18" charset="0"/>
                <a:cs typeface="Times New Roman" pitchFamily="18" charset="0"/>
              </a:rPr>
              <a:t>5</a:t>
            </a:r>
            <a:r>
              <a:rPr lang="en-US" sz="2000" dirty="0" smtClean="0">
                <a:latin typeface="Times New Roman" pitchFamily="18" charset="0"/>
                <a:ea typeface="Times New Roman" pitchFamily="18" charset="0"/>
                <a:cs typeface="Times New Roman" pitchFamily="18" charset="0"/>
              </a:rPr>
              <a:t>OH(l) +3 ½O</a:t>
            </a:r>
            <a:r>
              <a:rPr lang="en-US" sz="2000" baseline="-30000" dirty="0" smtClean="0">
                <a:latin typeface="Times New Roman" pitchFamily="18" charset="0"/>
                <a:ea typeface="Times New Roman" pitchFamily="18" charset="0"/>
                <a:cs typeface="Times New Roman" pitchFamily="18" charset="0"/>
              </a:rPr>
              <a:t>2 </a:t>
            </a:r>
            <a:r>
              <a:rPr lang="en-US" sz="2000" dirty="0" smtClean="0">
                <a:latin typeface="Times New Roman" pitchFamily="18" charset="0"/>
                <a:ea typeface="Times New Roman" pitchFamily="18" charset="0"/>
                <a:cs typeface="Times New Roman" pitchFamily="18" charset="0"/>
              </a:rPr>
              <a:t>(g)</a:t>
            </a:r>
            <a:endParaRPr lang="en-US" sz="2000" dirty="0"/>
          </a:p>
        </p:txBody>
      </p:sp>
      <p:sp>
        <p:nvSpPr>
          <p:cNvPr id="6" name="TextBox 5"/>
          <p:cNvSpPr txBox="1"/>
          <p:nvPr/>
        </p:nvSpPr>
        <p:spPr>
          <a:xfrm>
            <a:off x="2743200" y="4953000"/>
            <a:ext cx="3048000" cy="400110"/>
          </a:xfrm>
          <a:prstGeom prst="rect">
            <a:avLst/>
          </a:prstGeom>
          <a:noFill/>
          <a:ln>
            <a:solidFill>
              <a:srgbClr val="FF0000"/>
            </a:solidFill>
          </a:ln>
        </p:spPr>
        <p:txBody>
          <a:bodyPr wrap="square" rtlCol="0">
            <a:spAutoFit/>
          </a:bodyPr>
          <a:lstStyle/>
          <a:p>
            <a:r>
              <a:rPr lang="en-US" sz="2000" b="1" dirty="0" smtClean="0">
                <a:latin typeface="Times New Roman" pitchFamily="18" charset="0"/>
                <a:ea typeface="Times New Roman" pitchFamily="18" charset="0"/>
                <a:cs typeface="Times New Roman" pitchFamily="18" charset="0"/>
              </a:rPr>
              <a:t>2CO</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(g)+ 3H</a:t>
            </a:r>
            <a:r>
              <a:rPr lang="en-US" sz="2000" b="1" baseline="-30000" dirty="0" smtClean="0">
                <a:latin typeface="Times New Roman" pitchFamily="18" charset="0"/>
                <a:ea typeface="Times New Roman" pitchFamily="18" charset="0"/>
                <a:cs typeface="Times New Roman" pitchFamily="18" charset="0"/>
              </a:rPr>
              <a:t>2</a:t>
            </a:r>
            <a:r>
              <a:rPr lang="en-US" sz="2000" b="1" dirty="0" smtClean="0">
                <a:latin typeface="Times New Roman" pitchFamily="18" charset="0"/>
                <a:ea typeface="Times New Roman" pitchFamily="18" charset="0"/>
                <a:cs typeface="Times New Roman" pitchFamily="18" charset="0"/>
              </a:rPr>
              <a:t>O(l)</a:t>
            </a:r>
            <a:endParaRPr lang="en-US" sz="2000" dirty="0"/>
          </a:p>
        </p:txBody>
      </p:sp>
      <p:cxnSp>
        <p:nvCxnSpPr>
          <p:cNvPr id="8" name="Straight Connector 7"/>
          <p:cNvCxnSpPr/>
          <p:nvPr/>
        </p:nvCxnSpPr>
        <p:spPr>
          <a:xfrm rot="16200000" flipH="1">
            <a:off x="723901" y="1638299"/>
            <a:ext cx="1371600" cy="685802"/>
          </a:xfrm>
          <a:prstGeom prst="line">
            <a:avLst/>
          </a:prstGeom>
          <a:ln w="5715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1371600" y="3505200"/>
            <a:ext cx="2057400" cy="990600"/>
          </a:xfrm>
          <a:prstGeom prst="straightConnector1">
            <a:avLst/>
          </a:prstGeom>
          <a:ln w="57150">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1333500" y="1714500"/>
            <a:ext cx="1905000" cy="1066800"/>
          </a:xfrm>
          <a:prstGeom prst="line">
            <a:avLst/>
          </a:prstGeom>
          <a:ln w="5715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2819400" y="3886200"/>
            <a:ext cx="1447800" cy="838200"/>
          </a:xfrm>
          <a:prstGeom prst="straightConnector1">
            <a:avLst/>
          </a:prstGeom>
          <a:ln w="57150">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191000" y="3581400"/>
            <a:ext cx="1524000" cy="10668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486400" y="1752600"/>
            <a:ext cx="1524000" cy="10668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334000" y="1066800"/>
            <a:ext cx="9906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971800" y="1066800"/>
            <a:ext cx="762000" cy="1588"/>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1000" y="2667000"/>
            <a:ext cx="2035734" cy="369332"/>
          </a:xfrm>
          <a:prstGeom prst="rect">
            <a:avLst/>
          </a:prstGeom>
          <a:noFill/>
          <a:ln>
            <a:solidFill>
              <a:srgbClr val="00B0F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2  </a:t>
            </a:r>
            <a:r>
              <a:rPr lang="en-US" b="1" dirty="0" smtClean="0">
                <a:solidFill>
                  <a:srgbClr val="FF0000"/>
                </a:solidFill>
                <a:latin typeface="Times New Roman" pitchFamily="18" charset="0"/>
                <a:ea typeface="Times New Roman" pitchFamily="18" charset="0"/>
                <a:cs typeface="Times New Roman" pitchFamily="18" charset="0"/>
              </a:rPr>
              <a:t> = -</a:t>
            </a:r>
            <a:r>
              <a:rPr lang="en-US" b="1" dirty="0" smtClean="0">
                <a:latin typeface="Times New Roman" pitchFamily="18" charset="0"/>
                <a:ea typeface="Times New Roman" pitchFamily="18" charset="0"/>
                <a:cs typeface="Times New Roman" pitchFamily="18" charset="0"/>
              </a:rPr>
              <a:t>393.5 x2</a:t>
            </a:r>
            <a:endParaRPr lang="en-US" dirty="0"/>
          </a:p>
        </p:txBody>
      </p:sp>
      <p:sp>
        <p:nvSpPr>
          <p:cNvPr id="25" name="TextBox 24"/>
          <p:cNvSpPr txBox="1"/>
          <p:nvPr/>
        </p:nvSpPr>
        <p:spPr>
          <a:xfrm>
            <a:off x="2667000" y="3200400"/>
            <a:ext cx="1981200" cy="369332"/>
          </a:xfrm>
          <a:prstGeom prst="rect">
            <a:avLst/>
          </a:prstGeom>
          <a:noFill/>
          <a:ln>
            <a:solidFill>
              <a:srgbClr val="00B0F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1</a:t>
            </a:r>
            <a:r>
              <a:rPr lang="en-US" b="1" dirty="0" smtClean="0">
                <a:latin typeface="Times New Roman" pitchFamily="18" charset="0"/>
                <a:ea typeface="Times New Roman" pitchFamily="18" charset="0"/>
                <a:cs typeface="Times New Roman" pitchFamily="18" charset="0"/>
              </a:rPr>
              <a:t> = -286x3 </a:t>
            </a:r>
            <a:endParaRPr lang="en-US" dirty="0"/>
          </a:p>
        </p:txBody>
      </p:sp>
      <p:sp>
        <p:nvSpPr>
          <p:cNvPr id="26" name="TextBox 25"/>
          <p:cNvSpPr txBox="1"/>
          <p:nvPr/>
        </p:nvSpPr>
        <p:spPr>
          <a:xfrm>
            <a:off x="5257800" y="2971800"/>
            <a:ext cx="1828800" cy="369332"/>
          </a:xfrm>
          <a:prstGeom prst="rect">
            <a:avLst/>
          </a:prstGeom>
          <a:noFill/>
          <a:ln>
            <a:solidFill>
              <a:srgbClr val="00B0F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4 </a:t>
            </a:r>
            <a:r>
              <a:rPr lang="en-US" b="1" dirty="0" smtClean="0">
                <a:solidFill>
                  <a:srgbClr val="FF0000"/>
                </a:solidFill>
                <a:latin typeface="Times New Roman" pitchFamily="18" charset="0"/>
                <a:ea typeface="Times New Roman" pitchFamily="18" charset="0"/>
                <a:cs typeface="Times New Roman" pitchFamily="18" charset="0"/>
              </a:rPr>
              <a:t>= </a:t>
            </a:r>
            <a:r>
              <a:rPr lang="en-US" b="1" dirty="0" smtClean="0">
                <a:solidFill>
                  <a:srgbClr val="00B050"/>
                </a:solidFill>
                <a:latin typeface="Times New Roman" pitchFamily="18" charset="0"/>
                <a:ea typeface="Times New Roman" pitchFamily="18" charset="0"/>
                <a:cs typeface="Times New Roman" pitchFamily="18" charset="0"/>
              </a:rPr>
              <a:t>x</a:t>
            </a:r>
            <a:endParaRPr lang="en-US" dirty="0"/>
          </a:p>
        </p:txBody>
      </p:sp>
      <p:sp>
        <p:nvSpPr>
          <p:cNvPr id="27" name="TextBox 26"/>
          <p:cNvSpPr txBox="1"/>
          <p:nvPr/>
        </p:nvSpPr>
        <p:spPr>
          <a:xfrm>
            <a:off x="3657600" y="838200"/>
            <a:ext cx="1981200" cy="369332"/>
          </a:xfrm>
          <a:prstGeom prst="rect">
            <a:avLst/>
          </a:prstGeom>
          <a:noFill/>
          <a:ln>
            <a:solidFill>
              <a:srgbClr val="00B0F0"/>
            </a:solidFill>
          </a:ln>
        </p:spPr>
        <p:txBody>
          <a:bodyPr wrap="square" rtlCol="0">
            <a:spAutoFit/>
          </a:bodyPr>
          <a:lstStyle/>
          <a:p>
            <a:r>
              <a:rPr lang="en-US" b="1" dirty="0" smtClean="0">
                <a:solidFill>
                  <a:srgbClr val="FF0000"/>
                </a:solidFill>
                <a:latin typeface="Times New Roman" pitchFamily="18" charset="0"/>
                <a:ea typeface="Times New Roman" pitchFamily="18" charset="0"/>
                <a:cs typeface="Times New Roman" pitchFamily="18" charset="0"/>
              </a:rPr>
              <a:t>∆H</a:t>
            </a:r>
            <a:r>
              <a:rPr lang="en-US" b="1" baseline="-30000" dirty="0" smtClean="0">
                <a:solidFill>
                  <a:srgbClr val="FF0000"/>
                </a:solidFill>
                <a:latin typeface="Times New Roman" pitchFamily="18" charset="0"/>
                <a:ea typeface="Times New Roman" pitchFamily="18" charset="0"/>
                <a:cs typeface="Times New Roman" pitchFamily="18" charset="0"/>
              </a:rPr>
              <a:t>3 </a:t>
            </a:r>
            <a:r>
              <a:rPr lang="en-US" b="1" dirty="0" smtClean="0">
                <a:solidFill>
                  <a:srgbClr val="FF0000"/>
                </a:solidFill>
                <a:latin typeface="Times New Roman" pitchFamily="18" charset="0"/>
                <a:ea typeface="Times New Roman" pitchFamily="18" charset="0"/>
                <a:cs typeface="Times New Roman" pitchFamily="18" charset="0"/>
              </a:rPr>
              <a:t>=</a:t>
            </a:r>
            <a:r>
              <a:rPr lang="en-US" b="1" dirty="0" smtClean="0">
                <a:latin typeface="Times New Roman" pitchFamily="18" charset="0"/>
                <a:ea typeface="Times New Roman" pitchFamily="18" charset="0"/>
                <a:cs typeface="Times New Roman" pitchFamily="18" charset="0"/>
              </a:rPr>
              <a:t>∆</a:t>
            </a:r>
            <a:r>
              <a:rPr lang="en-US" b="1" dirty="0" err="1" smtClean="0">
                <a:latin typeface="Times New Roman" pitchFamily="18" charset="0"/>
                <a:ea typeface="Times New Roman" pitchFamily="18" charset="0"/>
                <a:cs typeface="Times New Roman" pitchFamily="18" charset="0"/>
              </a:rPr>
              <a:t>Hf</a:t>
            </a:r>
            <a:r>
              <a:rPr lang="en-US" b="1" dirty="0" smtClean="0">
                <a:latin typeface="Times New Roman" pitchFamily="18" charset="0"/>
                <a:ea typeface="Times New Roman" pitchFamily="18" charset="0"/>
                <a:cs typeface="Times New Roman" pitchFamily="18" charset="0"/>
              </a:rPr>
              <a:t> = -277</a:t>
            </a:r>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50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4">
                                            <p:txEl>
                                              <p:pRg st="0" end="0"/>
                                            </p:txEl>
                                          </p:spTgt>
                                        </p:tgtEl>
                                        <p:attrNameLst>
                                          <p:attrName>fill.type</p:attrName>
                                        </p:attrNameLst>
                                      </p:cBhvr>
                                      <p:to>
                                        <p:strVal val="solid"/>
                                      </p:to>
                                    </p:set>
                                  </p:childTnLst>
                                </p:cTn>
                              </p:par>
                            </p:childTnLst>
                          </p:cTn>
                        </p:par>
                        <p:par>
                          <p:cTn id="10" fill="hold">
                            <p:stCondLst>
                              <p:cond delay="5000"/>
                            </p:stCondLst>
                            <p:childTnLst>
                              <p:par>
                                <p:cTn id="11" presetID="27" presetClass="entr" presetSubtype="0" fill="hold" nodeType="afterEffect">
                                  <p:stCondLst>
                                    <p:cond delay="500"/>
                                  </p:stCondLst>
                                  <p:iterate type="lt">
                                    <p:tmPct val="50000"/>
                                  </p:iterate>
                                  <p:childTnLst>
                                    <p:set>
                                      <p:cBhvr>
                                        <p:cTn id="12"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3" dur="50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5" dur="500"/>
                                        <p:tgtEl>
                                          <p:spTgt spid="5">
                                            <p:txEl>
                                              <p:pRg st="0" end="0"/>
                                            </p:txEl>
                                          </p:spTgt>
                                        </p:tgtEl>
                                        <p:attrNameLst>
                                          <p:attrName>fill.type</p:attrName>
                                        </p:attrNameLst>
                                      </p:cBhvr>
                                      <p:to>
                                        <p:strVal val="solid"/>
                                      </p:to>
                                    </p:set>
                                  </p:childTnLst>
                                </p:cTn>
                              </p:par>
                            </p:childTnLst>
                          </p:cTn>
                        </p:par>
                        <p:par>
                          <p:cTn id="16" fill="hold">
                            <p:stCondLst>
                              <p:cond delay="10000"/>
                            </p:stCondLst>
                            <p:childTnLst>
                              <p:par>
                                <p:cTn id="17" presetID="27" presetClass="entr" presetSubtype="0" fill="hold" nodeType="afterEffect">
                                  <p:stCondLst>
                                    <p:cond delay="1000"/>
                                  </p:stCondLst>
                                  <p:iterate type="lt">
                                    <p:tmPct val="50000"/>
                                  </p:iterate>
                                  <p:childTnLst>
                                    <p:set>
                                      <p:cBhvr>
                                        <p:cTn id="18"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9" dur="50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1" dur="500"/>
                                        <p:tgtEl>
                                          <p:spTgt spid="6">
                                            <p:txEl>
                                              <p:pRg st="0" end="0"/>
                                            </p:txEl>
                                          </p:spTgt>
                                        </p:tgtEl>
                                        <p:attrNameLst>
                                          <p:attrName>fill.type</p:attrName>
                                        </p:attrNameLst>
                                      </p:cBhvr>
                                      <p:to>
                                        <p:strVal val="solid"/>
                                      </p:to>
                                    </p:set>
                                  </p:childTnLst>
                                </p:cTn>
                              </p:par>
                            </p:childTnLst>
                          </p:cTn>
                        </p:par>
                        <p:par>
                          <p:cTn id="22" fill="hold">
                            <p:stCondLst>
                              <p:cond delay="15000"/>
                            </p:stCondLst>
                            <p:childTnLst>
                              <p:par>
                                <p:cTn id="23" presetID="1"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15000"/>
                            </p:stCondLst>
                            <p:childTnLst>
                              <p:par>
                                <p:cTn id="26" presetID="1" presetClass="entr" presetSubtype="0" fill="hold" nodeType="afterEffect">
                                  <p:stCondLst>
                                    <p:cond delay="1000"/>
                                  </p:stCondLst>
                                  <p:childTnLst>
                                    <p:set>
                                      <p:cBhvr>
                                        <p:cTn id="27" dur="1" fill="hold">
                                          <p:stCondLst>
                                            <p:cond delay="0"/>
                                          </p:stCondLst>
                                        </p:cTn>
                                        <p:tgtEl>
                                          <p:spTgt spid="20"/>
                                        </p:tgtEl>
                                        <p:attrNameLst>
                                          <p:attrName>style.visibility</p:attrName>
                                        </p:attrNameLst>
                                      </p:cBhvr>
                                      <p:to>
                                        <p:strVal val="visible"/>
                                      </p:to>
                                    </p:set>
                                  </p:childTnLst>
                                </p:cTn>
                              </p:par>
                            </p:childTnLst>
                          </p:cTn>
                        </p:par>
                        <p:par>
                          <p:cTn id="28" fill="hold">
                            <p:stCondLst>
                              <p:cond delay="16000"/>
                            </p:stCondLst>
                            <p:childTnLst>
                              <p:par>
                                <p:cTn id="29" presetID="1" presetClass="entr" presetSubtype="0" fill="hold" nodeType="afterEffect">
                                  <p:stCondLst>
                                    <p:cond delay="1000"/>
                                  </p:stCondLst>
                                  <p:childTnLst>
                                    <p:set>
                                      <p:cBhvr>
                                        <p:cTn id="30" dur="1" fill="hold">
                                          <p:stCondLst>
                                            <p:cond delay="0"/>
                                          </p:stCondLst>
                                        </p:cTn>
                                        <p:tgtEl>
                                          <p:spTgt spid="18"/>
                                        </p:tgtEl>
                                        <p:attrNameLst>
                                          <p:attrName>style.visibility</p:attrName>
                                        </p:attrNameLst>
                                      </p:cBhvr>
                                      <p:to>
                                        <p:strVal val="visible"/>
                                      </p:to>
                                    </p:set>
                                  </p:childTnLst>
                                </p:cTn>
                              </p:par>
                            </p:childTnLst>
                          </p:cTn>
                        </p:par>
                        <p:par>
                          <p:cTn id="31" fill="hold">
                            <p:stCondLst>
                              <p:cond delay="17000"/>
                            </p:stCondLst>
                            <p:childTnLst>
                              <p:par>
                                <p:cTn id="32" presetID="1" presetClass="entr" presetSubtype="0" fill="hold" nodeType="afterEffect">
                                  <p:stCondLst>
                                    <p:cond delay="1000"/>
                                  </p:stCondLst>
                                  <p:childTnLst>
                                    <p:set>
                                      <p:cBhvr>
                                        <p:cTn id="33" dur="1" fill="hold">
                                          <p:stCondLst>
                                            <p:cond delay="0"/>
                                          </p:stCondLst>
                                        </p:cTn>
                                        <p:tgtEl>
                                          <p:spTgt spid="16"/>
                                        </p:tgtEl>
                                        <p:attrNameLst>
                                          <p:attrName>style.visibility</p:attrName>
                                        </p:attrNameLst>
                                      </p:cBhvr>
                                      <p:to>
                                        <p:strVal val="visible"/>
                                      </p:to>
                                    </p:set>
                                  </p:childTnLst>
                                </p:cTn>
                              </p:par>
                            </p:childTnLst>
                          </p:cTn>
                        </p:par>
                        <p:par>
                          <p:cTn id="34" fill="hold">
                            <p:stCondLst>
                              <p:cond delay="18000"/>
                            </p:stCondLst>
                            <p:childTnLst>
                              <p:par>
                                <p:cTn id="35" presetID="1" presetClass="entr" presetSubtype="0" fill="hold" nodeType="afterEffect">
                                  <p:stCondLst>
                                    <p:cond delay="1500"/>
                                  </p:stCondLst>
                                  <p:childTnLst>
                                    <p:set>
                                      <p:cBhvr>
                                        <p:cTn id="36" dur="1" fill="hold">
                                          <p:stCondLst>
                                            <p:cond delay="0"/>
                                          </p:stCondLst>
                                        </p:cTn>
                                        <p:tgtEl>
                                          <p:spTgt spid="8"/>
                                        </p:tgtEl>
                                        <p:attrNameLst>
                                          <p:attrName>style.visibility</p:attrName>
                                        </p:attrNameLst>
                                      </p:cBhvr>
                                      <p:to>
                                        <p:strVal val="visible"/>
                                      </p:to>
                                    </p:set>
                                  </p:childTnLst>
                                </p:cTn>
                              </p:par>
                            </p:childTnLst>
                          </p:cTn>
                        </p:par>
                        <p:par>
                          <p:cTn id="37" fill="hold">
                            <p:stCondLst>
                              <p:cond delay="19500"/>
                            </p:stCondLst>
                            <p:childTnLst>
                              <p:par>
                                <p:cTn id="38" presetID="1" presetClass="entr" presetSubtype="0" fill="hold" nodeType="afterEffect">
                                  <p:stCondLst>
                                    <p:cond delay="1000"/>
                                  </p:stCondLst>
                                  <p:childTnLst>
                                    <p:set>
                                      <p:cBhvr>
                                        <p:cTn id="39" dur="1" fill="hold">
                                          <p:stCondLst>
                                            <p:cond delay="0"/>
                                          </p:stCondLst>
                                        </p:cTn>
                                        <p:tgtEl>
                                          <p:spTgt spid="10"/>
                                        </p:tgtEl>
                                        <p:attrNameLst>
                                          <p:attrName>style.visibility</p:attrName>
                                        </p:attrNameLst>
                                      </p:cBhvr>
                                      <p:to>
                                        <p:strVal val="visible"/>
                                      </p:to>
                                    </p:set>
                                  </p:childTnLst>
                                </p:cTn>
                              </p:par>
                            </p:childTnLst>
                          </p:cTn>
                        </p:par>
                        <p:par>
                          <p:cTn id="40" fill="hold">
                            <p:stCondLst>
                              <p:cond delay="20500"/>
                            </p:stCondLst>
                            <p:childTnLst>
                              <p:par>
                                <p:cTn id="41" presetID="1" presetClass="entr" presetSubtype="0" fill="hold" nodeType="afterEffect">
                                  <p:stCondLst>
                                    <p:cond delay="1000"/>
                                  </p:stCondLst>
                                  <p:childTnLst>
                                    <p:set>
                                      <p:cBhvr>
                                        <p:cTn id="42" dur="1" fill="hold">
                                          <p:stCondLst>
                                            <p:cond delay="0"/>
                                          </p:stCondLst>
                                        </p:cTn>
                                        <p:tgtEl>
                                          <p:spTgt spid="12"/>
                                        </p:tgtEl>
                                        <p:attrNameLst>
                                          <p:attrName>style.visibility</p:attrName>
                                        </p:attrNameLst>
                                      </p:cBhvr>
                                      <p:to>
                                        <p:strVal val="visible"/>
                                      </p:to>
                                    </p:set>
                                  </p:childTnLst>
                                </p:cTn>
                              </p:par>
                            </p:childTnLst>
                          </p:cTn>
                        </p:par>
                        <p:par>
                          <p:cTn id="43" fill="hold">
                            <p:stCondLst>
                              <p:cond delay="21500"/>
                            </p:stCondLst>
                            <p:childTnLst>
                              <p:par>
                                <p:cTn id="44" presetID="1" presetClass="entr" presetSubtype="0" fill="hold" nodeType="afterEffect">
                                  <p:stCondLst>
                                    <p:cond delay="1000"/>
                                  </p:stCondLst>
                                  <p:childTnLst>
                                    <p:set>
                                      <p:cBhvr>
                                        <p:cTn id="45" dur="1" fill="hold">
                                          <p:stCondLst>
                                            <p:cond delay="0"/>
                                          </p:stCondLst>
                                        </p:cTn>
                                        <p:tgtEl>
                                          <p:spTgt spid="14"/>
                                        </p:tgtEl>
                                        <p:attrNameLst>
                                          <p:attrName>style.visibility</p:attrName>
                                        </p:attrNameLst>
                                      </p:cBhvr>
                                      <p:to>
                                        <p:strVal val="visible"/>
                                      </p:to>
                                    </p:set>
                                  </p:childTnLst>
                                </p:cTn>
                              </p:par>
                            </p:childTnLst>
                          </p:cTn>
                        </p:par>
                        <p:par>
                          <p:cTn id="46" fill="hold">
                            <p:stCondLst>
                              <p:cond delay="22500"/>
                            </p:stCondLst>
                            <p:childTnLst>
                              <p:par>
                                <p:cTn id="47" presetID="27" presetClass="entr" presetSubtype="0" fill="hold" grpId="0" nodeType="afterEffect">
                                  <p:stCondLst>
                                    <p:cond delay="2000"/>
                                  </p:stCondLst>
                                  <p:iterate type="lt">
                                    <p:tmPct val="50000"/>
                                  </p:iterate>
                                  <p:childTnLst>
                                    <p:set>
                                      <p:cBhvr>
                                        <p:cTn id="48" dur="1" fill="hold">
                                          <p:stCondLst>
                                            <p:cond delay="0"/>
                                          </p:stCondLst>
                                        </p:cTn>
                                        <p:tgtEl>
                                          <p:spTgt spid="27"/>
                                        </p:tgtEl>
                                        <p:attrNameLst>
                                          <p:attrName>style.visibility</p:attrName>
                                        </p:attrNameLst>
                                      </p:cBhvr>
                                      <p:to>
                                        <p:strVal val="visible"/>
                                      </p:to>
                                    </p:set>
                                    <p:anim calcmode="discrete" valueType="clr">
                                      <p:cBhvr override="childStyle">
                                        <p:cTn id="49" dur="50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50" dur="500"/>
                                        <p:tgtEl>
                                          <p:spTgt spid="27"/>
                                        </p:tgtEl>
                                        <p:attrNameLst>
                                          <p:attrName>fillcolor</p:attrName>
                                        </p:attrNameLst>
                                      </p:cBhvr>
                                      <p:tavLst>
                                        <p:tav tm="0">
                                          <p:val>
                                            <p:clrVal>
                                              <a:schemeClr val="accent2"/>
                                            </p:clrVal>
                                          </p:val>
                                        </p:tav>
                                        <p:tav tm="50000">
                                          <p:val>
                                            <p:clrVal>
                                              <a:schemeClr val="hlink"/>
                                            </p:clrVal>
                                          </p:val>
                                        </p:tav>
                                      </p:tavLst>
                                    </p:anim>
                                    <p:set>
                                      <p:cBhvr>
                                        <p:cTn id="51" dur="500"/>
                                        <p:tgtEl>
                                          <p:spTgt spid="27"/>
                                        </p:tgtEl>
                                        <p:attrNameLst>
                                          <p:attrName>fill.type</p:attrName>
                                        </p:attrNameLst>
                                      </p:cBhvr>
                                      <p:to>
                                        <p:strVal val="solid"/>
                                      </p:to>
                                    </p:set>
                                  </p:childTnLst>
                                </p:cTn>
                              </p:par>
                            </p:childTnLst>
                          </p:cTn>
                        </p:par>
                        <p:par>
                          <p:cTn id="52" fill="hold">
                            <p:stCondLst>
                              <p:cond delay="27750"/>
                            </p:stCondLst>
                            <p:childTnLst>
                              <p:par>
                                <p:cTn id="53" presetID="27" presetClass="entr" presetSubtype="0" fill="hold" grpId="0" nodeType="afterEffect">
                                  <p:stCondLst>
                                    <p:cond delay="0"/>
                                  </p:stCondLst>
                                  <p:iterate type="lt">
                                    <p:tmPct val="50000"/>
                                  </p:iterate>
                                  <p:childTnLst>
                                    <p:set>
                                      <p:cBhvr>
                                        <p:cTn id="54" dur="1" fill="hold">
                                          <p:stCondLst>
                                            <p:cond delay="0"/>
                                          </p:stCondLst>
                                        </p:cTn>
                                        <p:tgtEl>
                                          <p:spTgt spid="26"/>
                                        </p:tgtEl>
                                        <p:attrNameLst>
                                          <p:attrName>style.visibility</p:attrName>
                                        </p:attrNameLst>
                                      </p:cBhvr>
                                      <p:to>
                                        <p:strVal val="visible"/>
                                      </p:to>
                                    </p:set>
                                    <p:anim calcmode="discrete" valueType="clr">
                                      <p:cBhvr override="childStyle">
                                        <p:cTn id="55" dur="50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56" dur="500"/>
                                        <p:tgtEl>
                                          <p:spTgt spid="26"/>
                                        </p:tgtEl>
                                        <p:attrNameLst>
                                          <p:attrName>fillcolor</p:attrName>
                                        </p:attrNameLst>
                                      </p:cBhvr>
                                      <p:tavLst>
                                        <p:tav tm="0">
                                          <p:val>
                                            <p:clrVal>
                                              <a:schemeClr val="accent2"/>
                                            </p:clrVal>
                                          </p:val>
                                        </p:tav>
                                        <p:tav tm="50000">
                                          <p:val>
                                            <p:clrVal>
                                              <a:schemeClr val="hlink"/>
                                            </p:clrVal>
                                          </p:val>
                                        </p:tav>
                                      </p:tavLst>
                                    </p:anim>
                                    <p:set>
                                      <p:cBhvr>
                                        <p:cTn id="57" dur="500"/>
                                        <p:tgtEl>
                                          <p:spTgt spid="26"/>
                                        </p:tgtEl>
                                        <p:attrNameLst>
                                          <p:attrName>fill.type</p:attrName>
                                        </p:attrNameLst>
                                      </p:cBhvr>
                                      <p:to>
                                        <p:strVal val="solid"/>
                                      </p:to>
                                    </p:set>
                                  </p:childTnLst>
                                </p:cTn>
                              </p:par>
                            </p:childTnLst>
                          </p:cTn>
                        </p:par>
                        <p:par>
                          <p:cTn id="58" fill="hold">
                            <p:stCondLst>
                              <p:cond delay="29250"/>
                            </p:stCondLst>
                            <p:childTnLst>
                              <p:par>
                                <p:cTn id="59" presetID="27" presetClass="entr" presetSubtype="0" fill="hold" grpId="0" nodeType="afterEffect">
                                  <p:stCondLst>
                                    <p:cond delay="1500"/>
                                  </p:stCondLst>
                                  <p:iterate type="lt">
                                    <p:tmPct val="50000"/>
                                  </p:iterate>
                                  <p:childTnLst>
                                    <p:set>
                                      <p:cBhvr>
                                        <p:cTn id="60" dur="1" fill="hold">
                                          <p:stCondLst>
                                            <p:cond delay="0"/>
                                          </p:stCondLst>
                                        </p:cTn>
                                        <p:tgtEl>
                                          <p:spTgt spid="24"/>
                                        </p:tgtEl>
                                        <p:attrNameLst>
                                          <p:attrName>style.visibility</p:attrName>
                                        </p:attrNameLst>
                                      </p:cBhvr>
                                      <p:to>
                                        <p:strVal val="visible"/>
                                      </p:to>
                                    </p:set>
                                    <p:anim calcmode="discrete" valueType="clr">
                                      <p:cBhvr override="childStyle">
                                        <p:cTn id="61" dur="50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62" dur="500"/>
                                        <p:tgtEl>
                                          <p:spTgt spid="24"/>
                                        </p:tgtEl>
                                        <p:attrNameLst>
                                          <p:attrName>fillcolor</p:attrName>
                                        </p:attrNameLst>
                                      </p:cBhvr>
                                      <p:tavLst>
                                        <p:tav tm="0">
                                          <p:val>
                                            <p:clrVal>
                                              <a:schemeClr val="accent2"/>
                                            </p:clrVal>
                                          </p:val>
                                        </p:tav>
                                        <p:tav tm="50000">
                                          <p:val>
                                            <p:clrVal>
                                              <a:schemeClr val="hlink"/>
                                            </p:clrVal>
                                          </p:val>
                                        </p:tav>
                                      </p:tavLst>
                                    </p:anim>
                                    <p:set>
                                      <p:cBhvr>
                                        <p:cTn id="63" dur="500"/>
                                        <p:tgtEl>
                                          <p:spTgt spid="24"/>
                                        </p:tgtEl>
                                        <p:attrNameLst>
                                          <p:attrName>fill.type</p:attrName>
                                        </p:attrNameLst>
                                      </p:cBhvr>
                                      <p:to>
                                        <p:strVal val="solid"/>
                                      </p:to>
                                    </p:set>
                                  </p:childTnLst>
                                </p:cTn>
                              </p:par>
                            </p:childTnLst>
                          </p:cTn>
                        </p:par>
                        <p:par>
                          <p:cTn id="64" fill="hold">
                            <p:stCondLst>
                              <p:cond delay="34000"/>
                            </p:stCondLst>
                            <p:childTnLst>
                              <p:par>
                                <p:cTn id="65" presetID="27" presetClass="entr" presetSubtype="0" fill="hold" grpId="0" nodeType="afterEffect">
                                  <p:stCondLst>
                                    <p:cond delay="1000"/>
                                  </p:stCondLst>
                                  <p:iterate type="lt">
                                    <p:tmPct val="50000"/>
                                  </p:iterate>
                                  <p:childTnLst>
                                    <p:set>
                                      <p:cBhvr>
                                        <p:cTn id="66" dur="1" fill="hold">
                                          <p:stCondLst>
                                            <p:cond delay="0"/>
                                          </p:stCondLst>
                                        </p:cTn>
                                        <p:tgtEl>
                                          <p:spTgt spid="25"/>
                                        </p:tgtEl>
                                        <p:attrNameLst>
                                          <p:attrName>style.visibility</p:attrName>
                                        </p:attrNameLst>
                                      </p:cBhvr>
                                      <p:to>
                                        <p:strVal val="visible"/>
                                      </p:to>
                                    </p:set>
                                    <p:anim calcmode="discrete" valueType="clr">
                                      <p:cBhvr override="childStyle">
                                        <p:cTn id="67" dur="50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68" dur="500"/>
                                        <p:tgtEl>
                                          <p:spTgt spid="25"/>
                                        </p:tgtEl>
                                        <p:attrNameLst>
                                          <p:attrName>fillcolor</p:attrName>
                                        </p:attrNameLst>
                                      </p:cBhvr>
                                      <p:tavLst>
                                        <p:tav tm="0">
                                          <p:val>
                                            <p:clrVal>
                                              <a:schemeClr val="accent2"/>
                                            </p:clrVal>
                                          </p:val>
                                        </p:tav>
                                        <p:tav tm="50000">
                                          <p:val>
                                            <p:clrVal>
                                              <a:schemeClr val="hlink"/>
                                            </p:clrVal>
                                          </p:val>
                                        </p:tav>
                                      </p:tavLst>
                                    </p:anim>
                                    <p:set>
                                      <p:cBhvr>
                                        <p:cTn id="69" dur="500"/>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1899</TotalTime>
  <Words>7232</Words>
  <Application>Microsoft Office PowerPoint</Application>
  <PresentationFormat>On-screen Show (4:3)</PresentationFormat>
  <Paragraphs>1562</Paragraphs>
  <Slides>122</Slides>
  <Notes>2</Notes>
  <HiddenSlides>0</HiddenSlides>
  <MMClips>0</MMClips>
  <ScaleCrop>false</ScaleCrop>
  <HeadingPairs>
    <vt:vector size="4" baseType="variant">
      <vt:variant>
        <vt:lpstr>Theme</vt:lpstr>
      </vt:variant>
      <vt:variant>
        <vt:i4>1</vt:i4>
      </vt:variant>
      <vt:variant>
        <vt:lpstr>Slide Titles</vt:lpstr>
      </vt:variant>
      <vt:variant>
        <vt:i4>122</vt:i4>
      </vt:variant>
    </vt:vector>
  </HeadingPairs>
  <TitlesOfParts>
    <vt:vector size="123"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Julius G.Thungu</dc:creator>
  <cp:lastModifiedBy>MANYAM FRANCHISE</cp:lastModifiedBy>
  <cp:revision>204</cp:revision>
  <dcterms:created xsi:type="dcterms:W3CDTF">2012-07-12T20:21:07Z</dcterms:created>
  <dcterms:modified xsi:type="dcterms:W3CDTF">2016-08-18T17:21:08Z</dcterms:modified>
</cp:coreProperties>
</file>