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9"/>
  </p:notesMasterIdLst>
  <p:sldIdLst>
    <p:sldId id="257" r:id="rId2"/>
    <p:sldId id="491" r:id="rId3"/>
    <p:sldId id="427" r:id="rId4"/>
    <p:sldId id="428" r:id="rId5"/>
    <p:sldId id="439" r:id="rId6"/>
    <p:sldId id="431" r:id="rId7"/>
    <p:sldId id="430" r:id="rId8"/>
    <p:sldId id="432" r:id="rId9"/>
    <p:sldId id="433" r:id="rId10"/>
    <p:sldId id="434" r:id="rId11"/>
    <p:sldId id="435" r:id="rId12"/>
    <p:sldId id="436" r:id="rId13"/>
    <p:sldId id="437" r:id="rId14"/>
    <p:sldId id="440" r:id="rId15"/>
    <p:sldId id="438" r:id="rId16"/>
    <p:sldId id="441" r:id="rId17"/>
    <p:sldId id="442" r:id="rId18"/>
    <p:sldId id="601" r:id="rId19"/>
    <p:sldId id="443" r:id="rId20"/>
    <p:sldId id="444" r:id="rId21"/>
    <p:sldId id="445" r:id="rId22"/>
    <p:sldId id="446" r:id="rId23"/>
    <p:sldId id="447" r:id="rId24"/>
    <p:sldId id="449" r:id="rId25"/>
    <p:sldId id="452" r:id="rId26"/>
    <p:sldId id="454" r:id="rId27"/>
    <p:sldId id="455" r:id="rId28"/>
    <p:sldId id="456" r:id="rId29"/>
    <p:sldId id="457" r:id="rId30"/>
    <p:sldId id="458" r:id="rId31"/>
    <p:sldId id="450" r:id="rId32"/>
    <p:sldId id="451" r:id="rId33"/>
    <p:sldId id="459" r:id="rId34"/>
    <p:sldId id="460" r:id="rId35"/>
    <p:sldId id="461" r:id="rId36"/>
    <p:sldId id="462" r:id="rId37"/>
    <p:sldId id="463" r:id="rId38"/>
    <p:sldId id="470" r:id="rId39"/>
    <p:sldId id="471" r:id="rId40"/>
    <p:sldId id="472" r:id="rId41"/>
    <p:sldId id="474" r:id="rId42"/>
    <p:sldId id="475" r:id="rId43"/>
    <p:sldId id="464" r:id="rId44"/>
    <p:sldId id="466" r:id="rId45"/>
    <p:sldId id="467" r:id="rId46"/>
    <p:sldId id="468" r:id="rId47"/>
    <p:sldId id="469" r:id="rId48"/>
    <p:sldId id="477" r:id="rId49"/>
    <p:sldId id="480" r:id="rId50"/>
    <p:sldId id="479" r:id="rId51"/>
    <p:sldId id="481" r:id="rId52"/>
    <p:sldId id="483" r:id="rId53"/>
    <p:sldId id="482" r:id="rId54"/>
    <p:sldId id="484" r:id="rId55"/>
    <p:sldId id="486" r:id="rId56"/>
    <p:sldId id="487" r:id="rId57"/>
    <p:sldId id="485" r:id="rId58"/>
    <p:sldId id="488" r:id="rId59"/>
    <p:sldId id="497" r:id="rId60"/>
    <p:sldId id="498" r:id="rId61"/>
    <p:sldId id="499" r:id="rId62"/>
    <p:sldId id="500" r:id="rId63"/>
    <p:sldId id="503" r:id="rId64"/>
    <p:sldId id="501" r:id="rId65"/>
    <p:sldId id="502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5" r:id="rId74"/>
    <p:sldId id="505" r:id="rId75"/>
    <p:sldId id="504" r:id="rId76"/>
    <p:sldId id="514" r:id="rId77"/>
    <p:sldId id="516" r:id="rId78"/>
    <p:sldId id="517" r:id="rId79"/>
    <p:sldId id="523" r:id="rId80"/>
    <p:sldId id="524" r:id="rId81"/>
    <p:sldId id="525" r:id="rId82"/>
    <p:sldId id="526" r:id="rId83"/>
    <p:sldId id="527" r:id="rId84"/>
    <p:sldId id="529" r:id="rId85"/>
    <p:sldId id="528" r:id="rId86"/>
    <p:sldId id="532" r:id="rId87"/>
    <p:sldId id="533" r:id="rId88"/>
    <p:sldId id="534" r:id="rId89"/>
    <p:sldId id="530" r:id="rId90"/>
    <p:sldId id="535" r:id="rId91"/>
    <p:sldId id="536" r:id="rId92"/>
    <p:sldId id="537" r:id="rId93"/>
    <p:sldId id="531" r:id="rId94"/>
    <p:sldId id="540" r:id="rId95"/>
    <p:sldId id="541" r:id="rId96"/>
    <p:sldId id="542" r:id="rId97"/>
    <p:sldId id="538" r:id="rId98"/>
    <p:sldId id="539" r:id="rId99"/>
    <p:sldId id="545" r:id="rId100"/>
    <p:sldId id="547" r:id="rId101"/>
    <p:sldId id="543" r:id="rId102"/>
    <p:sldId id="549" r:id="rId103"/>
    <p:sldId id="548" r:id="rId104"/>
    <p:sldId id="550" r:id="rId105"/>
    <p:sldId id="551" r:id="rId106"/>
    <p:sldId id="552" r:id="rId107"/>
    <p:sldId id="553" r:id="rId108"/>
    <p:sldId id="554" r:id="rId109"/>
    <p:sldId id="555" r:id="rId110"/>
    <p:sldId id="558" r:id="rId111"/>
    <p:sldId id="559" r:id="rId112"/>
    <p:sldId id="560" r:id="rId113"/>
    <p:sldId id="556" r:id="rId114"/>
    <p:sldId id="557" r:id="rId115"/>
    <p:sldId id="561" r:id="rId116"/>
    <p:sldId id="562" r:id="rId117"/>
    <p:sldId id="564" r:id="rId118"/>
    <p:sldId id="565" r:id="rId119"/>
    <p:sldId id="563" r:id="rId120"/>
    <p:sldId id="566" r:id="rId121"/>
    <p:sldId id="569" r:id="rId122"/>
    <p:sldId id="570" r:id="rId123"/>
    <p:sldId id="571" r:id="rId124"/>
    <p:sldId id="573" r:id="rId125"/>
    <p:sldId id="574" r:id="rId126"/>
    <p:sldId id="575" r:id="rId127"/>
    <p:sldId id="576" r:id="rId128"/>
    <p:sldId id="578" r:id="rId129"/>
    <p:sldId id="568" r:id="rId130"/>
    <p:sldId id="577" r:id="rId131"/>
    <p:sldId id="579" r:id="rId132"/>
    <p:sldId id="580" r:id="rId133"/>
    <p:sldId id="581" r:id="rId134"/>
    <p:sldId id="582" r:id="rId135"/>
    <p:sldId id="584" r:id="rId136"/>
    <p:sldId id="583" r:id="rId137"/>
    <p:sldId id="585" r:id="rId138"/>
    <p:sldId id="589" r:id="rId139"/>
    <p:sldId id="592" r:id="rId140"/>
    <p:sldId id="593" r:id="rId141"/>
    <p:sldId id="595" r:id="rId142"/>
    <p:sldId id="596" r:id="rId143"/>
    <p:sldId id="598" r:id="rId144"/>
    <p:sldId id="599" r:id="rId145"/>
    <p:sldId id="600" r:id="rId146"/>
    <p:sldId id="594" r:id="rId147"/>
    <p:sldId id="591" r:id="rId148"/>
    <p:sldId id="586" r:id="rId149"/>
    <p:sldId id="588" r:id="rId150"/>
    <p:sldId id="492" r:id="rId151"/>
    <p:sldId id="258" r:id="rId152"/>
    <p:sldId id="521" r:id="rId153"/>
    <p:sldId id="522" r:id="rId154"/>
    <p:sldId id="520" r:id="rId155"/>
    <p:sldId id="260" r:id="rId156"/>
    <p:sldId id="261" r:id="rId157"/>
    <p:sldId id="262" r:id="rId158"/>
    <p:sldId id="263" r:id="rId159"/>
    <p:sldId id="264" r:id="rId160"/>
    <p:sldId id="265" r:id="rId161"/>
    <p:sldId id="266" r:id="rId162"/>
    <p:sldId id="267" r:id="rId163"/>
    <p:sldId id="268" r:id="rId164"/>
    <p:sldId id="270" r:id="rId165"/>
    <p:sldId id="271" r:id="rId166"/>
    <p:sldId id="272" r:id="rId167"/>
    <p:sldId id="273" r:id="rId168"/>
    <p:sldId id="274" r:id="rId169"/>
    <p:sldId id="275" r:id="rId170"/>
    <p:sldId id="276" r:id="rId171"/>
    <p:sldId id="277" r:id="rId172"/>
    <p:sldId id="278" r:id="rId173"/>
    <p:sldId id="279" r:id="rId174"/>
    <p:sldId id="280" r:id="rId175"/>
    <p:sldId id="281" r:id="rId176"/>
    <p:sldId id="282" r:id="rId177"/>
    <p:sldId id="283" r:id="rId178"/>
    <p:sldId id="284" r:id="rId179"/>
    <p:sldId id="286" r:id="rId180"/>
    <p:sldId id="343" r:id="rId181"/>
    <p:sldId id="287" r:id="rId182"/>
    <p:sldId id="288" r:id="rId183"/>
    <p:sldId id="289" r:id="rId184"/>
    <p:sldId id="291" r:id="rId185"/>
    <p:sldId id="292" r:id="rId186"/>
    <p:sldId id="293" r:id="rId187"/>
    <p:sldId id="294" r:id="rId188"/>
    <p:sldId id="295" r:id="rId189"/>
    <p:sldId id="296" r:id="rId190"/>
    <p:sldId id="297" r:id="rId191"/>
    <p:sldId id="298" r:id="rId192"/>
    <p:sldId id="299" r:id="rId193"/>
    <p:sldId id="300" r:id="rId194"/>
    <p:sldId id="301" r:id="rId195"/>
    <p:sldId id="302" r:id="rId196"/>
    <p:sldId id="303" r:id="rId197"/>
    <p:sldId id="311" r:id="rId198"/>
    <p:sldId id="304" r:id="rId199"/>
    <p:sldId id="290" r:id="rId200"/>
    <p:sldId id="305" r:id="rId201"/>
    <p:sldId id="493" r:id="rId202"/>
    <p:sldId id="306" r:id="rId203"/>
    <p:sldId id="310" r:id="rId204"/>
    <p:sldId id="307" r:id="rId205"/>
    <p:sldId id="308" r:id="rId206"/>
    <p:sldId id="314" r:id="rId207"/>
    <p:sldId id="315" r:id="rId208"/>
    <p:sldId id="316" r:id="rId209"/>
    <p:sldId id="317" r:id="rId210"/>
    <p:sldId id="318" r:id="rId211"/>
    <p:sldId id="319" r:id="rId212"/>
    <p:sldId id="320" r:id="rId213"/>
    <p:sldId id="321" r:id="rId214"/>
    <p:sldId id="322" r:id="rId215"/>
    <p:sldId id="323" r:id="rId216"/>
    <p:sldId id="325" r:id="rId217"/>
    <p:sldId id="326" r:id="rId218"/>
    <p:sldId id="327" r:id="rId219"/>
    <p:sldId id="312" r:id="rId220"/>
    <p:sldId id="313" r:id="rId221"/>
    <p:sldId id="328" r:id="rId222"/>
    <p:sldId id="329" r:id="rId223"/>
    <p:sldId id="331" r:id="rId224"/>
    <p:sldId id="330" r:id="rId225"/>
    <p:sldId id="332" r:id="rId226"/>
    <p:sldId id="333" r:id="rId227"/>
    <p:sldId id="334" r:id="rId228"/>
    <p:sldId id="335" r:id="rId229"/>
    <p:sldId id="336" r:id="rId230"/>
    <p:sldId id="337" r:id="rId231"/>
    <p:sldId id="338" r:id="rId232"/>
    <p:sldId id="339" r:id="rId233"/>
    <p:sldId id="340" r:id="rId234"/>
    <p:sldId id="341" r:id="rId235"/>
    <p:sldId id="342" r:id="rId236"/>
    <p:sldId id="344" r:id="rId237"/>
    <p:sldId id="345" r:id="rId238"/>
    <p:sldId id="346" r:id="rId239"/>
    <p:sldId id="347" r:id="rId240"/>
    <p:sldId id="348" r:id="rId241"/>
    <p:sldId id="494" r:id="rId242"/>
    <p:sldId id="349" r:id="rId243"/>
    <p:sldId id="352" r:id="rId244"/>
    <p:sldId id="353" r:id="rId245"/>
    <p:sldId id="355" r:id="rId246"/>
    <p:sldId id="354" r:id="rId247"/>
    <p:sldId id="350" r:id="rId248"/>
    <p:sldId id="351" r:id="rId249"/>
    <p:sldId id="360" r:id="rId250"/>
    <p:sldId id="361" r:id="rId251"/>
    <p:sldId id="362" r:id="rId252"/>
    <p:sldId id="363" r:id="rId253"/>
    <p:sldId id="364" r:id="rId254"/>
    <p:sldId id="365" r:id="rId255"/>
    <p:sldId id="366" r:id="rId256"/>
    <p:sldId id="367" r:id="rId257"/>
    <p:sldId id="368" r:id="rId258"/>
    <p:sldId id="356" r:id="rId259"/>
    <p:sldId id="369" r:id="rId260"/>
    <p:sldId id="370" r:id="rId261"/>
    <p:sldId id="357" r:id="rId262"/>
    <p:sldId id="359" r:id="rId263"/>
    <p:sldId id="371" r:id="rId264"/>
    <p:sldId id="372" r:id="rId265"/>
    <p:sldId id="373" r:id="rId266"/>
    <p:sldId id="374" r:id="rId267"/>
    <p:sldId id="375" r:id="rId268"/>
    <p:sldId id="376" r:id="rId269"/>
    <p:sldId id="377" r:id="rId270"/>
    <p:sldId id="358" r:id="rId271"/>
    <p:sldId id="378" r:id="rId272"/>
    <p:sldId id="379" r:id="rId273"/>
    <p:sldId id="380" r:id="rId274"/>
    <p:sldId id="381" r:id="rId275"/>
    <p:sldId id="382" r:id="rId276"/>
    <p:sldId id="495" r:id="rId277"/>
    <p:sldId id="383" r:id="rId278"/>
    <p:sldId id="384" r:id="rId279"/>
    <p:sldId id="393" r:id="rId280"/>
    <p:sldId id="394" r:id="rId281"/>
    <p:sldId id="385" r:id="rId282"/>
    <p:sldId id="386" r:id="rId283"/>
    <p:sldId id="387" r:id="rId284"/>
    <p:sldId id="388" r:id="rId285"/>
    <p:sldId id="389" r:id="rId286"/>
    <p:sldId id="390" r:id="rId287"/>
    <p:sldId id="391" r:id="rId288"/>
    <p:sldId id="392" r:id="rId289"/>
    <p:sldId id="396" r:id="rId290"/>
    <p:sldId id="395" r:id="rId291"/>
    <p:sldId id="397" r:id="rId292"/>
    <p:sldId id="399" r:id="rId293"/>
    <p:sldId id="400" r:id="rId294"/>
    <p:sldId id="401" r:id="rId295"/>
    <p:sldId id="402" r:id="rId296"/>
    <p:sldId id="403" r:id="rId297"/>
    <p:sldId id="404" r:id="rId298"/>
    <p:sldId id="405" r:id="rId299"/>
    <p:sldId id="406" r:id="rId300"/>
    <p:sldId id="408" r:id="rId301"/>
    <p:sldId id="411" r:id="rId302"/>
    <p:sldId id="409" r:id="rId303"/>
    <p:sldId id="407" r:id="rId304"/>
    <p:sldId id="412" r:id="rId305"/>
    <p:sldId id="413" r:id="rId306"/>
    <p:sldId id="414" r:id="rId307"/>
    <p:sldId id="415" r:id="rId308"/>
    <p:sldId id="416" r:id="rId309"/>
    <p:sldId id="417" r:id="rId310"/>
    <p:sldId id="418" r:id="rId311"/>
    <p:sldId id="419" r:id="rId312"/>
    <p:sldId id="420" r:id="rId313"/>
    <p:sldId id="422" r:id="rId314"/>
    <p:sldId id="421" r:id="rId315"/>
    <p:sldId id="424" r:id="rId316"/>
    <p:sldId id="423" r:id="rId317"/>
    <p:sldId id="496" r:id="rId3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3" autoAdjust="0"/>
    <p:restoredTop sz="95136" autoAdjust="0"/>
  </p:normalViewPr>
  <p:slideViewPr>
    <p:cSldViewPr>
      <p:cViewPr>
        <p:scale>
          <a:sx n="73" d="100"/>
          <a:sy n="73" d="100"/>
        </p:scale>
        <p:origin x="-8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90"/>
    </p:cViewPr>
  </p:sorterViewPr>
  <p:notesViewPr>
    <p:cSldViewPr>
      <p:cViewPr varScale="1">
        <p:scale>
          <a:sx n="51" d="100"/>
          <a:sy n="51" d="100"/>
        </p:scale>
        <p:origin x="-261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312" Type="http://schemas.openxmlformats.org/officeDocument/2006/relationships/slide" Target="slides/slide31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presProps" Target="presProps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BC10-24C8-4D17-A1F7-A657F2F76D59}" type="datetimeFigureOut">
              <a:rPr lang="en-US" smtClean="0"/>
              <a:pPr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0572-8BDC-4470-9CDB-DF2DF7101B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4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0572-8BDC-4470-9CDB-DF2DF7101B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0572-8BDC-4470-9CDB-DF2DF7101B87}" type="slidenum">
              <a:rPr lang="en-US" smtClean="0"/>
              <a:pPr/>
              <a:t>280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0572-8BDC-4470-9CDB-DF2DF7101B87}" type="slidenum">
              <a:rPr lang="en-US" smtClean="0"/>
              <a:pPr/>
              <a:t>282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10572-8BDC-4470-9CDB-DF2DF7101B87}" type="slidenum">
              <a:rPr lang="en-US" smtClean="0"/>
              <a:pPr/>
              <a:t>295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040A97-08A6-466E-B208-20DA7DC1CD51}" type="datetime1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89EC4F-3244-4348-8A87-F3C2E3149EB4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E7DE22-7C54-43FB-829C-D93D758EFD89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84FF6A-C071-4722-A000-04D0AD9F3DDF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380C8-4E43-43A6-A8B0-F06BE71168AB}" type="datetime1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FE6086-9139-4641-981C-E410D857C32F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03DC-230F-47F4-A2BE-B2DF13D6CE40}" type="datetime1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3F3C94-CD42-4C82-9E59-72B937BCE65F}" type="datetime1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B4462-FDBA-4731-8206-36BBB113C880}" type="datetime1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4935D-44CE-4452-921D-0AA9B9C029CF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30E5E4-56E4-4B4C-B4DB-4EDB459E5456}" type="datetime1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A36E29-F929-4F84-A92C-2BDB72B75A21}" type="datetime1">
              <a:rPr lang="en-US" smtClean="0"/>
              <a:t>8/18/2016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E718AD-D7DE-435F-87C6-307FECD2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5000">
    <p:split orient="vert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304800"/>
            <a:ext cx="8610600" cy="6248400"/>
            <a:chOff x="316" y="406"/>
            <a:chExt cx="11608" cy="15028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316" y="406"/>
              <a:ext cx="11608" cy="15028"/>
              <a:chOff x="321" y="406"/>
              <a:chExt cx="11600" cy="15025"/>
            </a:xfrm>
          </p:grpSpPr>
          <p:sp>
            <p:nvSpPr>
              <p:cNvPr id="1028" name="Rectangle 4" descr="Zig zag"/>
              <p:cNvSpPr>
                <a:spLocks noChangeArrowheads="1"/>
              </p:cNvSpPr>
              <p:nvPr/>
            </p:nvSpPr>
            <p:spPr bwMode="auto">
              <a:xfrm>
                <a:off x="339" y="406"/>
                <a:ext cx="11582" cy="15025"/>
              </a:xfrm>
              <a:prstGeom prst="rect">
                <a:avLst/>
              </a:prstGeom>
              <a:pattFill prst="zigZag">
                <a:fgClr>
                  <a:srgbClr val="8C8C8C"/>
                </a:fgClr>
                <a:bgClr>
                  <a:srgbClr val="BFBFBF"/>
                </a:bgClr>
              </a:patt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3446" y="406"/>
                <a:ext cx="8475" cy="15025"/>
              </a:xfrm>
              <a:prstGeom prst="rect">
                <a:avLst/>
              </a:prstGeom>
              <a:solidFill>
                <a:srgbClr val="737373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228600" tIns="1371600" rIns="45720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Organic Chemistry</a:t>
                </a:r>
                <a:endParaRPr kumimoji="0" lang="en-US" sz="7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Comprehensive Tutorial notes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Incorporating Hydrocarbons ,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alkanols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,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alkanoic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 acids, detergents ,polymers and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fibres</a:t>
                </a: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0" name="Group 6"/>
              <p:cNvGrpSpPr>
                <a:grpSpLocks/>
              </p:cNvGrpSpPr>
              <p:nvPr/>
            </p:nvGrpSpPr>
            <p:grpSpPr bwMode="auto">
              <a:xfrm>
                <a:off x="321" y="3424"/>
                <a:ext cx="3125" cy="6069"/>
                <a:chOff x="654" y="3599"/>
                <a:chExt cx="2880" cy="5760"/>
              </a:xfrm>
            </p:grpSpPr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 flipH="1">
                  <a:off x="2094" y="647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8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2094" y="503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54" y="503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8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 flipH="1">
                  <a:off x="654" y="359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 flipH="1">
                  <a:off x="654" y="647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2094" y="791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 flipH="1">
                <a:off x="2690" y="406"/>
                <a:ext cx="1563" cy="1518"/>
              </a:xfrm>
              <a:prstGeom prst="rect">
                <a:avLst/>
              </a:prstGeom>
              <a:solidFill>
                <a:srgbClr val="C0504D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2012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 flipH="1" flipV="1">
              <a:off x="10833" y="14380"/>
              <a:ext cx="782" cy="760"/>
              <a:chOff x="8754" y="11945"/>
              <a:chExt cx="2880" cy="2859"/>
            </a:xfrm>
          </p:grpSpPr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 flipH="1">
                <a:off x="10194" y="11945"/>
                <a:ext cx="1440" cy="1440"/>
              </a:xfrm>
              <a:prstGeom prst="rect">
                <a:avLst/>
              </a:prstGeom>
              <a:solidFill>
                <a:srgbClr val="BFBFB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 flipH="1">
                <a:off x="10194" y="13364"/>
                <a:ext cx="1440" cy="1440"/>
              </a:xfrm>
              <a:prstGeom prst="rect">
                <a:avLst/>
              </a:prstGeom>
              <a:solidFill>
                <a:srgbClr val="C0504D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 flipH="1">
                <a:off x="8754" y="13364"/>
                <a:ext cx="1440" cy="1440"/>
              </a:xfrm>
              <a:prstGeom prst="rect">
                <a:avLst/>
              </a:prstGeom>
              <a:solidFill>
                <a:srgbClr val="BFBFBF">
                  <a:alpha val="50000"/>
                </a:srgbClr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3.Since carbon is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tetravalent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,each atom of carbon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 /four shared pairs of electrons.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4.Since Hydrogen is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monovalent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atom of hydrogen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bond/one shared pair of electrons.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5.One member of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differ from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next/previous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Propane differ from ethane by one carbon and two Hydrogen atoms form ethane. Ethane differ from methane also by one carbon and two Hydrogen atoms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[O] -&gt;    	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But-1-ene  + [O] in H+/KMnO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-&gt;      butan-1,2-diol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But-2-ene  + [O] in H+/KMnO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-&gt;      butan-2,3-diol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	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C- C- H +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[O]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	       H -  C - C– 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	 	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</a:t>
            </a:r>
          </a:p>
          <a:p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4294" y="1027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48594" y="1904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5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153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7848600" y="1905000"/>
            <a:ext cx="53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29694" y="491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591594" y="57904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362200" y="14478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914400" y="487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(v) Hydrolysis.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Hydrolysis is the reaction of a compound with water/addition of H-OH to a compound.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undergo hydrolysis to form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.This takes place in two steps: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)Alkenes react 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concentrated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at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room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temperature and pressure to form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alkylhydrogen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+ concentrated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-&gt;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alkylhydrogen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(ii)On adding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alkylhydrogen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then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warming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formed.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alkylhydrogen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+ water  -warm-&gt;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reacts with cold concentrated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to form ethyl hydrogen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(VII)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reacts with cold concentrated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(VI)acid to form ethyl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(VII)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	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 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-&gt;     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4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Ethylhydrogen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hydrolysed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water to ethanol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  +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34194" y="3733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79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23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09700" y="3771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200" y="3810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71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96794" y="4647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57900" y="3771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  - C - C - H +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H - C  –  C - H  +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H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8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reacts with cold concentrated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(VI)acid to form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(VII)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Propylhydrogen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hydrolysed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by water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 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81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811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752600" y="1066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14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38700" y="1866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76800" y="1066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562600" y="1066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24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two types of polymerization: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(a)addition polymerization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(b)condensation polymerization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(a)addition polymerization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 polymerization is the process where a small unsaturated monomer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join together to form a large saturated molecule.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alkenes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undergo addition polymerization.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Addition polymers are named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/monomer making the polymer and adding the prefix 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before the name of monomer to form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polyalkene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addition polymerization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)the double bond in alkenes break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(ii)free radicals are formed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(iii)the free radicals collide with each other and join to form a larger molecule.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more collisions the larger the molecule.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Examples of addition polymerization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1.Formation of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Polyethene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polymerization: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)many molecules are brought nearer to each other by the high pressure(reduce distance between reacting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paticles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25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75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534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ethane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295400" y="4495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57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5527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381000" y="381000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(iii)the free radicals collide with each other and join to form a larger molecule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lone pair of electrons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C - 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Lone pair of electrons can be used to join more monomers to form longer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can be represented as: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-   C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-  C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  -  C  –  C 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181100" y="217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1430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52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7526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3622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4003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9718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0099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4290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467100" y="27051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038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1529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4958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5720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181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106194" y="2743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5562600" y="21336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15200" y="457200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extension of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64" idx="1"/>
          </p:cNvCxnSpPr>
          <p:nvPr/>
        </p:nvCxnSpPr>
        <p:spPr>
          <a:xfrm rot="10800000" flipV="1">
            <a:off x="6934200" y="4895166"/>
            <a:ext cx="3810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105694" y="49903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753394" y="5029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5146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2766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039394" y="5029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725194" y="5028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487194" y="5028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2484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1430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1752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2590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352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076700" y="5600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4800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5562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2484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5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5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5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5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45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5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454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81000" y="381000"/>
            <a:ext cx="8763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Since the molecule is a repetition of one monomer, then the polymer is:</a:t>
            </a:r>
          </a:p>
          <a:p>
            <a:r>
              <a:rPr lang="en-US" sz="2800" dirty="0" smtClean="0"/>
              <a:t> 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( C – C  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		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n is the number of monomers in the polymer.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number of monomers in the polymer can be determined from the molar mass of the polymer and monomer from the relationship: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monomers/repeating units in monomer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=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Molar mass polymer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Molar mass monomer</a:t>
            </a:r>
          </a:p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2362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4384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13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133600" y="2819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43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43200" y="2819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Polythene has a molar mass of 4760.Calculate the number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H=1.0 )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polymer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=&gt;Molar mass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)= 28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	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=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28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 is an elastic, tough, transparent and durable plastic. Polythene is used: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)in making plastic bag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(ii)bowls and plastic bags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(iii)packaging materials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47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47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47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47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47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47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147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47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147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6.A group of compounds that differ by a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from the next /previous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consecutively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called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homologous series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7.A homologous series: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 by a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from the next /previous consecutively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(ii)have similar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(iii)have similar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that can be represented by a general  formula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the general formula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(iv)the physical properties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e.g.melting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/boiling points)show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steady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gradual change)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381001"/>
            <a:ext cx="8382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c)Test for the presence of 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double bond.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)Burning/combustion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unsaturated hydrocarbons with  a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=  C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 burn with a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Scoop a sample of the substance provided in a clean metallic spatula. Introduce it on a Bunsen burner.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3429000"/>
          <a:ext cx="8382000" cy="1691640"/>
        </p:xfrm>
        <a:graphic>
          <a:graphicData uri="http://schemas.openxmlformats.org/drawingml/2006/table">
            <a:tbl>
              <a:tblPr/>
              <a:tblGrid>
                <a:gridCol w="4142828"/>
                <a:gridCol w="4239172"/>
              </a:tblGrid>
              <a:tr h="386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     Observation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                Inference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Solid melt then burns with a yellow sooty flame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–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 = C 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–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  =  C –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bond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7" name="AutoShape 9"/>
          <p:cNvSpPr>
            <a:spLocks noChangeShapeType="1"/>
          </p:cNvSpPr>
          <p:nvPr/>
        </p:nvSpPr>
        <p:spPr bwMode="auto">
          <a:xfrm>
            <a:off x="177800" y="179388"/>
            <a:ext cx="0" cy="1079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493713" y="179388"/>
            <a:ext cx="6350" cy="1079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/>
          <p:cNvSpPr>
            <a:spLocks noChangeShapeType="1"/>
          </p:cNvSpPr>
          <p:nvPr/>
        </p:nvSpPr>
        <p:spPr bwMode="auto">
          <a:xfrm>
            <a:off x="320675" y="44450"/>
            <a:ext cx="1206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487194" y="39616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172994" y="39616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4648200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134100" y="12573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819900" y="12573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18288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381000" y="3048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(ii)Oxidation by acidified KMnO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Bromine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water ,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water and Oxidizing agents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KMnO</a:t>
            </a:r>
            <a:r>
              <a:rPr lang="en-US" sz="2800" b="1" baseline="-30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en-US" sz="2800" b="1" baseline="-30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lang="en-US" sz="2800" b="1" baseline="-30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300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to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unique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presence of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 C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Scoop a sample of the substance provided into a clean test tube.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10cm3 of distilled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Shake.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 a portion of the solution mixture.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Add three drops of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1594" y="2513806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314700" y="24765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26670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8382000" cy="2987040"/>
        </p:xfrm>
        <a:graphic>
          <a:graphicData uri="http://schemas.openxmlformats.org/drawingml/2006/table">
            <a:tbl>
              <a:tblPr/>
              <a:tblGrid>
                <a:gridCol w="5257800"/>
                <a:gridCol w="3124200"/>
              </a:tblGrid>
              <a:tr h="31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    Observation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                   Inference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Acidified KMnO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decolorized</a:t>
                      </a:r>
                      <a:endParaRPr lang="en-US" sz="2800" b="1" dirty="0">
                        <a:solidFill>
                          <a:srgbClr val="FFC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Orange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of acidified K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turns 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green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Bromine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water is decolorized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Chlorine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water is decolorized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–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 = C 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– C 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= C –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bond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>
            <a:off x="6248400" y="16764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934200" y="16764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05600" y="27432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304800" y="3581400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(d)Some uses of Alkenes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In the manufacture of plastic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Hydrolysis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used in industrial manufacture of ethanol.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In ripening of fruits.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In the manufacture of detergents.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304800" y="457200"/>
            <a:ext cx="8382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Alk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(a)Nomenclature/Naming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are hydrocarbons with a general formula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and     -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=    C-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triple bond as the functional group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number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atoms in the molecule.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carbon atoms are linked by at least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bond to each other and single bonds to hydrogen atoms.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include: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800" y="2514600"/>
            <a:ext cx="30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0999"/>
          <a:ext cx="8382001" cy="6197597"/>
        </p:xfrm>
        <a:graphic>
          <a:graphicData uri="http://schemas.openxmlformats.org/drawingml/2006/table">
            <a:tbl>
              <a:tblPr/>
              <a:tblGrid>
                <a:gridCol w="457211"/>
                <a:gridCol w="2209789"/>
                <a:gridCol w="4267200"/>
                <a:gridCol w="1447801"/>
              </a:tblGrid>
              <a:tr h="5334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General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Molecular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formula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Structural formula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          C      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H            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          C      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H</a:t>
                      </a: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CH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  CH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Prop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H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                        H    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  CH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C   H     </a:t>
                      </a:r>
                      <a:r>
                        <a:rPr lang="en-US" sz="1800" baseline="-2500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 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  C  (CH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Pent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H  </a:t>
                      </a:r>
                      <a:r>
                        <a:rPr lang="en-US" sz="1800" baseline="-25000" dirty="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H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C  (CH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Hex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"/>
          <a:ext cx="8458200" cy="6172200"/>
        </p:xfrm>
        <a:graphic>
          <a:graphicData uri="http://schemas.openxmlformats.org/drawingml/2006/table">
            <a:tbl>
              <a:tblPr/>
              <a:tblGrid>
                <a:gridCol w="703116"/>
                <a:gridCol w="1263181"/>
                <a:gridCol w="5461938"/>
                <a:gridCol w="1029965"/>
              </a:tblGrid>
              <a:tr h="1543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H   H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C    C   C    H</a:t>
                      </a:r>
                      <a:r>
                        <a:rPr lang="en-US" sz="2000" baseline="-2500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H      H    H    H     H  H 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  (CH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Hept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H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CH  C  (CH</a:t>
                      </a:r>
                      <a:r>
                        <a:rPr lang="en-US" sz="20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H   H   H    H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C    C   C    C   C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 H  H    H   H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CH  C  (CH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H   H   H    H   H 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C    C   C    C   C    C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                 H    H     H  H    H   H   H    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  (CH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Since carbon is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tetravalent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,each atom of carbon in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 /four shared pairs of electrons including at the triple bond.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Since Hydrogen is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monovalent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,each atom of hydrogen in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bond/one shared pair of electrons.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One member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,like alk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differ from the next/previous by a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group(molar mass of 14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tomic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nits).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thus form a homologous series.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differ from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(14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a.m.u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one carbon and two Hydrogen atoms from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381000" y="381000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4.A homologous series of alkenes like that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differ by a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from the next /previous consecutively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(ii) have similar chemical properties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(iii)have similar chemical formula with general  formula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2n-2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(iv)the physical properties also show steady gradual change.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5.The   - C = C - triple bond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functional group.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functional group is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reacting site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alk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The   - C = C - triple bond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easily be broken to accommodate more /four more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monovalent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atoms.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 - C = C - triple bond in alk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nes make it thus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unsaturated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like alkenes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7. Most of the reactions of alk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nes like alkenes take place at the  - 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C- triple bond.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AutoShape 3"/>
          <p:cNvSpPr>
            <a:spLocks noChangeShapeType="1"/>
          </p:cNvSpPr>
          <p:nvPr/>
        </p:nvSpPr>
        <p:spPr bwMode="auto">
          <a:xfrm>
            <a:off x="5730875" y="498475"/>
            <a:ext cx="50800" cy="0"/>
          </a:xfrm>
          <a:prstGeom prst="straightConnector1">
            <a:avLst/>
          </a:pr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0" name="AutoShape 2"/>
          <p:cNvSpPr>
            <a:spLocks noChangeShapeType="1"/>
          </p:cNvSpPr>
          <p:nvPr/>
        </p:nvSpPr>
        <p:spPr bwMode="auto">
          <a:xfrm>
            <a:off x="5622925" y="50800"/>
            <a:ext cx="8572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381000" y="381000"/>
            <a:ext cx="8458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(b)Isomers of alkynes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 of alk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have the same molecular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 formula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molecular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structural formula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 of alk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are also named by using the IUPAC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nternational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nion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ure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pplied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hemistry) system 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nomenclature/naming.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IUPAC system of nomenclature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naming alk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uses the following basic rules/guidelines: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1.Identify the longest continuous/straight carbon chain which contains the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C = C- triple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bond to get/determine the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parent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Number the longest chain form the end of the chain which contains the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  = C- triple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bond so as 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 = C- triple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bond get lowest number possible.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Indicate the positions by splitting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-position-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e.g.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ne, pent-1,3-di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4.The position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indicated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must be for the carbon atom at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position in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-C = C- triple bond.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means triple -C = C-  at Carbon “2”and “3”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Pent-1,3-di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means two triple bonds; one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carbon “1” and “2”and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carbon “3” and “4”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Determine the position, number and type of branches.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Name them as methyl, ethyl,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e.tc. according to the number of alkyl carbon chains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Name them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fluoro-,chloro-,bromo-,iodo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if they are halogens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four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the prefix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meth_,eth_,prop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represent 1,2,3 and 4 carbons in the compound. All other use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numeral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prefix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pent_,Hex_,hept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etc to show also the number of carbon atoms.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9.If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hydrogen atom in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removed, an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group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formed.e.g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29000"/>
          <a:ext cx="8458200" cy="2987040"/>
        </p:xfrm>
        <a:graphic>
          <a:graphicData uri="http://schemas.openxmlformats.org/drawingml/2006/table">
            <a:tbl>
              <a:tblPr/>
              <a:tblGrid>
                <a:gridCol w="1384069"/>
                <a:gridCol w="2768138"/>
                <a:gridCol w="1230284"/>
                <a:gridCol w="3075709"/>
              </a:tblGrid>
              <a:tr h="401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Alkane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name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molecular structure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2n+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Alkyl name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Molecula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structure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b="0" baseline="-250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800" b="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="0" baseline="-25000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2n+1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methane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methyl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 b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ethane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ethyl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propane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propyl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="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butane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butyl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800" b="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="0" baseline="-25000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b="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6.Use prefix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di-,tri-,tetra-,penta-,hexa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to show the number of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triple 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= C-  bonds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7.Position isomers can be formed  when the - C = C- triple bond is shifted between carbon atoms e.g.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means triple  - C = C- is between Carbon “2”and “3”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means triple - C = C-  is  at Carbon “1”and “2”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But-2-yne are position isomers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9. Like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alkynes , an alkyl group can be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Chain/branch isomers are thus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formed.e.g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2-methyl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both have the same general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formular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 different branching chain.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 on IUPAC nomenclature  of alk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12954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	                 H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	But-1-yne(triple bond is 					 	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        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	But-2-yne(triple bond is 					            between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	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447800" y="2286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49530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478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6000" y="4953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287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7906" y="4533900"/>
            <a:ext cx="5341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209800" y="487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5029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1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4953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-methyl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ut-1-yne(double 						bond is 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	       H	  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  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-4” and methyl group at 			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	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C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    1,4-dichlorobut-2-yne     					  (double bond is between                      	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	  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and two 					chlorine atoms at  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1&amp;4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447800" y="2286000"/>
            <a:ext cx="61039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49530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4953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6000" y="4953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105694" y="53713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87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2286000" y="4876800"/>
            <a:ext cx="53419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49530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1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4953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2,3,3-trimethyl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ut-1-yne  					(double bond is 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	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	    “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-2” and methyl group at 			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Br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     C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Br   	 1,1,1,4,4,4-							hexabromobut-2-yne     	Br	H                Br	    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and six 				            bromine atoms at  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906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8295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5105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478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5105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22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95500" y="54483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9494" y="4685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105694" y="5447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894" y="4685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48000" y="5029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894" y="5447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5105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057400" y="4648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 H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  C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  H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4,4-dimethylpent-2-yne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(triple bond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-3” and two methyl group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4478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15240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1524000"/>
            <a:ext cx="838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1524000"/>
            <a:ext cx="914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1524000"/>
            <a:ext cx="838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15240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1600" y="15240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907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7526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57500" y="10287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575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495800" y="13716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1722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2103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4800" y="44958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CHCH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 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Pent -1-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After drawing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structural formula the triple bond is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667000"/>
            <a:ext cx="5562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4,5-dimethylhex-2-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)Triple bond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-3,”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(ii)two methyl groups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3048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      C 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	C	H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410494" y="34663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485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23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72394" y="2742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372394" y="18280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2394" y="989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10494" y="52951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61306" y="5981700"/>
            <a:ext cx="2293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6388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57150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2600" y="22860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14478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05000" y="14478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400" y="22860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3124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31242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524000" y="4419600"/>
            <a:ext cx="6103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1" y="2667000"/>
            <a:ext cx="533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1,6-dibromohex-1,3,5-triyne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)triple bond between Carbon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-4,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-6,”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(ii)two Bromine atoms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3048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C 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C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410494" y="34663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23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72394" y="2742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372394" y="18280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2394" y="989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10494" y="52951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61306" y="5981700"/>
            <a:ext cx="2293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524000" y="5334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562894" y="5371306"/>
            <a:ext cx="532606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86694" y="3542506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562894" y="18661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410494" y="1866106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524000" y="3505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CH(CH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3,3,4-trimethylpent -1-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 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3,3,4,4-tetramethylpent -1-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2,2-dimethylpent -2-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HC CC(CH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,3,-dimethylpent -1,4-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CC 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-bromopent -1,3-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57200" y="304800"/>
            <a:ext cx="838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HC CC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CBCB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CBr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1,4-dibromobut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IC 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CI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1,4-diiodobut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 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,3,4,4-tetramethylhex -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1,6- dine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CCCH</a:t>
            </a:r>
            <a:endParaRPr lang="en-US" sz="2800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	      prop -1,2,-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diyne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taghs\Desktop\Prep of Ethyn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381000" y="3124200"/>
            <a:ext cx="84582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(c)Preparation of Alkynes.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Ethyne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prepared from the reaction of water on calcium carbide.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reaction is highly exothermic and thus a layer of sand should be put above the calcium carbide to absorb excess heat to prevent the reaction flask from breaking. Copper(II)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 is used to catalyze the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(b)Isomers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 are compounds with the same molecular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Isomerism is the existence of a compounds having the same general/molecular formula but different structural formula.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three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not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isomers.Isomers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named by using the IUPAC(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nternational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nion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ure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pplied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hemistry) system 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nomenclature /naming.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IUPAC system of nomenclature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the following basic rules/guidelines: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(d)Properties of alkynes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Physical properties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nes,alkynes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gases, solids and liquids that are not poisonous.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They are slightly soluble in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solubility in water decrease as the carbon chain and as the molar mass increase but very soluble in organic solvents 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tetrachloromethane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methylbenzene.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pleasant taste when pure.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melting and boiling point increase as the carbon chain increase.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because of the increase in van-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/intermolecular forces as the carbon chain increase.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1</a:t>
            </a:r>
            <a:r>
              <a:rPr lang="en-US" sz="28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three straight chain alk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(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ne,prop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but-1-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ne)are gases at room temperature and pressure.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density of straight chain alk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 increase with increasing carbon chain as the intermolecular forces increases reducing the volume occupied by a given mass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Summary of physical properties of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five alk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429000"/>
          <a:ext cx="8458200" cy="3276600"/>
        </p:xfrm>
        <a:graphic>
          <a:graphicData uri="http://schemas.openxmlformats.org/drawingml/2006/table">
            <a:tbl>
              <a:tblPr/>
              <a:tblGrid>
                <a:gridCol w="1295401"/>
                <a:gridCol w="2133600"/>
                <a:gridCol w="1219200"/>
                <a:gridCol w="1219200"/>
                <a:gridCol w="2590799"/>
              </a:tblGrid>
              <a:tr h="1310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Alk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General formula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Melting point(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Boiling point(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C)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State at room(298K) temperature and pressure atmosphere (101300Pa) 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-82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-84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Prop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C CH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-103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-23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CCH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-122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Pent-1-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CCH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-119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Hex-1-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 CH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-132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Chemical properties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(a)Burning/combustion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burn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luminous very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smoky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	-&gt; 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burn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luminous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very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smoky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oxide/carbon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-&gt; 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/carbon	+water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Burning of alk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 with a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yellow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luminous very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sooty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smoky flame is a confirmatory test for the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presence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C = C –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triple bond because they have  very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  C:H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657" name="AutoShape 1"/>
          <p:cNvSpPr>
            <a:spLocks noChangeShapeType="1"/>
          </p:cNvSpPr>
          <p:nvPr/>
        </p:nvSpPr>
        <p:spPr bwMode="auto">
          <a:xfrm>
            <a:off x="2286000" y="258763"/>
            <a:ext cx="762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239000" y="4876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of burning alk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1.(a)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very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	-&gt; 	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	 water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 air/oxygen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(g)+ 	5O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(g)-&gt; 	4CO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	+	 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O(l/g)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a mixture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unburnt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and carbon(II) oxide and water.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 air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-&gt; 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+ carbon + water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(g)+ 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-&gt; 2CO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  +   C  +2H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O(l/g)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2.(a)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 air/oxygen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Air 	-&gt; 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+	 water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+ 4O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(g)-&gt; 	3CO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O(l/g)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 air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	Air 	-&gt; 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+ 5O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-&gt; 6CO(g) 	+	 4H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O(l/g)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AutoShape 1"/>
          <p:cNvSpPr>
            <a:spLocks noChangeShapeType="1"/>
          </p:cNvSpPr>
          <p:nvPr/>
        </p:nvSpPr>
        <p:spPr bwMode="auto">
          <a:xfrm flipV="1">
            <a:off x="3527425" y="914400"/>
            <a:ext cx="122238" cy="7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81000" y="381000"/>
            <a:ext cx="84582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(b)Addition reactions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addition reaction is one which an unsaturated compound reacts to form a saturated compound.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Addition reactions of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are also named from the reagent used to cause the addition/convert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=  C- to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single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C- C bond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)Hydrogenation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Hydrogenation is an addition reaction in which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presence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Palladium/Nickel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catalyst at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</a:t>
            </a:r>
            <a:r>
              <a:rPr kumimoji="0" lang="en-US" sz="28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temperatures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react with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 to form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 then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3276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04800" y="381000"/>
            <a:ext cx="8610600" cy="73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1.During hydrogenation,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 atom in the hydrogen molecule attach itself to one carbon and the other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hydrogen to the second carbon breaking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bond to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 = CH+H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-Ni/Pa -&gt;H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= CH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-Ni/Pa -&gt;H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C-CH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aseline="-30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                    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= C+H–H-Ni/Pa-&gt; C =C   + H–H  -Ni/Pa -&gt;  H-C - C–H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     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0" y="457200"/>
            <a:ext cx="300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51054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28600" y="4800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38200" y="4800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77394" y="4799806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315494" y="5676106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10794" y="4799806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10794" y="5714206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239000" y="4800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53300" y="56769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848600" y="4800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886700" y="56769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59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2.Prop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undergo  hydrogenation to form Propane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CH=CH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-Ni/Pa-&gt;  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CH -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 C  +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– H  - Ni/Pa-&gt; H - C – 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undergo  hydrogenation to form Butane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	  +    Hydrogen 	–Ni/Pa-&gt;      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= CH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-Ni/Pa-&gt;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2895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971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76300" y="2552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00100" y="3467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562100" y="2552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485900" y="3390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247900" y="2552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210300" y="3390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210300" y="2552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934200" y="2590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896100" y="3390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581900" y="2552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467600" y="3429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29718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09800" y="59436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Halogenation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an addition reaction in which a halogen (Fluorine, chlorine, bromine, iodine) reacts with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hallogenoalkene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reaction of alkynes with halogens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faster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than with alkenes.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triple bond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break and form a double then single bond.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halogen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fades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the number of moles of the halogens remaining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unreacted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decreases.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Two bromine atoms bond at 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in the triple bond while the other two goes to the 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   =    C	+    4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-&gt;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C  –  C -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+ Bromine 	               11,2,2-tetrabromoethane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2.Propyne with chlorine forms 1,2-tetrachloropropane.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 = CH    +  2Cl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+   Chlorine       1,1,2,2-terachloropropane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				    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H -  C-  C – C- H</a:t>
            </a: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79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23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10494" y="1256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95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39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01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87294" y="125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2743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571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1828800" y="5638800"/>
            <a:ext cx="228600" cy="79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79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7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4406" y="53340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43700" y="5981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30294" y="5981700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600" y="15240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1.Identify the longest continuous carbon chain to get/determine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2.Number the longest chain form the end of the chain that is near the branches so as the branch get the lowest number possible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3. Determine the position, number and type of branches.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them as methyl, ethyl,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e.tc. according to the number of carbon chains attached to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Name them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fluoro-,chloro-,bromo-,iodo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if they are halogens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4.Use prefix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di-,tri-,tetra-,penta-,hexa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to show the number of branches attached to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undergo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halogenation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iodine to form 1,1,2,2-tetraiodobutane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  iodine 	    -&gt;	 1,1,2,2-tetraiodobutane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= CH    +     2I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			  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   +  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   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	  +    Fluorine    -&gt;    2,2,3,3-tetrafluorobutane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C= C-CH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2F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38994" y="36568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32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54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5628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2590800" y="39624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43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86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8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20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20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16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1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74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874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2860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 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   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 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  should undergo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halpgenation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 bromine to form 1,1,2,2,3,3,4,4-octabromobutane. The reaction uses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bromine molecules /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bromine atoms to break the two triple bonds.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+    Bromine 	-&gt; 1,1,2,2,3,3,4,4-octabromobutane.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 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H			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		              	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752600" y="1371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91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772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371600" y="5410200"/>
            <a:ext cx="456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2743200" y="5410200"/>
            <a:ext cx="305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00" y="144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381000"/>
            <a:ext cx="85344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Reaction with hydrogen halides.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halides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triple bond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break and form a   double then single bond.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main compound is one which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atom bond at the carbon with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reacts with hydrogen bromide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dibromoethane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+    Bromine 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dibromoethane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 = CH    +     2HBr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    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  -  CH Br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ShapeType="1"/>
          </p:cNvSpPr>
          <p:nvPr/>
        </p:nvSpPr>
        <p:spPr bwMode="auto">
          <a:xfrm>
            <a:off x="3886200" y="6248400"/>
            <a:ext cx="8715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54102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60960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   =    C	+    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-&gt;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C  –  C -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Hydrogen bromide 	           1,1-dibromoethane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2.Propyne with hydrogen chloride forms 2,2-dichloropropane.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 =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+ 2HCl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+   Chlorine  -&gt;      2,2-dichloropropane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      				    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H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 C-  C – C-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6764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10494" y="1256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681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8681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5539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439694" y="125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2743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571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905000" y="5562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79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7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4406" y="53340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43700" y="5981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30294" y="5981700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react with hydrogen iodide to form 2-iodobutane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 hydrogen iodide 	 -&gt;       2,2-diiodobutane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= CH    +  2HI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   +  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-&gt;   H- C-  C – C -  C-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 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hydrogen fluorine   -&gt;   2,2-difluorobutane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 = C-CH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+   2HF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38994" y="36568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32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54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5628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1724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43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86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8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20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20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16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1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74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874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09800" y="2286000"/>
            <a:ext cx="228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47800" y="6096000"/>
            <a:ext cx="15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	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react with hydrogen bromide to form (as the main product) 2,2,3,3-tetrabromobutane. The reaction uses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hydrogen  bromide molecules to break the two triple bonds.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	  +    Bromine 	-&gt; 2,2,3,3-tetrabromobutane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H			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		          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752600" y="1371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91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772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71600" y="5410200"/>
            <a:ext cx="3794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2743200" y="5181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00" y="144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57400" y="4114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split orient="vert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split orient="vert"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04800" y="381000"/>
            <a:ext cx="84582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(c)Test for the presence of 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 bond.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)Burning/combustion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Alkynes like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aklkenes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unsaturated. They have the     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=  C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triple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 burn with a yellow sooty flame.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Scoop a sample of the substance provided in a clean metallic spatula. Introduce it on a Bunsen burner.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22860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429000"/>
          <a:ext cx="8458200" cy="1605280"/>
        </p:xfrm>
        <a:graphic>
          <a:graphicData uri="http://schemas.openxmlformats.org/drawingml/2006/table">
            <a:tbl>
              <a:tblPr/>
              <a:tblGrid>
                <a:gridCol w="4180489"/>
                <a:gridCol w="4277711"/>
              </a:tblGrid>
              <a:tr h="50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     Observation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                Inference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Solid melt then burns with a yellow sooty flame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 = C 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– C  =  C –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bond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5334000" y="51054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9494" y="45331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25294" y="4533106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83" name="AutoShape 11"/>
          <p:cNvSpPr>
            <a:spLocks noChangeShapeType="1"/>
          </p:cNvSpPr>
          <p:nvPr/>
        </p:nvSpPr>
        <p:spPr bwMode="auto">
          <a:xfrm>
            <a:off x="3074988" y="838200"/>
            <a:ext cx="0" cy="904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4" name="AutoShape 12"/>
          <p:cNvSpPr>
            <a:spLocks noChangeShapeType="1"/>
          </p:cNvSpPr>
          <p:nvPr/>
        </p:nvSpPr>
        <p:spPr bwMode="auto">
          <a:xfrm>
            <a:off x="3419475" y="838200"/>
            <a:ext cx="0" cy="904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304800" y="5029200"/>
            <a:ext cx="861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(ii)Oxidation by acidified KMnO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Bromine water ,Chlorine water and Oxidizing agents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 KMnO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change to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unique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presence of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-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001000" y="60960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Scoop a sample of the substance provided into a clean test tube. Add 10cm3 of distilled water. Shake. Take a portion of the solution mixture. Add three drops of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590800"/>
          <a:ext cx="8534400" cy="2987040"/>
        </p:xfrm>
        <a:graphic>
          <a:graphicData uri="http://schemas.openxmlformats.org/drawingml/2006/table">
            <a:tbl>
              <a:tblPr/>
              <a:tblGrid>
                <a:gridCol w="5486400"/>
                <a:gridCol w="3048000"/>
              </a:tblGrid>
              <a:tr h="246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    Observation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                    Inference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Acidified KMnO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decolorized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Orange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of acidified K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turns green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Bromine water is decolorized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Chlorine water is decolorized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C = C 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– C = C –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bond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251" name="AutoShape 3"/>
          <p:cNvSpPr>
            <a:spLocks noChangeShapeType="1"/>
          </p:cNvSpPr>
          <p:nvPr/>
        </p:nvSpPr>
        <p:spPr bwMode="auto">
          <a:xfrm flipH="1">
            <a:off x="185738" y="180975"/>
            <a:ext cx="7937" cy="107950"/>
          </a:xfrm>
          <a:prstGeom prst="straightConnector1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2" name="AutoShape 4"/>
          <p:cNvSpPr>
            <a:spLocks noChangeShapeType="1"/>
          </p:cNvSpPr>
          <p:nvPr/>
        </p:nvSpPr>
        <p:spPr bwMode="auto">
          <a:xfrm flipH="1">
            <a:off x="523875" y="180975"/>
            <a:ext cx="7938" cy="1079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250" name="AutoShape 2"/>
          <p:cNvSpPr>
            <a:spLocks noChangeShapeType="1"/>
          </p:cNvSpPr>
          <p:nvPr/>
        </p:nvSpPr>
        <p:spPr bwMode="auto">
          <a:xfrm>
            <a:off x="322263" y="44450"/>
            <a:ext cx="71437" cy="63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477000" y="4876800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34100" y="38481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743700" y="38481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 on IUPAC nomenclature  of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(a)Draw the structure of: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)2-methylpentane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Procedure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Identify the longest continuous carbon chain to get/determine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Butane is the parent name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Number the longest chain form the end of the chain that is near the branches so as the branch get the lowest number possible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methyl group is attached to Carbon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B.ALKANOLS(Alcohols)</a:t>
            </a:r>
            <a:endParaRPr kumimoji="0" lang="en-US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 INTRODUCTION.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belong to a homologous series of organic compounds with a general formula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thus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as the functional group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include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599491"/>
          <a:ext cx="8458200" cy="2953709"/>
        </p:xfrm>
        <a:graphic>
          <a:graphicData uri="http://schemas.openxmlformats.org/drawingml/2006/table">
            <a:tbl>
              <a:tblPr/>
              <a:tblGrid>
                <a:gridCol w="547653"/>
                <a:gridCol w="1605344"/>
                <a:gridCol w="4690456"/>
                <a:gridCol w="1614747"/>
              </a:tblGrid>
              <a:tr h="1124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General 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molecular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formular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Structural formula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IUPAC name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H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– C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H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│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Methan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762000"/>
          <a:ext cx="8382000" cy="5486400"/>
        </p:xfrm>
        <a:graphic>
          <a:graphicData uri="http://schemas.openxmlformats.org/drawingml/2006/table">
            <a:tbl>
              <a:tblPr/>
              <a:tblGrid>
                <a:gridCol w="467342"/>
                <a:gridCol w="1755464"/>
                <a:gridCol w="4878611"/>
                <a:gridCol w="1280583"/>
              </a:tblGrid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Ethan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 - C 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Propan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(CH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 -  C –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Butan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05799" cy="4267200"/>
        </p:xfrm>
        <a:graphic>
          <a:graphicData uri="http://schemas.openxmlformats.org/drawingml/2006/table">
            <a:tbl>
              <a:tblPr/>
              <a:tblGrid>
                <a:gridCol w="463093"/>
                <a:gridCol w="1739505"/>
                <a:gridCol w="4834260"/>
                <a:gridCol w="1268941"/>
              </a:tblGrid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Pentan</a:t>
                      </a:r>
                      <a:r>
                        <a:rPr lang="en-US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C–  C -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Hexan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4724400"/>
          <a:ext cx="8382000" cy="2133600"/>
        </p:xfrm>
        <a:graphic>
          <a:graphicData uri="http://schemas.openxmlformats.org/drawingml/2006/table">
            <a:tbl>
              <a:tblPr/>
              <a:tblGrid>
                <a:gridCol w="467342"/>
                <a:gridCol w="1755464"/>
                <a:gridCol w="4878611"/>
                <a:gridCol w="1280583"/>
              </a:tblGrid>
              <a:tr h="538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C–  C –C-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Heptan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82000" cy="5181600"/>
        </p:xfrm>
        <a:graphic>
          <a:graphicData uri="http://schemas.openxmlformats.org/drawingml/2006/table">
            <a:tbl>
              <a:tblPr/>
              <a:tblGrid>
                <a:gridCol w="467342"/>
                <a:gridCol w="1755464"/>
                <a:gridCol w="4878611"/>
                <a:gridCol w="1280583"/>
              </a:tblGrid>
              <a:tr h="538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C–  C –C- C -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Octan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C–  C –C- C –C-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Nonan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C  – C -  C- C-  C–  C –C- C –C-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C-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H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Decan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0379" marR="303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4572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like Hydrocarbons(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/alkenes/alkynes) form a homologous series where: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)general name is derived from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then ending with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(ii)the members have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 as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fuctional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(iii)they have the same general formula represented by R-OH where R is an alkyl group.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(iv) each member differ by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 from the next/previous.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(v)they show a similar and gradual change in their physical properties e.g. boiling and melting points.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(vi)they show similar and gradual change in their chemical properties.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ISOMERS OF ALKANOLS.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exhibit both structural and position isomerism.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isomers are named by using the following basic guidelines: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)Like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, identify 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longest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chain to be the parent name.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(ii)Identify the position of the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functional group to give it 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smallest /lowest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position.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Identify the type and position of 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side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branches.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 examples of isomers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)Isomers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Propan-1-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01" name="AutoShape 1"/>
          <p:cNvSpPr>
            <a:spLocks noChangeShapeType="1"/>
          </p:cNvSpPr>
          <p:nvPr/>
        </p:nvSpPr>
        <p:spPr bwMode="auto">
          <a:xfrm flipH="1">
            <a:off x="381000" y="647700"/>
            <a:ext cx="9525" cy="2476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381000" y="15240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 Propan-2-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Propan-2-ol and Propan-1-ol are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isomers because only the position of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functional group changes.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53294" y="2247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81000" y="381000"/>
            <a:ext cx="8382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(ii)Isomers of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OH   Butan-1-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81000" y="1828800"/>
            <a:ext cx="8534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OH 		Butan-2-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04800" y="3200400"/>
            <a:ext cx="8610600" cy="33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OH  			2-methylpropan-2-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Butan-2-ol and Butan-1-ol 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position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isomers because only the position of the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functional group changes.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5500" y="25527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19200" y="3886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49149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2-methylpropan-2-ol is both a structural and position isomers because both the position of the functional group and the arrangement of the atoms in the molecule changes.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(iii)Isomers of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Pentanol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OH   		Pentan-1-ol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(Position isomer)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 CH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Pentan-2-ol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Position isomer)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714500" y="46863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81000" y="304800"/>
            <a:ext cx="8534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Determine the position, number and type of branches.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them as methyl, ethyl,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e.tc. according to the number of carbon chains attached to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Position of the branch at carbon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branches at carbon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Type  of the branch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Molecular formula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 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 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//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 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 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    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600994" y="5333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81000" y="381000"/>
            <a:ext cx="853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OH 					Pentan-3-ol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(Position isomer)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676400" y="1066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381000" y="3200400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OH 		                2-methylbutan-2-ol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(Position /structural isomer)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362994" y="4799806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00300" y="39243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LABORATORY PREPARATION OF ALKANOLS.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decades the world over, people have been fermenting grapes juice, sugar, carbohydrates and starch to produce ethanol as a social drug for relaxation.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large amount, drinking of ethanol by mammals /human beings causes mental and physical lack of coordination.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Prolonged intake of ethanol causes permanent mental and physical lack of coordination because it damages vital organs like the liver.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Fermentation is the reaction where sugar is converted to alcohol/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using biological catalyst/enzymes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yeast.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involves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processes: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)Conversion of starch to maltose using the enzyme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diastase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)n (s)+H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O(l)-diastase enzyme-&gt;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(Starch) 				(Maltose)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(ii)Hydrolysis of Maltose to glucose using the enzyme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maltase.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O(l)-maltase enzyme-&gt;2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(Maltose) 				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(glucose)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(iii)Conversion of glucose to ethanol and carbon(IV)oxide gas using the enzyme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zymase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--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zymase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enzyme --&gt; 2 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+ 2CO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(glucose) 					(Ethanol)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concentration greater than 15% by volume, the ethanol produced kills the yeast enzyme stopping the reaction.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increases the concentration, fractional distillation is done to produce spirits (e.g. Brandy=40% ethanol).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Methanol is much more poisonous /toxic than ethanol.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Taken in large quantity it causes instant blindness and liver damage, killing the consumer victim within hours.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laboratory preparation of ethanol from fermentation of 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Measure 100cm3 of pure water into a conical flask.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 about five spatula end full of glucose.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Stir the mixture to dissolve.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Add about one spatula end full of yeast.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Set up the apparatus as below.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Preserve the mixture for about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days.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D.PHYSICAL AND CHEMICAL PROPERTIES OF ALKANOLS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Characteristic properties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Role of yeast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Yeast is a single cell fungus which contains the enzyme maltase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zymase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that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fermentation process.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Observations in lime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white precipitate is formed that dissolve to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solution later. Lime water/Calcium hydroxide reacts with carbon(IV)0xide produced during the fermentation to form insoluble calcium carbonate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More carbon (IV)0xide produced  during fermentation react with  the insoluble calcium carbonate and water to form soluble calcium hydrogen carbonate.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Ca(OH)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	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	-&gt; 	CaCO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O(l)    + CO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  +	CaCO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(s) -&gt; Ca(HCO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2667000"/>
            <a:ext cx="845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(c)Effects on litmus paper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Take the prepared sample and test with both blue and red litmus papers.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Repeat the same with pure ethanol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 table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04801"/>
          <a:ext cx="8458200" cy="2987040"/>
        </p:xfrm>
        <a:graphic>
          <a:graphicData uri="http://schemas.openxmlformats.org/drawingml/2006/table">
            <a:tbl>
              <a:tblPr/>
              <a:tblGrid>
                <a:gridCol w="3352800"/>
                <a:gridCol w="5105400"/>
              </a:tblGrid>
              <a:tr h="4049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Substance/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alkanol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Effect on litmus paper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Prepared sample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Blue litmus paper remain blue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Absolute ethanol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Blue litmus paper remain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Methylated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spirit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Blue litmus paper remain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3276600"/>
            <a:ext cx="8534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neutral compounds/solution that have characteristic sweet smell and taste.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have no effect on both blue and red litmus papers.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(d)Solubility in water.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1"/>
            <a:ext cx="838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about 5cm3 of prepared sample into a clean test tube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 equal amount of distilled water.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Repeat the same with pure ethanol and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</a:t>
            </a: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layers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formed between the two liquids.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Explanation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Ethanol is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miscible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water.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ethanol and water are polar compounds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solubility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alkanols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decrease with increase in the alkyl chain/molecular mass.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alkyl group is insoluble in water while –OH functional group is soluble in water.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molecular chain becomes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,the effect of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alkyl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the effect of the functional group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decreases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e)Melting/boiling point.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pure ethanol in a long boiling tube .Determine its boiling point.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Pure ethanol has a boiling point of 78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at sea level/one atmosphere pressure.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melting and boiling point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increase with increase in molecular chain/mass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because the intermolecular/van-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forces of attraction between the molecules increase.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 heat energy is thus required to weaken the longer chain during melting and break during boiling.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f)Density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Density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increase with increase in the intermolecular/van-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waals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forces of attraction between the molecule, making it very close to each other.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reduces the volume occupied by the molecule and thus increase the their mass per unit volume (density).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Summary table showing the trend in physical properties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6934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      </a:t>
            </a:r>
          </a:p>
          <a:p>
            <a:endParaRPr lang="en-US" sz="28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       		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H 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H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endParaRPr lang="en-US" sz="3200" dirty="0" smtClean="0">
              <a:latin typeface="Calibri"/>
              <a:ea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	 H      C 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H</a:t>
            </a:r>
          </a:p>
          <a:p>
            <a:endParaRPr lang="en-US" sz="3200" dirty="0" smtClean="0">
              <a:latin typeface="Calibri"/>
              <a:ea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    	 H 	 	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H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3200" dirty="0" err="1" smtClean="0">
                <a:latin typeface="Times New Roman"/>
                <a:ea typeface="Times New Roman"/>
                <a:cs typeface="Times New Roman"/>
              </a:rPr>
              <a:t>H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			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		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      C      H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			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09800" y="19812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2514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209800" y="2971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2514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2514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2514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2514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009900" y="20193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553494" y="3467100"/>
            <a:ext cx="15994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886994" y="19804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848894" y="29329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724400" y="19812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724400" y="2971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400" y="38100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Structural formula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581400" y="4495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743200" y="44196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3048000" y="4953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9600" y="5562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(ii)2,2-dimethylpentane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Procedure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0998" y="304800"/>
          <a:ext cx="8382001" cy="6240780"/>
        </p:xfrm>
        <a:graphic>
          <a:graphicData uri="http://schemas.openxmlformats.org/drawingml/2006/table">
            <a:tbl>
              <a:tblPr/>
              <a:tblGrid>
                <a:gridCol w="1752602"/>
                <a:gridCol w="1371600"/>
                <a:gridCol w="1453422"/>
                <a:gridCol w="1289778"/>
                <a:gridCol w="2514599"/>
              </a:tblGrid>
              <a:tr h="1028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Alkanol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Melting point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Boiling point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="1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Density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gcm</a:t>
                      </a:r>
                      <a:r>
                        <a:rPr lang="en-US" sz="2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Solubility in water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Methan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-98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0.791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Ethan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-117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0.789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Propan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-103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0.803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Butan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-89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0.810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Pentan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-78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0.814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Hexan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-52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0.815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Heptan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-34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0.822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Octan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-15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0.824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Nonan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0.827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Decan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228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0.827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57200"/>
            <a:ext cx="8305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g)Burning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the prepared sample in a watch glass. Ignite. Repeat with pure ethanol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Observation/Explanation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Fermentation produce ethanol with a lot of water(about a ratio of 1:3)which prevent the alcohol from igniting.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Pure ethanol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 easily catch fire / highly flammable.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burn with an almost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non-sooty/non-smoky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to form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carbon(IV) 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(in excess air/oxygen)or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carbon(II) 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(limited  air)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Ethanol is thus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saturated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compound 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04800"/>
            <a:ext cx="8382000" cy="63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+ 3O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 -&gt; 3H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+ 2CO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( excess air)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OH(l)+2O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3H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+2CO (g)  ( limited air)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OH(l)+3O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4H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+2CO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 ( excess air)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+2O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4H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+ 2CO (g) ( limited air)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OH(l)+9O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8H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+6CO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( excess air)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+3O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4H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+3CO (g)  ( limited air)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+13O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20H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+8CO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( excess air)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OH(l) +3O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 -&gt; 4H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O(l) +3CO (g)  ( limited air)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Due to its flammability, ethanol is used;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)as a fuel in spirit lamps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(ii)as gasohol when blended with gasoline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(h)Formation of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alkoxides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Cut a very small piece of sodium.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Put it in a beaker containing about 20cm3 of the prepared sample in a beaker.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Test the products with litmus papers.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Repeat with absolute ethanol and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Sample observations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82000" cy="5974080"/>
        </p:xfrm>
        <a:graphic>
          <a:graphicData uri="http://schemas.openxmlformats.org/drawingml/2006/table">
            <a:tbl>
              <a:tblPr/>
              <a:tblGrid>
                <a:gridCol w="2895600"/>
                <a:gridCol w="5486400"/>
              </a:tblGrid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Substance/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alkanol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Effect of adding sodium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Fermentation prepared sample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)effervescence/fizzing/bubbles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(ii)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colourless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gas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that extinguish burning splint with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Pop” sound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(iii)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colourless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solution formed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(iv)blue litmus papers remain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(v)red litmus papers turn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Pure/absolute ethanol/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methylated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spirit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slow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effervescence/fizzing/bubbles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(ii)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colourless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gas 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slowly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that extinguish burning splint with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Pop” sound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(iii)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colourless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solution formed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(iv)blue litmus papers remain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(v)red litmus papers turn blue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Sodium/potassium reacts slowly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basic solution called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alkoxides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producing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If 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some water the metals react faster with the water to form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soluble hydroxides/alkalis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i.e.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-&gt; Sodium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Hydrogen gas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Potassium+Alkanol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-&gt;Potassium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oxides+Hydrogen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+Water -&gt;Sodium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oxides + Hydrogen gas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Potassium+Water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-&gt;Potassium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oxides+ Hydrogen gas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3810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1.Sodium metal reacts with ethanol to form sodium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metal reacts with water to form sodium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+2Na(s) 	 -&gt; 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ONa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+2Na(s) 	 -&gt; 	 2NaOH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2.Potassium metal reacts with ethanol to form Potassium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Potassium metal reacts with water to form Potassium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+2K(s) 	 -&gt; 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OK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+2K(s) 	 -&gt; 	 2KOH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3.Sodium metal reacts with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sodium 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metal reacts with water to form sodium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oxide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+2Na(s)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-&gt; 2CH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ONa (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 +2Na(s) 	 -&gt; 	 2NaOH (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4.Potassium metal reacts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form Potassium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prop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Potassium metal reacts with water to form Potassium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Hydr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oxide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OH(l) +2K(s)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-&gt; 2CH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OK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 +2K(s) 	 -&gt; 	 2KOH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5.Sodium metal reacts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butanol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form sodium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Sodium metal reacts with water to form sodium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Hydr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oxide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OH(l)  + 2Na(s)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-&gt; 2CH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ONa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 +	 2Na(s) 	 -&gt; 	 2NaOH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 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(s)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)Formation of Esters/</a:t>
            </a:r>
            <a:r>
              <a:rPr lang="en-US" sz="28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Esterification</a:t>
            </a:r>
            <a:endParaRPr lang="en-US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2cm3 of ethanol in a boiling tube. Add equal amount of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acid.To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mixture add carefully 2drops of concentrated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acid.Warm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/Heat gently.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133600"/>
          <a:ext cx="8382000" cy="2141220"/>
        </p:xfrm>
        <a:graphic>
          <a:graphicData uri="http://schemas.openxmlformats.org/drawingml/2006/table">
            <a:tbl>
              <a:tblPr/>
              <a:tblGrid>
                <a:gridCol w="2971800"/>
                <a:gridCol w="5410200"/>
              </a:tblGrid>
              <a:tr h="861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Substance/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alkanol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Effect on adding equal amount of ethanol/concentrated </a:t>
                      </a:r>
                      <a:r>
                        <a:rPr lang="en-US" sz="2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sulphuric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r>
                        <a:rPr lang="en-US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Absolute ethanol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Methanol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3048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the mixture into a beaker containing about 50cm3 of cold water. Smell the products. Repeat with methanol </a:t>
            </a:r>
            <a:endParaRPr lang="en-US" sz="2800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1000" y="4267200"/>
            <a:ext cx="8458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to form a group of homologous series of sweet smelling compounds called esters and water. This reaction is catalyzed by 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in the laboratory.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16" y="406"/>
            <a:chExt cx="11608" cy="1502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16" y="406"/>
              <a:ext cx="11608" cy="15028"/>
              <a:chOff x="321" y="406"/>
              <a:chExt cx="11600" cy="15025"/>
            </a:xfrm>
          </p:grpSpPr>
          <p:sp>
            <p:nvSpPr>
              <p:cNvPr id="1028" name="Rectangle 4" descr="Zig zag"/>
              <p:cNvSpPr>
                <a:spLocks noChangeArrowheads="1"/>
              </p:cNvSpPr>
              <p:nvPr/>
            </p:nvSpPr>
            <p:spPr bwMode="auto">
              <a:xfrm>
                <a:off x="339" y="406"/>
                <a:ext cx="11582" cy="15025"/>
              </a:xfrm>
              <a:prstGeom prst="rect">
                <a:avLst/>
              </a:prstGeom>
              <a:pattFill prst="zigZag">
                <a:fgClr>
                  <a:srgbClr val="8C8C8C"/>
                </a:fgClr>
                <a:bgClr>
                  <a:srgbClr val="BFBFBF"/>
                </a:bgClr>
              </a:patt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3446" y="406"/>
                <a:ext cx="8475" cy="15025"/>
              </a:xfrm>
              <a:prstGeom prst="rect">
                <a:avLst/>
              </a:prstGeom>
              <a:solidFill>
                <a:srgbClr val="002060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228600" tIns="1371600" rIns="45720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600" b="0" i="0" u="none" strike="noStrike" cap="none" normalizeH="0" baseline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The Mole</a:t>
                </a:r>
                <a:endParaRPr kumimoji="0" lang="en-US" sz="9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A comprehensive tutorial notes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POWERPOINT VERSION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21" y="3424"/>
                <a:ext cx="3125" cy="6069"/>
                <a:chOff x="654" y="3599"/>
                <a:chExt cx="2880" cy="5760"/>
              </a:xfrm>
            </p:grpSpPr>
            <p:sp>
              <p:nvSpPr>
                <p:cNvPr id="1031" name="Rectangle 7"/>
                <p:cNvSpPr>
                  <a:spLocks noChangeArrowheads="1"/>
                </p:cNvSpPr>
                <p:nvPr/>
              </p:nvSpPr>
              <p:spPr bwMode="auto">
                <a:xfrm flipH="1">
                  <a:off x="2094" y="647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8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2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2094" y="503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3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654" y="503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8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 flipH="1">
                  <a:off x="654" y="359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 flipH="1">
                  <a:off x="654" y="647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2094" y="7919"/>
                  <a:ext cx="1440" cy="1440"/>
                </a:xfrm>
                <a:prstGeom prst="rect">
                  <a:avLst/>
                </a:prstGeom>
                <a:solidFill>
                  <a:srgbClr val="A7BFDE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 flipH="1">
                <a:off x="2690" y="406"/>
                <a:ext cx="1563" cy="1518"/>
              </a:xfrm>
              <a:prstGeom prst="rect">
                <a:avLst/>
              </a:prstGeom>
              <a:solidFill>
                <a:srgbClr val="C0504D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2012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446" y="13758"/>
              <a:ext cx="8169" cy="1382"/>
              <a:chOff x="3446" y="13758"/>
              <a:chExt cx="8169" cy="1382"/>
            </a:xfrm>
          </p:grpSpPr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 flipH="1" flipV="1">
                <a:off x="10833" y="14380"/>
                <a:ext cx="782" cy="760"/>
                <a:chOff x="8754" y="11945"/>
                <a:chExt cx="2880" cy="2859"/>
              </a:xfrm>
            </p:grpSpPr>
            <p:sp>
              <p:nvSpPr>
                <p:cNvPr id="1040" name="Rectangle 16"/>
                <p:cNvSpPr>
                  <a:spLocks noChangeArrowheads="1"/>
                </p:cNvSpPr>
                <p:nvPr/>
              </p:nvSpPr>
              <p:spPr bwMode="auto">
                <a:xfrm flipH="1">
                  <a:off x="10194" y="11945"/>
                  <a:ext cx="1440" cy="1440"/>
                </a:xfrm>
                <a:prstGeom prst="rect">
                  <a:avLst/>
                </a:prstGeom>
                <a:solidFill>
                  <a:srgbClr val="BFBFBF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1" name="Rectangle 17"/>
                <p:cNvSpPr>
                  <a:spLocks noChangeArrowheads="1"/>
                </p:cNvSpPr>
                <p:nvPr/>
              </p:nvSpPr>
              <p:spPr bwMode="auto">
                <a:xfrm flipH="1">
                  <a:off x="10194" y="13364"/>
                  <a:ext cx="1440" cy="1440"/>
                </a:xfrm>
                <a:prstGeom prst="rect">
                  <a:avLst/>
                </a:prstGeom>
                <a:solidFill>
                  <a:srgbClr val="C0504D"/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2" name="Rectangle 18"/>
                <p:cNvSpPr>
                  <a:spLocks noChangeArrowheads="1"/>
                </p:cNvSpPr>
                <p:nvPr/>
              </p:nvSpPr>
              <p:spPr bwMode="auto">
                <a:xfrm flipH="1">
                  <a:off x="8754" y="13364"/>
                  <a:ext cx="1440" cy="1440"/>
                </a:xfrm>
                <a:prstGeom prst="rect">
                  <a:avLst/>
                </a:prstGeom>
                <a:solidFill>
                  <a:srgbClr val="BFBFBF">
                    <a:alpha val="50000"/>
                  </a:srgbClr>
                </a:solidFill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3446" y="13758"/>
                <a:ext cx="7105" cy="13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0" rIns="91440" bIns="0" numCol="1" anchor="b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Wath Academic services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Julius G Thungu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jgthungu@gmail.com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81000"/>
            <a:ext cx="87630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Esters derive their names from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first then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acids.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and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becomes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hence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alkylalkanoate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e.g.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Ethanol 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-&gt; 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Ethanol 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-&gt; 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Ethylpropanoate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 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Ethanol 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-&gt; 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Ethylmethanoate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Ethanol 	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-&gt;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Ethylbutanoate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acid-&gt;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Propylethanoate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Methanol	+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acid-&gt;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Methanol	+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acid-&gt;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Methyldecanoate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Water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acid-&gt;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Decylmethanoate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formation of the ester,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joining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comes from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+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-&gt;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–R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610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acid–Conc. H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 Ester   +  water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Naturally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esterification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catalyzed by sunlight.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Each ester has a characteristic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sweet unique smell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derived from the many possible combinations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alkanols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acids that create a variety of known natural(mostly in fruits) and synthetic(mostly in juices) esters . e.g.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04800" y="2514600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Ethanol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ester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Ethanol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	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				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	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  				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Ethanol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ester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water.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Ethanol 	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	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   					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Methanol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ester methyl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Methanol 	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	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					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6878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	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				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CH</a:t>
            </a:r>
            <a:r>
              <a:rPr lang="en-US" sz="2800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Methanol reacts with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ester methyl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propanoate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water.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Methanol 	+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	--Conc. 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					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propanoate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(l)+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OH(l) --Conc. 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--&gt; 				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CH</a:t>
            </a:r>
            <a:r>
              <a:rPr lang="en-US" sz="2800" baseline="-300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to form the ester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propylpropanoate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water.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(l)+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OH(l) --Conc.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--&gt;				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 C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(l)+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OH(l) -Conc.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		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(j)Oxidation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5cm3 of absolute ethanol in a test tube.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 three drops of acidified potassium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manganate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(VII).Shake thoroughly for one minute/warm.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 the solution mixture using pH paper.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Repeat by adding acidified potassium dichromate(VII).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 table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429000"/>
          <a:ext cx="8382000" cy="3429000"/>
        </p:xfrm>
        <a:graphic>
          <a:graphicData uri="http://schemas.openxmlformats.org/drawingml/2006/table">
            <a:tbl>
              <a:tblPr/>
              <a:tblGrid>
                <a:gridCol w="1600200"/>
                <a:gridCol w="2667000"/>
                <a:gridCol w="1752600"/>
                <a:gridCol w="2362200"/>
              </a:tblGrid>
              <a:tr h="655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Substance/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alkanol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Adding acidified KMnO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/K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pH of resulting solution/mixture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Nature of resulting solution/mixture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Pure ethanol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)Purple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colour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KMnO</a:t>
                      </a:r>
                      <a:r>
                        <a:rPr lang="en-US" sz="24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decolorized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(ii) Orange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colour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of K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Cr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turns green.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pH= 4/5/6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pH = 4/5/6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Both 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oxidizing agents(add oxygen to other compounds. They oxidize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a group of homologous series called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further oxidize them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acids.The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oxidizing agents are themselves reduced hence changing their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Purple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reduced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Mn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(ii)Orange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reduced to green Cr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3+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pH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show they have few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because they are weak acids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[O] 	-&gt;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+[O] 	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NB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[O] comes from the oxidizing agents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04800" y="4572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1.When ethanol is warmed with three drops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decolorization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Ethanol   + [O]   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   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[O] -&gt;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[O]     -&gt;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2.When methanol is warmed with three drops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,the orange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changes to green.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methanol + [O]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 +[O] -&gt;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[O]  -&gt;   HCOOH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04800" y="304800"/>
            <a:ext cx="8839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warmed with three drops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,the orange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changes to green.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 -&gt;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   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[O]    -&gt;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[O]   -&gt; 			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warmed with three drops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,the orange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changes to green.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   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 [O]   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[O]  -&gt;CH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+[O] -&gt;  						 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Air slowly oxidizes ethanol to dilute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commonly called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vinegar.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If beer is not tightly corked, a lot of carbon(IV)oxide escapes and there is slow oxidation of the beer making it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(k)Hydrolysis /Hydration and Dehydration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Hydrolysis/Hydration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reaction of a compound/substance with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react with water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vapour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/steam at high temperatures and high pressures in presence of phosphoric acid catalyst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i.e.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Alkenes+ 	Water  	-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catalyst-&gt; 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mixed with steam over a phosphoric acid catalyst at 300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temperature and 60 atmosphere pressure to form ethanol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 ---60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/300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Ethanol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--60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/300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the main method of producing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 quantities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ethanol instead of fermentation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 ---60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/300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water ---60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/300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--&gt;CH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H(l)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Identify the longest continuous carbon chain to get/determine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Butane is the parent name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Number the longest chain form the end of the chain that is near the branches so as the branch get the lowest number possible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methyl group is attached to Carbon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Determine the position, number and type of branches. Name them as methyl, ethyl,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e.tc. according to the number of carbon chains attached to the parent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Position of the branch at carbon “2”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branches at carbon “2”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Type  of the branch 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“methyl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hence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Dehydration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process which 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dehydrating agent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removes water from a compound/substances.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dehydrates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the corresponding alkenes at about 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and in presence of 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(VI)acid, ethanol undergoes dehydration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Ethanol 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+  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undergoes dehydration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  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 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undergoes dehydration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H(l)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undergoes dehydration to form Pentene.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   Pentene +  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H(l)--180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C/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(l)Similarities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Hydrocarbons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Similarity with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burn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 non-sooty flame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carbon(IV)oxide(in excess air /oxygen) /carbon(II)oxide(in limited air) 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This shows they are saturated with high C:H ratio. e.g.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ethanol and ethane ignite and burns in air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blue non-sooty flame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form carbon(IV)oxide(in excess air/oxygen)/carbon(II)oxide(in limited air)  and water.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OH(l)+3O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-Excess air-&gt;2CO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3H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O(l)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OH(l)+2O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-Limited air-&gt; 2CO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+3H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O(l)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(g)+3O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-Excess air-&gt; 2CO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3H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O(l)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+ 5O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-Limited air-&gt; 4CO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+ 6H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O(l)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1"/>
          <p:cNvSpPr>
            <a:spLocks noChangeShapeType="1"/>
          </p:cNvSpPr>
          <p:nvPr/>
        </p:nvSpPr>
        <p:spPr bwMode="auto">
          <a:xfrm>
            <a:off x="5384800" y="601663"/>
            <a:ext cx="8255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1000" y="3810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(R-OH) and alkenes/alkynes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(with = C = C = double and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C- triple ) bond: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)decolorize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(ii)turns Orange acidified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to green.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(R-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are oxidized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(R-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ant then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acids(R-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Alkenes are oxidized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duo/double functional groups.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1143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1066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990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1.When ethanol is warmed with three drops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orange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turns to green. Ethanol is oxidized to ethanol and then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Ethan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         +     [O]    -&gt;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+    [O]   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  [O]    -&gt;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    [O]     -&gt;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bubbled in a test tube containing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,the orange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acidified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turns to green.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oxidized to ethan-1,2-diol.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+    [O]  	-&gt; 	Ethan-1,2-diol.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+    [O]        -&gt;  	HOCH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Differences with alkenes/alkynes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 not decolorize bromine and chlorine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decolorizes bromine and chlorine water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halogenoalkanols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bubbled in a test tube containing bromine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water,the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bromine water is decolorized.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oxidized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bromoethanol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+   Bromine water -&gt;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Bromoethanol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+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HOBr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	-&gt;  	BrCH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Differences in melting and boiling point with Hydrocarbons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higher melting point than the corresponding hydrocarbon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is because most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alkanols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exist as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molecule made up of two other molecules joined usually by van-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waals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forces/hydrogen bond or dative bonding.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alkanol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molecules form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joined by hydrogen bonding.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457200" y="446782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bonds		covalent bonds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457200" y="1411306"/>
            <a:ext cx="8229600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δ-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δ +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δ-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δ+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	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R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extensions of the molecule.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00200" y="2895600"/>
            <a:ext cx="1600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277394" y="3504406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2895600"/>
            <a:ext cx="990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354094" y="3390106"/>
            <a:ext cx="533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162300" y="1485900"/>
            <a:ext cx="1676400" cy="990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753100" y="1943100"/>
            <a:ext cx="17526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3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3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3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3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3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3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3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3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3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3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3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3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7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Ethanol the oxygen atom attracts/pulls the shared electrons in the covalent bond more to itself than Hydrogen.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This creates a partial negative charge (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on oxygen and partial positive charge(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on hydrogen.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Two ethanol molecules attract each other at the partial charges through Hydrogen bonding forming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dimme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r.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Dimerization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means more energy is needed to break/weaken the Hydrogen bonds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organic compounds require to break /weaken the intermolecular forces attraction joining the molecules  before boiling/melting.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16764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6576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1676400"/>
            <a:ext cx="42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657600"/>
            <a:ext cx="4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6764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62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762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2743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4572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2743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2667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7924800" y="3657600"/>
            <a:ext cx="43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4648200"/>
            <a:ext cx="52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276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36576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1981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3200" y="2743200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15240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>
            <a:stCxn id="10" idx="3"/>
            <a:endCxn id="12" idx="1"/>
          </p:cNvCxnSpPr>
          <p:nvPr/>
        </p:nvCxnSpPr>
        <p:spPr>
          <a:xfrm>
            <a:off x="1871314" y="1938010"/>
            <a:ext cx="87188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17" idx="0"/>
          </p:cNvCxnSpPr>
          <p:nvPr/>
        </p:nvCxnSpPr>
        <p:spPr>
          <a:xfrm rot="16200000" flipH="1">
            <a:off x="1392976" y="2466200"/>
            <a:ext cx="543580" cy="104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3"/>
            <a:endCxn id="10" idx="1"/>
          </p:cNvCxnSpPr>
          <p:nvPr/>
        </p:nvCxnSpPr>
        <p:spPr>
          <a:xfrm>
            <a:off x="901552" y="1938010"/>
            <a:ext cx="546248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2"/>
            <a:endCxn id="10" idx="0"/>
          </p:cNvCxnSpPr>
          <p:nvPr/>
        </p:nvCxnSpPr>
        <p:spPr>
          <a:xfrm rot="5400000">
            <a:off x="1469177" y="1475601"/>
            <a:ext cx="391180" cy="104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2"/>
            <a:endCxn id="12" idx="0"/>
          </p:cNvCxnSpPr>
          <p:nvPr/>
        </p:nvCxnSpPr>
        <p:spPr>
          <a:xfrm rot="5400000">
            <a:off x="2764391" y="1475415"/>
            <a:ext cx="391180" cy="10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2" idx="2"/>
            <a:endCxn id="26" idx="0"/>
          </p:cNvCxnSpPr>
          <p:nvPr/>
        </p:nvCxnSpPr>
        <p:spPr>
          <a:xfrm rot="16200000" flipH="1">
            <a:off x="2690595" y="2463610"/>
            <a:ext cx="543580" cy="15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3"/>
            <a:endCxn id="25" idx="1"/>
          </p:cNvCxnSpPr>
          <p:nvPr/>
        </p:nvCxnSpPr>
        <p:spPr>
          <a:xfrm>
            <a:off x="3165970" y="1938010"/>
            <a:ext cx="64403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5" idx="3"/>
            <a:endCxn id="27" idx="1"/>
          </p:cNvCxnSpPr>
          <p:nvPr/>
        </p:nvCxnSpPr>
        <p:spPr>
          <a:xfrm flipV="1">
            <a:off x="4254352" y="1785610"/>
            <a:ext cx="470048" cy="457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3"/>
            <a:endCxn id="24" idx="1"/>
          </p:cNvCxnSpPr>
          <p:nvPr/>
        </p:nvCxnSpPr>
        <p:spPr>
          <a:xfrm>
            <a:off x="4254352" y="3538210"/>
            <a:ext cx="393848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4" idx="3"/>
            <a:endCxn id="13" idx="1"/>
          </p:cNvCxnSpPr>
          <p:nvPr/>
        </p:nvCxnSpPr>
        <p:spPr>
          <a:xfrm>
            <a:off x="5092552" y="3919210"/>
            <a:ext cx="5462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3" idx="3"/>
            <a:endCxn id="11" idx="1"/>
          </p:cNvCxnSpPr>
          <p:nvPr/>
        </p:nvCxnSpPr>
        <p:spPr>
          <a:xfrm>
            <a:off x="6062314" y="3919210"/>
            <a:ext cx="7956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" idx="3"/>
            <a:endCxn id="21" idx="3"/>
          </p:cNvCxnSpPr>
          <p:nvPr/>
        </p:nvCxnSpPr>
        <p:spPr>
          <a:xfrm>
            <a:off x="7281514" y="3919210"/>
            <a:ext cx="6432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2"/>
            <a:endCxn id="18" idx="0"/>
          </p:cNvCxnSpPr>
          <p:nvPr/>
        </p:nvCxnSpPr>
        <p:spPr>
          <a:xfrm rot="16200000" flipH="1">
            <a:off x="5660176" y="4371200"/>
            <a:ext cx="391180" cy="10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1" idx="2"/>
            <a:endCxn id="22" idx="0"/>
          </p:cNvCxnSpPr>
          <p:nvPr/>
        </p:nvCxnSpPr>
        <p:spPr>
          <a:xfrm rot="16200000" flipH="1">
            <a:off x="6860326" y="4390250"/>
            <a:ext cx="467380" cy="48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9" idx="2"/>
            <a:endCxn id="13" idx="0"/>
          </p:cNvCxnSpPr>
          <p:nvPr/>
        </p:nvCxnSpPr>
        <p:spPr>
          <a:xfrm rot="5400000">
            <a:off x="5660177" y="3456801"/>
            <a:ext cx="391180" cy="10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0" idx="2"/>
            <a:endCxn id="11" idx="0"/>
          </p:cNvCxnSpPr>
          <p:nvPr/>
        </p:nvCxnSpPr>
        <p:spPr>
          <a:xfrm rot="5400000">
            <a:off x="6841277" y="3418701"/>
            <a:ext cx="467380" cy="10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5" idx="2"/>
            <a:endCxn id="23" idx="0"/>
          </p:cNvCxnSpPr>
          <p:nvPr/>
        </p:nvCxnSpPr>
        <p:spPr>
          <a:xfrm rot="5400000">
            <a:off x="3646086" y="2890510"/>
            <a:ext cx="772180" cy="1588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562600" y="129540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 bond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10800000" flipV="1">
            <a:off x="4191000" y="1828800"/>
            <a:ext cx="1371600" cy="9906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90600" y="518160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Covalent bonds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Arrow Connector 80"/>
          <p:cNvCxnSpPr>
            <a:stCxn id="79" idx="0"/>
          </p:cNvCxnSpPr>
          <p:nvPr/>
        </p:nvCxnSpPr>
        <p:spPr>
          <a:xfrm rot="5400000" flipH="1" flipV="1">
            <a:off x="3578216" y="3044816"/>
            <a:ext cx="762000" cy="351156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0"/>
          </p:cNvCxnSpPr>
          <p:nvPr/>
        </p:nvCxnSpPr>
        <p:spPr>
          <a:xfrm rot="16200000" flipV="1">
            <a:off x="606416" y="3584584"/>
            <a:ext cx="3124200" cy="6983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19200" y="381000"/>
            <a:ext cx="5683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ethanol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dimer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from hydrogen bonding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250"/>
                            </p:stCondLst>
                            <p:childTnLst>
                              <p:par>
                                <p:cTn id="1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750"/>
                            </p:stCondLst>
                            <p:childTnLst>
                              <p:par>
                                <p:cTn id="19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250"/>
                            </p:stCondLst>
                            <p:childTnLst>
                              <p:par>
                                <p:cTn id="20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1"/>
      <p:bldP spid="24" grpId="0"/>
      <p:bldP spid="25" grpId="0"/>
      <p:bldP spid="26" grpId="0"/>
      <p:bldP spid="27" grpId="0"/>
      <p:bldP spid="76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04800" y="9144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1" i="0" u="none" strike="noStrike" cap="none" normalizeH="0" baseline="-3000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Structural formula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	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H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	  H 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				H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baseline="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3004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Molecular </a:t>
            </a:r>
            <a:r>
              <a:rPr lang="en-US" sz="2800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028700" y="1638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028700" y="2476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81400" y="4572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43400" y="4572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886200" y="4191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963194" y="50292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81600" y="4572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572000" y="52578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5867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43400" y="5867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915694" y="6133306"/>
            <a:ext cx="227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495800" y="39624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410200" y="4191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372894" y="4991100"/>
            <a:ext cx="5326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67400" y="4648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77000" y="4648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096794" y="50292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6057900" y="4229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343400" y="33528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05400" y="3352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876800" y="3124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USES OF SOME ALKANOLS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(a)Methanol is used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1.as industrial alcohol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making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methylated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spirit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(b)Ethanol is used: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1. as alcohol in alcoholic drinks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Beer, wines and spirits.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2.as antiseptic to wash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woulds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3.in manufacture of vanishes, ink ,glue and paint because it is volatile and thus easily evaporate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4.as a fuel when blended with petrol to make gasohol.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5344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endParaRPr lang="en-US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C.ALKANOIC ACIDS (Carboxylic acids)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endParaRPr lang="en-US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AutoNum type="alphaUcParenBoth"/>
              <a:tabLst>
                <a:tab pos="5943600" algn="l"/>
              </a:tabLs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belong to a homologous series of organic compounds with a general formula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thus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as the functional group 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acids like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/alkenes/alkynes form a homologous series where: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)the general name of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acids is derived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name then ending with 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 acid.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 the members have R-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R -  C-O-H    as the functional  group.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             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AutoShape 4"/>
          <p:cNvSpPr>
            <a:spLocks noChangeShapeType="1"/>
          </p:cNvSpPr>
          <p:nvPr/>
        </p:nvSpPr>
        <p:spPr bwMode="auto">
          <a:xfrm>
            <a:off x="758825" y="14288"/>
            <a:ext cx="0" cy="177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3" name="AutoShape 1"/>
          <p:cNvSpPr>
            <a:spLocks noChangeShapeType="1"/>
          </p:cNvSpPr>
          <p:nvPr/>
        </p:nvSpPr>
        <p:spPr bwMode="auto">
          <a:xfrm>
            <a:off x="758825" y="14288"/>
            <a:ext cx="0" cy="177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5" name="AutoShape 3"/>
          <p:cNvSpPr>
            <a:spLocks noChangeShapeType="1"/>
          </p:cNvSpPr>
          <p:nvPr/>
        </p:nvSpPr>
        <p:spPr bwMode="auto">
          <a:xfrm>
            <a:off x="414338" y="-3175"/>
            <a:ext cx="0" cy="238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4" name="AutoShape 2"/>
          <p:cNvSpPr>
            <a:spLocks noChangeShapeType="1"/>
          </p:cNvSpPr>
          <p:nvPr/>
        </p:nvSpPr>
        <p:spPr bwMode="auto">
          <a:xfrm>
            <a:off x="414338" y="174625"/>
            <a:ext cx="0" cy="273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601494" y="5218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77694" y="5218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(iii)they have the same general formula represented by R-COOH where R is an alkyl group.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(iv)each member differ by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group from the next/previous.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(v)they show a similar and gradual change in their physical properties e.g. boiling and melting point.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(vi)they show similar and gradual change in their chemical properties.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(vii) since they are acids they show similar properties with mineral acids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acids include: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895600"/>
          <a:ext cx="8382000" cy="3657600"/>
        </p:xfrm>
        <a:graphic>
          <a:graphicData uri="http://schemas.openxmlformats.org/drawingml/2006/table">
            <a:tbl>
              <a:tblPr/>
              <a:tblGrid>
                <a:gridCol w="542719"/>
                <a:gridCol w="2200481"/>
                <a:gridCol w="4114800"/>
                <a:gridCol w="1524000"/>
              </a:tblGrid>
              <a:tr h="18288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cs typeface="Times New Roman"/>
                        </a:rPr>
                        <a:t/>
                      </a:r>
                      <a:br>
                        <a:rPr lang="en-US" sz="2400" dirty="0">
                          <a:latin typeface="Calibri"/>
                          <a:cs typeface="Times New Roman"/>
                        </a:rPr>
                      </a:b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H – C  – C – O - 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│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    O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Ethanoic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1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H- C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– C  – C – O – 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H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O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Propanoic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>
            <a:off x="3658394" y="3428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06094" y="5218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658394" y="4190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994" y="6019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68094" y="5980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344194" y="41902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886994" y="5333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3886994" y="6095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496594" y="6019006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81000" y="381000"/>
          <a:ext cx="8382000" cy="2560320"/>
        </p:xfrm>
        <a:graphic>
          <a:graphicData uri="http://schemas.openxmlformats.org/drawingml/2006/table">
            <a:tbl>
              <a:tblPr/>
              <a:tblGrid>
                <a:gridCol w="542719"/>
                <a:gridCol w="2412087"/>
                <a:gridCol w="3658514"/>
                <a:gridCol w="1768680"/>
              </a:tblGrid>
              <a:tr h="914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General /molecular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formular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Structural formula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IUPAC name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HCOOH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– C –O - 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│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O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Methanoic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09599"/>
          <a:ext cx="8382000" cy="5791200"/>
        </p:xfrm>
        <a:graphic>
          <a:graphicData uri="http://schemas.openxmlformats.org/drawingml/2006/table">
            <a:tbl>
              <a:tblPr/>
              <a:tblGrid>
                <a:gridCol w="542719"/>
                <a:gridCol w="2412087"/>
                <a:gridCol w="4145774"/>
                <a:gridCol w="1281420"/>
              </a:tblGrid>
              <a:tr h="1930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-  C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-  C – C  – C – O –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O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Butanoic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-  C – C -  C – C  – C – O –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Pentanoic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COOH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 -  C – C -  C – C  – C – O –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O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Hexanoic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66" name="AutoShape 30"/>
          <p:cNvSpPr>
            <a:spLocks noChangeShapeType="1"/>
          </p:cNvSpPr>
          <p:nvPr/>
        </p:nvSpPr>
        <p:spPr bwMode="auto">
          <a:xfrm>
            <a:off x="1955800" y="161925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AutoShape 29"/>
          <p:cNvSpPr>
            <a:spLocks noChangeShapeType="1"/>
          </p:cNvSpPr>
          <p:nvPr/>
        </p:nvSpPr>
        <p:spPr bwMode="auto">
          <a:xfrm>
            <a:off x="1676400" y="161925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AutoShape 27"/>
          <p:cNvSpPr>
            <a:spLocks noChangeShapeType="1"/>
          </p:cNvSpPr>
          <p:nvPr/>
        </p:nvSpPr>
        <p:spPr bwMode="auto">
          <a:xfrm>
            <a:off x="1676400" y="174625"/>
            <a:ext cx="6350" cy="222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2" name="AutoShape 26"/>
          <p:cNvSpPr>
            <a:spLocks noChangeShapeType="1"/>
          </p:cNvSpPr>
          <p:nvPr/>
        </p:nvSpPr>
        <p:spPr bwMode="auto">
          <a:xfrm>
            <a:off x="1955800" y="174625"/>
            <a:ext cx="0" cy="273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1" name="AutoShape 25"/>
          <p:cNvSpPr>
            <a:spLocks noChangeShapeType="1"/>
          </p:cNvSpPr>
          <p:nvPr/>
        </p:nvSpPr>
        <p:spPr bwMode="auto">
          <a:xfrm>
            <a:off x="2284413" y="19050"/>
            <a:ext cx="0" cy="1714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0" name="AutoShape 24"/>
          <p:cNvSpPr>
            <a:spLocks noChangeShapeType="1"/>
          </p:cNvSpPr>
          <p:nvPr/>
        </p:nvSpPr>
        <p:spPr bwMode="auto">
          <a:xfrm>
            <a:off x="2338388" y="14288"/>
            <a:ext cx="0" cy="1778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AutoShape 16"/>
          <p:cNvSpPr>
            <a:spLocks noChangeShapeType="1"/>
          </p:cNvSpPr>
          <p:nvPr/>
        </p:nvSpPr>
        <p:spPr bwMode="auto">
          <a:xfrm>
            <a:off x="1955800" y="174625"/>
            <a:ext cx="0" cy="273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AutoShape 15"/>
          <p:cNvSpPr>
            <a:spLocks noChangeShapeType="1"/>
          </p:cNvSpPr>
          <p:nvPr/>
        </p:nvSpPr>
        <p:spPr bwMode="auto">
          <a:xfrm>
            <a:off x="2284413" y="19050"/>
            <a:ext cx="0" cy="17145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4648994" y="1675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687094" y="110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144294" y="110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143500" y="16383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486400" y="1066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524500" y="16383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019800" y="1676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096000" y="1676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305300" y="3009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305300" y="3619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6300" y="3009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762500" y="3619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143500" y="3009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143500" y="3619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5600700" y="3009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5562600" y="3581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6057900" y="3619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134100" y="3619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7338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9243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39250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382294" y="4914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3815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4762500" y="4914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48387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219700" y="4914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52959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5676900" y="4914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56769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6134894" y="55237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210300" y="55245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1000" y="3810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 ISOMERS OF ALKANOIC ACIDS.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exhibit both structural and position isomerism.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isomers are named by using the following basic guidelines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identify the longest carbon chain to be the parent name.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(ii)Identify the position of the    -C-O-H      functional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  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 to give it the smallest /lowest position.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(iii)Identify the type and position of the side group branches.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953794" y="4114006"/>
            <a:ext cx="608806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28406" y="4114800"/>
            <a:ext cx="610394" cy="7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 examples on isomers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1.Isomers of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butanoic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C</a:t>
            </a:r>
            <a:r>
              <a:rPr kumimoji="0" lang="en-US" sz="28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COOH 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Butan-1-oic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   C       COOH           2-methylpropan-1-oic acid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2-methylpropan-1-oic acid and Butan-1-oic acid are structural isomers because the position of the functional group does not change but the arrangement of the atoms in the molecule does.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14500" y="3314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3733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37338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2.Isomers of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pentanoic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C</a:t>
            </a:r>
            <a:r>
              <a:rPr kumimoji="0" lang="en-US" sz="28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COOH        pentan-1-oic acid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 COOH   2-methylbutan-1-oic acid</a:t>
            </a:r>
          </a:p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    C    COOH	       2,2-dimethylpropan-1-oic acid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057400" y="2819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257300" y="4533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257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4953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4953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81000" y="381000"/>
            <a:ext cx="84582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3.Ethan-1,2-dioic acid</a:t>
            </a:r>
          </a:p>
          <a:p>
            <a:r>
              <a:rPr lang="en-US" sz="2800" dirty="0" smtClean="0"/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      O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HOOC- COOH      -&gt;          	H - O – C  -   C – O –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4.Propan-1,3-dioic acid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				           O    H   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HOOC-CH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COOH      -&gt;     H - O – C – C - C – O –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5.Butan-1,4-dioic acid 			        H     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943600" y="1524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019800" y="1524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81800" y="1524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58000" y="1524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830094" y="40767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05500" y="4076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515100" y="4076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973094" y="40767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049294" y="40767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304800" y="228600"/>
            <a:ext cx="853440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2,2,3-trimethylbutane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Procedure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Identify the longest continuous carbon chain to get/determine the parent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Butane is the parent name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2. Number the longest chain form the end of the chain that is near the branches so as the branch get the lowest number possible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methyl group is attached to Carbon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“2 and 3”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 3. Determine the position, number and type of branches.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 them as methyl, ethyl,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e.tc. according to the number of carbon chains attached to the parent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Position of the branch at carbon “2 and 3”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branches at carbon “3”                 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Type  of the branch 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“methyl” hence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 LABORATORY AND INDUSTRIAL PREPARATIONOF ALKANOIC ACIDS.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school laboratory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can be prepared by adding an oxidizing agent (H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to the corresponding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warming.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oxidation converts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first to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 stronger oxidizing agent than acidified K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 equation: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R-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[O]--H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--&gt; R- CH 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O(l)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			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R- CH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+  [O]	--H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--&gt; R- C 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				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1.Ethan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on warming in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oxidized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+[O]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(ethanol)				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[O]--H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	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2Propan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 on warming in acidified 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oxidized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+[O]--H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	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			     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[O]--H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/KMnO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--&gt;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		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04800" y="457200"/>
            <a:ext cx="86106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Industrially,large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scale manufacture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is obtained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reacting with steam at high temperatures and pressure in presence of phosphoric(V)acid catalyst and undergo hydrolysis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i.e.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+ Steam/water 	--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Catalyst--&gt;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then oxidized by air at 5 atmosphere pressure  with Manganese (II)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catalyst to form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Alkanol+Air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--MnSO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Catalyst/5atm pressure-&gt;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228600" y="381000"/>
            <a:ext cx="861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mixed with steam over a phosphoric(V)acid catalyst,300oC temperature and 60 atmosphere pressure to form ethanol.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+ 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  -&gt;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			 (Ethanol)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the industrial large scale method of manufacturing ethanol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Ethanol is then oxidized  by air at 5 atmosphere pressure with Manganese (II)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catalyst to form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 + [O]-- MnSO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Catalyst/5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pressure--&gt;    							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(Ethanol)				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381000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(b)Alk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react with liquid water at high temperatures and pressure in presence of Mercury(II)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catalyst and 30% concentrated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to form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 --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Mercury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--&gt;   			 					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then oxidized by air at 5 atmosphere pressure with Manganese (II)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catalyst to form the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 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+ air/oxygen --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Manganese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(II)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(VI)catalyst--&gt;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28600" y="304800"/>
            <a:ext cx="8610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react with liquid water at high temperature and pressure with Mercury (II)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(VI)catalyst and 30% concentrated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(VI)acid to form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ethan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   =   CH  +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  --HgSO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--&gt;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			 	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another industrial large scale method of manufacturing ethanol from large quantities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found in natural gas.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then oxidized  by air at 5 atmosphere pressure with Manganese (II)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(VI) catalyst to form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+[O] -- MnSO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Catalyst/5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pressure--&gt;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COOH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Ethan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 (Oxygen from air)			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acid)</a:t>
            </a:r>
          </a:p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 PHYSICAL AND CHEMICAL PROPERTIES OF ALKANOIC ACIDS.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I.Physical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properties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table below shows some physical properties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99" y="2777135"/>
          <a:ext cx="8382000" cy="3730345"/>
        </p:xfrm>
        <a:graphic>
          <a:graphicData uri="http://schemas.openxmlformats.org/drawingml/2006/table">
            <a:tbl>
              <a:tblPr/>
              <a:tblGrid>
                <a:gridCol w="1676228"/>
                <a:gridCol w="1676228"/>
                <a:gridCol w="1379817"/>
                <a:gridCol w="1778469"/>
                <a:gridCol w="1871258"/>
              </a:tblGrid>
              <a:tr h="8042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Alkanol</a:t>
                      </a:r>
                      <a:endParaRPr lang="en-US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Melting point(</a:t>
                      </a:r>
                      <a:r>
                        <a:rPr lang="en-US" sz="2400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C)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Boiling point(</a:t>
                      </a:r>
                      <a:r>
                        <a:rPr lang="en-US" sz="2400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C)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Density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gcm</a:t>
                      </a:r>
                      <a:r>
                        <a:rPr lang="en-US" sz="24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Solubility in water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Methanoic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acid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18.4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1.22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soluble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Ethanoic acid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16.6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1.05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soluble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Propanoic acid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-2.8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0.992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soluble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Butanoic acid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-8.0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0.964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soluble</a:t>
                      </a: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82000" cy="5120640"/>
        </p:xfrm>
        <a:graphic>
          <a:graphicData uri="http://schemas.openxmlformats.org/drawingml/2006/table">
            <a:tbl>
              <a:tblPr/>
              <a:tblGrid>
                <a:gridCol w="1676228"/>
                <a:gridCol w="1676228"/>
                <a:gridCol w="1379817"/>
                <a:gridCol w="1778469"/>
                <a:gridCol w="1871258"/>
              </a:tblGrid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Pentanoic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-9.0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0.939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Hexanoic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0.927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Heptanoic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0.920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Octanoic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239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0.910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Nonanoic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253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0.907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Decanoic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269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0.905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Slightly soluble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57150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the table note the following: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Melting and boiling point decrease as the carbon chain increases due to increase in intermolecular forces of attraction between the molecules requiring more energy to separate the molecules.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density decreases as the carbon chain increases as the intermolecular forces of attraction increases between the molecules making the molecule very close reducing their volume in unit mass.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Solubility decreases as the carbon chain increases as the soluble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 end is shielded by increasing insoluble alkyl/hydrocarbon chain.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acids exist as dimmers due to the hydrogen bonds within the molecule. i.e..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Hydrogen bonds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covalent bonds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C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	     O</a:t>
            </a:r>
            <a:r>
              <a:rPr lang="en-US" sz="36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…….….…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δ+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 O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36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H</a:t>
            </a:r>
            <a:r>
              <a:rPr lang="en-US" sz="36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δ+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……..….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	   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R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extensions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molecule.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 the extension is made up of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make the structure;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2667000"/>
            <a:ext cx="6096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2743200"/>
            <a:ext cx="7620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2590800"/>
            <a:ext cx="6858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2590800"/>
            <a:ext cx="45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343400"/>
            <a:ext cx="3810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43434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44196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10200" y="4267200"/>
            <a:ext cx="762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05500" y="3467100"/>
            <a:ext cx="1295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333500" y="3467100"/>
            <a:ext cx="129540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695700" y="2019300"/>
            <a:ext cx="9144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562600" y="2057400"/>
            <a:ext cx="9144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7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77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7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77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77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7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304800" y="381000"/>
            <a:ext cx="8610600" cy="72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     CH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	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		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		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30000" dirty="0" smtClean="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	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H    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	  H 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        				H               		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  	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334294" y="11811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3342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210594" y="2056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667000"/>
            <a:ext cx="2826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Structural formula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8862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038600" y="525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196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49530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2800" y="495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924800" y="4953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858000" y="525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620000" y="525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4676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515100" y="43053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62800" y="3657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400800" y="3657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743700" y="3314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57700" y="4305300"/>
            <a:ext cx="990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05400" y="3657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3400" y="36576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724400" y="3276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4610100" y="54483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876800" y="61722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5400" y="5943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343400" y="5943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457200" y="381000"/>
            <a:ext cx="8229600" cy="106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the extension is made up of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to make the structure;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Hydrogen bonds	    covalent bonds </a:t>
            </a:r>
          </a:p>
          <a:p>
            <a:r>
              <a:rPr lang="en-US" sz="3200" dirty="0" smtClean="0"/>
              <a:t>   	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		  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δ-……………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	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    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H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δ+…………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δ-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CH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has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melting/boiling point than ethanol .This is because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has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two/more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hydrogen bond than ethanol.</a:t>
            </a:r>
          </a:p>
          <a:p>
            <a:r>
              <a:rPr lang="en-US" sz="2000" b="1" baseline="-25000" dirty="0" smtClean="0"/>
              <a:t> </a:t>
            </a:r>
            <a:endParaRPr lang="en-US" sz="2000" dirty="0" smtClean="0"/>
          </a:p>
          <a:p>
            <a:r>
              <a:rPr lang="en-US" sz="3200" b="1" baseline="-25000" dirty="0" smtClean="0"/>
              <a:t> </a:t>
            </a:r>
            <a:endParaRPr lang="en-US" sz="3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276600"/>
            <a:ext cx="381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3200400"/>
            <a:ext cx="1219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4724400"/>
            <a:ext cx="1143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524794" y="3961606"/>
            <a:ext cx="106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3352800"/>
            <a:ext cx="1219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19800" y="46482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9800" y="48006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10400" y="4800600"/>
            <a:ext cx="685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5394" y="4037806"/>
            <a:ext cx="1066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3276600"/>
            <a:ext cx="609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4343400" y="2971800"/>
            <a:ext cx="7620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5981700" y="2857500"/>
            <a:ext cx="6096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8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8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Chemical properties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following experiments shows the main chemical properties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acid.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(a)Effect on litmus papers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Dip both blue and red litmus papers in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acid. Repeat with a solution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succinic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acid, citric acid, oxalic acid, tartaric acid and dilute nitric(V)acid. 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41960"/>
          <a:ext cx="8381999" cy="4434840"/>
        </p:xfrm>
        <a:graphic>
          <a:graphicData uri="http://schemas.openxmlformats.org/drawingml/2006/table">
            <a:tbl>
              <a:tblPr/>
              <a:tblGrid>
                <a:gridCol w="1905000"/>
                <a:gridCol w="4127617"/>
                <a:gridCol w="2349382"/>
              </a:tblGrid>
              <a:tr h="341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Solution/acid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Observations/effect on litmus papers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Inference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Ethanoic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Red litmus paper remain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red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(aq)ion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Succinic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(aq)ion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(aq)ion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Oxalic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(aq)ion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Tartaric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(aq)ion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Nitric(V)acid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Blue litmus paper turn red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Red litmus paper remain red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28600" y="47244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acidic solutions  contains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ions is responsible for turning blue litmus paper/solution to red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(b)pH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2cm3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in a test tube. Add 2 drops of universal indicator solution and determine its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Repeat with a solution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succinic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acid, citric acid, oxalic acid, tartaric acid and dilute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(VI)acid.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048000"/>
          <a:ext cx="8382000" cy="3428999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Solution/acid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Inference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Ethanoic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4/5/6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Succinic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4/5/6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4/5/6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Oxalic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4/5/6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Tartaric 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4/5/6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Weakly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Sulphuric(VI)acid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1/2/3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Strongly acidic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are weak acids that partially/partly dissociate to release few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ions in solution.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pH of their solution is thus 4/5/6 showing they form weakly acidic solutions when dissolved in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dissociate to releases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the functional group in 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form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ion;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Mineral acids(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(VI)acid, Nitric(V)acid and Hydrochloric acid) are strong acids that wholly/fully dissociate to release many 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ions in solution.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pH of their solution is thus 1/2/3 showing they form strongly acidic solutions when dissolved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water.i.e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7" name="AutoShape 23"/>
          <p:cNvSpPr>
            <a:spLocks noChangeShapeType="1"/>
          </p:cNvSpPr>
          <p:nvPr/>
        </p:nvSpPr>
        <p:spPr bwMode="auto">
          <a:xfrm flipH="1">
            <a:off x="3048000" y="762000"/>
            <a:ext cx="4429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6" name="AutoShape 22"/>
          <p:cNvSpPr>
            <a:spLocks noChangeShapeType="1"/>
          </p:cNvSpPr>
          <p:nvPr/>
        </p:nvSpPr>
        <p:spPr bwMode="auto">
          <a:xfrm>
            <a:off x="3048000" y="685800"/>
            <a:ext cx="5222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304800" y="304800"/>
            <a:ext cx="8610600" cy="6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		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+	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acid)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ion)	  (few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	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+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acid)		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ion)	  (few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		          HOO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	    +	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acid)	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ion)	 (few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			 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	 +	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acid)  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ion)  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	                  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	    +	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(nitric(V) acid)	   (nitrate(V) ion)	      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352800" y="19050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429000" y="1981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0800" y="44958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590800" y="46482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38400" y="57912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2438400" y="58674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90800" y="32004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2590800" y="327660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(c)Reaction with metals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about 4cm3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in a test tube.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Put about 1cm length of polished magnesium ribbon.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Test any gas produced using a burning splint.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Repeat with a solution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succinic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acid, citric acid, oxalic acid, tartaric acid and dilute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(VI) acid.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2"/>
          <a:ext cx="8458201" cy="6095998"/>
        </p:xfrm>
        <a:graphic>
          <a:graphicData uri="http://schemas.openxmlformats.org/drawingml/2006/table">
            <a:tbl>
              <a:tblPr/>
              <a:tblGrid>
                <a:gridCol w="2356436"/>
                <a:gridCol w="4057440"/>
                <a:gridCol w="2044325"/>
              </a:tblGrid>
              <a:tr h="32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Solution/acid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Inference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Ethanoic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)effervescence, fizzing, bubbles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(ii)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colourless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gas produced that burn with “pop” sound/explosion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Succinic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burn with “pop” sound/explosion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burn with “pop” sound/explosion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Oxalic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burn with “pop” sound/explosion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Tartaric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burn with “pop” sound/explosion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Nitric(V)acid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burn with “pop” sound/explosion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04800" y="4572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Metals higher in the reactivity series displace the hydrogen in all acids to evolve/produce hydrogen gas and form a salt.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react with metals with metals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salt and produce/evolve hydrogen gas.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.Hydrogen extinguishes a burning splint with a pop sound/explosion.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Only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functional group  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/are displaced and not in the alkyl hydrocarbon chain.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 +  Metal   -&gt;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Hydrogen gas. i.e.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81000" y="3810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For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monovalent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metal with monobasic acid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2M       -&gt;   2R- 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2H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2.For a divalent metal with monobasic acid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M       -&gt;   (R- COO)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3.For a divalent metal with dibasic acid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M    -&gt;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4.For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monovalent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metal with dibasic acid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2M   -&gt;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08" name="Rectangle 32"/>
          <p:cNvSpPr>
            <a:spLocks noChangeArrowheads="1"/>
          </p:cNvSpPr>
          <p:nvPr/>
        </p:nvSpPr>
        <p:spPr bwMode="auto">
          <a:xfrm>
            <a:off x="381000" y="381000"/>
            <a:ext cx="8382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1,1,1-tetrachloro-2,2-dimethyl-butane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400" b="1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      CH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 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400" b="1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lang="en-US" sz="2400" b="1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	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1372394" y="20566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334294" y="1332706"/>
            <a:ext cx="3802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(VI)acid is a dibasic acid 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+ 2M     -&gt;  M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M    -&gt;    MSO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/>
              <a:t>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(ii)Nitric(V) is a  monobasic acid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+ 2M     -&gt;  2MNO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 M     -&gt;   M(NO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(iii)hydrochloric acid is a  monobasic acid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2H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+ 2M     -&gt;  2MCl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	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  +  M     -&gt;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MCl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(g)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2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1.Sodium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produce. hydrogen gas.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Caution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This reaction is explosive.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Na(s)  -&gt;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2.Calcium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calcium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produce. hydrogen gas.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 Ca(s)  -&gt;(CH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3.Sodium reacts with ethan-1,2-dioic acid to form sodium ethan-1,2-dioate and produce. hydrogen gas.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2Na -&gt;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(ethan-1,2-dioic acid)  	(sodium ethan-1,2-dioate)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81000" y="381000"/>
            <a:ext cx="85344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Commercial name of ethan-1,2-dioic acid is oxalic acid. The salt is sodium oxalate.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4.Magnesium reacts with ethan-1,2-dioic acid to form magnesium ethan-1,2-dioate and produce. hydrogen gas.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OOC-R-COO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Mg  -&gt;  ( OOC - COO)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(ethan-1,2-dioic acid)  	(magnesium ethan-1,2-dioate)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5.Magnesium reacts with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to form Magnesium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+ Mg     -&gt;  MgSO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(ii)Nitric(V) and hydrochloric acid are  monobasic acid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	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 +  Mg     -&gt;   M(NO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(d)Reaction with hydrogen carbonates and carbonates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 about 3cm3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in a test tube.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Add about 0.5g/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½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spatula end full of sodium hydrogen carbonate/sodium carbonate.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Test the gas produced using lime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Repeat with a solution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succinic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acid, citric acid, oxalic acid, tartaric acid and dilute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(VI) acid.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observations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1"/>
          <a:ext cx="8382000" cy="6095998"/>
        </p:xfrm>
        <a:graphic>
          <a:graphicData uri="http://schemas.openxmlformats.org/drawingml/2006/table">
            <a:tbl>
              <a:tblPr/>
              <a:tblGrid>
                <a:gridCol w="2335207"/>
                <a:gridCol w="4020886"/>
                <a:gridCol w="2025907"/>
              </a:tblGrid>
              <a:tr h="32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Solution/acid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Inference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Ethanoic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Succinic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Oxalic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Tartaric 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5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Nitric(V)acid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(i)effervescence, fizzing, bubbles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(ii)colourless gas produced that forms a white precipitate with lime water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/H</a:t>
                      </a:r>
                      <a:r>
                        <a:rPr lang="en-US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aq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)ion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 acids react with hydrogen carbonate/carbonate to form salt ,water and evolve/produce bubbles of carbon(IV) oxide and water.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Carbon(IV)oxide forms a white precipitate when bubbled in lime water/extinguishes a burning splint.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 react with hydrogen carbonate/carbonate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,water and evolve/produce bubbles of carbon(IV)oxide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+ hydrogen carbonate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   						+ carbon(IV)oxide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+   carbonate      -&gt;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    						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carbon(IV)oxide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28600" y="304800"/>
            <a:ext cx="8686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1.Sodium hydrogen carbonate reacts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,water and carbon(IV)oxide 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)+NaHCO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-&gt;CH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O(l)+CO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		      (Sodium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2.Sodium carbonate reacts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,water and carbon(IV)oxide 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)+Na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(s)-&gt;2CH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O(l)+CO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		           (Sodium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3.Sodium carbonate reacts with ethan-1,2-dioic acid to form 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,water and carbon(IV)oxide 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+Na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(s)-&gt;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O(l)+CO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(ethan-1,2-dioic acid)  	(sodium ethan-1,2-dioate)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4.Sodium hydrogen carbonate reacts with ethan-1,2-dioic acid to form sodium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,water and carbon(IV)oxide 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+2NaHCO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OOC-COO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O(l)+2CO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(ethan-1,2-dioic acid)  		(sodium ethan-1,2-dioate)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457200" y="381000"/>
            <a:ext cx="8382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(e)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Esterification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Experiment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4cm3 of ethanol acid in a boiling tube.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 equal volume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the mixture, add 2 drops of concentrated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(VI)acid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carefully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Warm/heat gently on Bunsen flame.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Pour the mixture into a beaker containing 50cm3 of water.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Smell the products.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Repeat with a solution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succinic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acid, citric acid, oxalic acid, tartaric acid and dilute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(VI) acid.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Sample observations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2"/>
          <a:ext cx="8458200" cy="3413760"/>
        </p:xfrm>
        <a:graphic>
          <a:graphicData uri="http://schemas.openxmlformats.org/drawingml/2006/table">
            <a:tbl>
              <a:tblPr/>
              <a:tblGrid>
                <a:gridCol w="3827799"/>
                <a:gridCol w="4630401"/>
              </a:tblGrid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Solution/acid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Ethanoic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Succinic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Citric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Oxalic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Tartaric 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Sweet fruity smell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Dilute 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sulphuric</a:t>
                      </a: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(VI)acid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No sweet fruity smell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81000" y="37338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Explanation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 with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sweet smelling homologous series of esters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reaction is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concentrated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in the laboratory but naturally by sunlight /heat.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Each ester has a characteristic smell derived from the many possible combinations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	+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acids 	-&gt; 	Ester	 + 	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Esters derive their names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first then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acids.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“becomes” an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alkyl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group and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“becomes”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alkanoate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hence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alkylalkanoate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e.g.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Ethanol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+ 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Ethanol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Ethylpropanoate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Ethanol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Ethylmethanoate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+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Ethanol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butanoic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 -&gt;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Ethylbutanoate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Water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acid-&gt;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Propylethanoate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+ Water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Methanol+Ethanoic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acid-&gt;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Methyethanoate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+ Water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Methanol+Decanoic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acid-&gt;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Methyldecanoate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 Water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Methanoic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acid-&gt;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Decylmethanoate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Water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04800" y="914400"/>
            <a:ext cx="8458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b="1" baseline="-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1" i="0" u="none" strike="noStrike" cap="none" normalizeH="0" baseline="-30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Structural formula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	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		  	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        				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r>
              <a:rPr lang="en-US" sz="2800" baseline="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1,1,1-tetrachloro-2,2-dimethyl-butane</a:t>
            </a:r>
          </a:p>
          <a:p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Molecular </a:t>
            </a:r>
            <a:r>
              <a:rPr lang="en-US" sz="2800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181894" y="17899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81497" y="2704703"/>
            <a:ext cx="533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0" y="4419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44196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14800" y="4191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115197" y="4647803"/>
            <a:ext cx="1524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00" y="44196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763294" y="48387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8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43400" y="52578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029994" y="5409406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724400" y="3962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638006" y="4191000"/>
            <a:ext cx="153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601097" y="4609703"/>
            <a:ext cx="2286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67400" y="4419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77000" y="4419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86897" y="4609703"/>
            <a:ext cx="2286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6287294" y="4152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19600" y="35814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05400" y="35814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839097" y="3314303"/>
            <a:ext cx="2286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formation of the ester,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joining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comes from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-&gt;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Ethanol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to form the ester ethyl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Ethanol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		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	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(l)+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OH(l)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4582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endParaRPr lang="en-US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DETERGENTS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Detergents are cleaning agents that improve the cleaning power /properties of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detergent therefore should be able to: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)dissolve substances which water can not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grease ,oil, fat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(ii)be washed away after cleaning.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two types of detergents: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(a)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(b)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Soapless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detergents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 usually called soap is long chain salt of organic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Common soap is 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derived from reacting concentrated sodium hydroxide solution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acid(18 carbon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acid) Sodium hydroxide  +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  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COOH(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	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16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Commonly ,soap can thus be represented 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R-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 is a long chain alkyl group and   -COO 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ion.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school laboratory and at industrial and domestic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level,soap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made by reacting concentrated sodium hydroxide solution with esters from (animal)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process of making soap is called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saponification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saponification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,the ester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hydrolyzed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 the alkali to form sodium salt /soap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glycerol /propan-1,2,3-triol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produced.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Fat/oil(ester)+sodium/potassium hydroxide-&gt;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/potassium salt(soap)+ glycerol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Fats/Oils are esters with fatty acids and glycerol parts in their structure;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143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90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191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343400" y="2209800"/>
            <a:ext cx="1066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191000" y="3733800"/>
            <a:ext cx="1219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09800" y="457200"/>
            <a:ext cx="291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Structure of Fat/oil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79120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Fatty acid part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715000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Glycerol part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rot="5400000" flipH="1" flipV="1">
            <a:off x="2621336" y="5364537"/>
            <a:ext cx="838200" cy="15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0"/>
          </p:cNvCxnSpPr>
          <p:nvPr/>
        </p:nvCxnSpPr>
        <p:spPr>
          <a:xfrm rot="16200000" flipV="1">
            <a:off x="4941458" y="5116942"/>
            <a:ext cx="838200" cy="357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25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5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2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boiled with concentrated sodium hydroxide solution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ionizes/dissociates into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(ii)fat/oil split into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the three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combine with the three 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form the salt     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(iv)the three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ions combine with the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form an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 three functional groups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OH(propan-1,2,3-triol)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4800" y="381000"/>
            <a:ext cx="8382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			              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 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   3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			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Ester		       Alkali	            Soap	                    glycerol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			                  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					         		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    +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-&gt;  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 CHOH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					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Ester		Alkali	          Soap		        glycerol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         		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752600" y="990600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752600" y="1676400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391400" y="990600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353300" y="17145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790700" y="3924300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90700" y="4686300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239000" y="3962400"/>
            <a:ext cx="4572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200900" y="4686300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2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000"/>
                            </p:stCondLst>
                            <p:childTnLst>
                              <p:par>
                                <p:cTn id="6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6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0"/>
                            </p:stCondLst>
                            <p:childTnLst>
                              <p:par>
                                <p:cTn id="7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7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8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0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0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000"/>
                            </p:stCondLst>
                            <p:childTnLst>
                              <p:par>
                                <p:cTn id="9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81000" y="381000"/>
            <a:ext cx="8458200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 - COO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			     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 - COO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  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 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R-COO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30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	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R- COO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			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rgbClr val="00B0F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Ester	                   Alkali	          Soap		glycerol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this process a little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sodium chloride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added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precipitate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soap by reducing its solubility.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salting out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soap is then added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agents ,perfumes and herbs of choice. 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1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			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715294" y="1180306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00994" y="1904206"/>
            <a:ext cx="6096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20694" y="1180306"/>
            <a:ext cx="380206" cy="7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820694" y="1942306"/>
            <a:ext cx="533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7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75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75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7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75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75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500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75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2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laboratory preparation of soap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 about 40 g of fatty (animal fat)beef/meat in 100cm3  beaker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about 15cm3 of 4.0M sodium hydroxide solution. Boil the mixture for about 15minutes.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Stir the mixture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 about 5.0cm3 of distilled water as you boil to make up for evaporation.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Boil for about another 15minutes.Add about four spatula end full of pure sodium chloride crystals. Continue stirring for another five minutes. Allow to cool.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Filter of /decant and wash off the residue with distilled water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Transfer the clean residue into a dry beaker. Preserve.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(c)Occurrence and extraction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Crude oil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the main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)Natural gas is found on top of crude oil deposits and consists mainly of methane.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(ii)Biogas is formed from the decay of waste organic products like animal dung and cellulose.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the decay takes place in absence of oxygen , 60-75% by volume of the gaseous mixture of methane gas is produced.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(iii)Crude oil is a mixture of many flammable hydrocarbons/substances.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62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action of soap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)act by reducing the surface tension of water by forming a thin layer on top of the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(ii)is made of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non-polar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alkyl /hydrocarbon tail and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head.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non-polar alkyl /hydrocarbon tail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hydrophobic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(water hating) and thus does not dissolve in water .It dissolves in non-polar solvent like grease, oil and fat.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polar  -COO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head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hydrophilic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(water loving)and thus dissolve in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When washing with soapy detergent, the non-polar tail of the soapy detergent surround/dissolve in the dirt on the garment /grease/oil while the polar head dissolve in water.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mechanical agitation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/stirring 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sqeezing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 rubbing/ beating/kneading, some  grease is dislodged /lifted of the surface of the garment.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immediately surrounded by more soap molecules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float and spread in the water as tiny droplets that scatter light in form of emulsion making the water cloudy and shinny.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 removed from the garment by rinsing with fresh water.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repulsion of the soap head prevent /ensure the droplets do not mix.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Once removed, the dirt molecules cannot be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redeposited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back because it is surrounded by soap molecules.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Advantages and disadvantages of using soapy detergents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 are biodegradable. They are acted upon by bacteria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rot.They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thus do not cause environmental pollution.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Soapy detergents have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diadvatage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that: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)they are made from fat and oils which are better eaten as food than make soap.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(ii)forms an insoluble precipitate with hard water called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Scum is insoluble calcium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Magnesium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formed when soap reacts with Ca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Mg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present in hard water.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Chemical equation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381000" y="4572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(insoluble Calcium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/scum)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2Na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(insoluble Magnesium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/scum)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causes wastage of soap.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Potassium soaps are better than Sodium soap.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Potassium is more expensive than sodium and thus its soap is also more expensive.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(b)SOAPLESS DETERGENTS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 usually called detergent is a long chain salt formed from by-products of fractional distillation of crude oil.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Commonly used soaps include: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)washing agents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(ii)toothpaste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(iii)emulsifiers/wetting agents/shampoo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detergents are derived from reacting: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(VI)acid with a long chain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e.g.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Octadecanol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(18 carbon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to form alkyl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(VI)acid  -&gt;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alkyl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 +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 –O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  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-&gt; R –O-SO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    +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alkyl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is then neutralized with sodium/potassium hydroxide to form sodium / potassium alkyl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Sodium/potassium alkyl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is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soapless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detergent.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alkyl hydrogen          +    	    Potassium/sodium    -&gt;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                     	hydroxide  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Sodium/potassium                    +     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     alkyl hydrogen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(VI)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 –O-SO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  +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-&gt;   R –O-SO</a:t>
            </a:r>
            <a:r>
              <a:rPr lang="en-US" sz="28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+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Step I : Reaction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Conc.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+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 SO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+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Step II: Neutralization  by an alkali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 SO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+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 SO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+  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    +   sodium/potassium -&gt;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			     hydroxide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sodium/potassium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octadecyl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+Water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    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(VI)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457200" y="381000"/>
            <a:ext cx="822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School laboratory preparation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Place about 20g of olive oil in a 100cm3 beaker. Put  it in a trough containing ice cold water.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dropwise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carefully 18M concentrated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stirring continuously into the olive oil until the oil turns brown.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 30cm3 of 6M sodium hydroxide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solution.Stir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4121150" y="538163"/>
            <a:ext cx="0" cy="41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4162425" y="54610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8600" y="304800"/>
            <a:ext cx="8534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action of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soapless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detergents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action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soapless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detergents is similar to that of soapy detergents.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soapless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detergents contain the hydrophilic head and a long hydrophobic tail. i.e.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vvvvvvvvvvvvvvvvvvvvvvvvvvvvvvvvvvvvvvvvvvvvvv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-COO</a:t>
            </a:r>
            <a:r>
              <a:rPr lang="en-US" sz="3200" baseline="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lang="en-US" sz="3200" baseline="300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lang="en-US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vvvvvvvvvvvvvvvvvvvvvvvvvvvvvvvvvvvvvvvvvvvv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-O-SO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(long hydrophobic /	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(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polar/ionic head</a:t>
            </a:r>
            <a:endParaRPr lang="en-US" sz="28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non-polar alkyl tail)	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hydrophilic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tail dissolves in fat/grease/oil while the ionic/polar/ionic head dissolves in water.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tail stick to the dirt which is removed by the attraction of water molecules and the polar /ionic /hydrophilic head by mechanical agitation /squeezing /kneading / beating/rubbing/scrubbing/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scatching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suspended dirt is then surrounded by detergent molecules and repulsion of the anion head preventing the dirt from sticking on the material garment.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tiny droplets of dirt emulsion makes the water cloudy.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rinsing the cloudy emulsion is washed away.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 fractional distillation, each hydrocarbon fraction can be separated from the other.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hydrocarbon with lower /smaller number of carbon atoms in the chain have lower boiling point and thus collected first.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the carbon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chain increase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point,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viscosity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(ease of flow)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flammability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Hydrocarbons in crude oil are not pure.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thus have no sharp fixed boiling point.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Advantages and disadvantages of using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detergents are non-biodegradable unlike soapy detergents.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persist in water during sewage treatment by causing foaming in rivers ,lakes and streams leading to marine /aquatic death.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detergents have the advantage in that they: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)do not form scum with hard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(ii)are cheap to manufacture/buying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(iii)are made from petroleum products but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soapis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made from fats/oil for    human consumption.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676400"/>
            <a:ext cx="1371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 /oil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447800"/>
            <a:ext cx="1219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59080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Boiling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590800"/>
            <a:ext cx="2743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Sodium Chloride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3733800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5562600"/>
            <a:ext cx="16882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Residue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5715000"/>
            <a:ext cx="155632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Filtrate Y</a:t>
            </a:r>
          </a:p>
        </p:txBody>
      </p:sp>
      <p:cxnSp>
        <p:nvCxnSpPr>
          <p:cNvPr id="12" name="Straight Arrow Connector 11"/>
          <p:cNvCxnSpPr>
            <a:stCxn id="4" idx="2"/>
            <a:endCxn id="6" idx="1"/>
          </p:cNvCxnSpPr>
          <p:nvPr/>
        </p:nvCxnSpPr>
        <p:spPr>
          <a:xfrm rot="16200000" flipH="1">
            <a:off x="2264405" y="1916415"/>
            <a:ext cx="65279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495800" y="1752600"/>
            <a:ext cx="2286000" cy="848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  <a:endCxn id="6" idx="3"/>
          </p:cNvCxnSpPr>
          <p:nvPr/>
        </p:nvCxnSpPr>
        <p:spPr>
          <a:xfrm rot="10800000">
            <a:off x="4495800" y="285241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0"/>
          </p:cNvCxnSpPr>
          <p:nvPr/>
        </p:nvCxnSpPr>
        <p:spPr>
          <a:xfrm rot="16200000" flipH="1">
            <a:off x="3557260" y="3404860"/>
            <a:ext cx="61978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0"/>
          </p:cNvCxnSpPr>
          <p:nvPr/>
        </p:nvCxnSpPr>
        <p:spPr>
          <a:xfrm rot="5400000">
            <a:off x="1869871" y="4308271"/>
            <a:ext cx="1295400" cy="1213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0" idx="0"/>
          </p:cNvCxnSpPr>
          <p:nvPr/>
        </p:nvCxnSpPr>
        <p:spPr>
          <a:xfrm>
            <a:off x="4648200" y="4267200"/>
            <a:ext cx="1692562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34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Sample revision questions</a:t>
            </a:r>
            <a:endParaRPr lang="en-US" sz="32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990600"/>
            <a:ext cx="4129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Study the  scheme below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304800" y="457200"/>
            <a:ext cx="8382000" cy="6842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(a)Identify the process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Saponification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(b)Fats and oils are esters. Write the formula of the a common structure of ester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		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			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baseline="-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(c)Write a balanced equation for the reaction taking place during boiling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2694" y="3313906"/>
            <a:ext cx="532606" cy="79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10794" y="4190206"/>
            <a:ext cx="4572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COOCH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			             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COOCH +3NaOH-&gt;3 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lang="en-US" sz="2800" baseline="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CHOH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COOCH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			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(d)Give the IUPAC name of: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)Residue 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Potassium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octadecanoate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(ii)Filtrate 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Propan-1,2,3-triol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(e)Give one use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fitrate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Making paint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(f)What is the function of sodium chloride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reduce the solubility of the soap hence helping in precipitating it out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9050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9431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353300" y="1028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771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381000" y="457200"/>
            <a:ext cx="8305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(g)Explain how residue X helps in washing.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 a non-polar hydrophobic tail that dissolves in dirt/grease /oil/fat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 a polar /ionic hydrophilic head that dissolves in water.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From mechanical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agitation,the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dirt is plucked out of the garment and surrounded by the tail end preventing it from being deposited back on the garment.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(h)State one: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)advantage of continued use of residue X on the environment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biodegradable and thus do not pollute the environment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(ii)disadvantage of using residue X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fat/oil during preparation/manufacture which are better used for human consumption.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)Residue X was added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dropwise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to some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water.The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number of drops used before lather forms is as in the table below.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2971800"/>
          <a:ext cx="8305801" cy="2419271"/>
        </p:xfrm>
        <a:graphic>
          <a:graphicData uri="http://schemas.openxmlformats.org/drawingml/2006/table">
            <a:tbl>
              <a:tblPr/>
              <a:tblGrid>
                <a:gridCol w="5715000"/>
                <a:gridCol w="914400"/>
                <a:gridCol w="914400"/>
                <a:gridCol w="762001"/>
              </a:tblGrid>
              <a:tr h="52036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Water sample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Drops of residue X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Drops of residue X in boiled water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381000" y="5486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)State and explain which sample of water is: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I. Soft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Sample B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Very little soap is used and no effect on amount of soap even on boiling/heating.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Permanent hard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Sample C 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lot of soap is used and no effect on amount of soap even on boiling/heating.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Boiling does not remove permanent hardness of water.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Temporary hard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Sample A 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lot of soap is used before boiling. Very little soap is used on boiling/heating.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Boiling remove temporary hardness of water.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457200" y="304800"/>
            <a:ext cx="8305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(ii)Write the equation for the reaction at water sample C.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Ionic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Ionic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(iii)Write the equation for the reaction at water sample A before boiling.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Ca(HCO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Ionic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Mg(HCO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2KHCO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Ionic equation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  -&gt;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(s)  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2K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aq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57200" y="381000"/>
            <a:ext cx="8229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(iv)Explain how water becomes hard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or rain water flowing /passing through rocks containing calcium (chalk, gypsum, limestone)and magnesium compounds (dolomite)dissolve them to form soluble Ca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 Mg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ions that causes water hardness.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(v)State two useful benefits of hard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-Used in bone and teeth formation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-Coral polyps use hard water to form coral reefs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-Snails use hard water to make their shells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2.Study the scheme below and use it to answer the questions that follow.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82000" cy="6019798"/>
        </p:xfrm>
        <a:graphic>
          <a:graphicData uri="http://schemas.openxmlformats.org/drawingml/2006/table">
            <a:tbl>
              <a:tblPr/>
              <a:tblGrid>
                <a:gridCol w="2209800"/>
                <a:gridCol w="2819400"/>
                <a:gridCol w="3352800"/>
              </a:tblGrid>
              <a:tr h="7672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Carbon atoms in a molecule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Common name of fraction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Uses of fraction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1-4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L.P.G gas for domestic use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5-12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Petrol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Fuel for petrol engines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9-16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Kerosene/Paraffin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Jet fuel and domestic lighting/cooking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15-18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Light diesel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Heavy diesel engine fuel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18-25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Diesel oil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Light diesel engine fuel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20-70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Lubricating oil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Lubricating oil to reduce friction.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Over 70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Bitumen/Asphalt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Tarmacking roads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483" marR="674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14494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Olive 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457200"/>
            <a:ext cx="20810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Conc.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676400"/>
            <a:ext cx="22156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Ice cold 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819400"/>
            <a:ext cx="22792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Brown solid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2590800"/>
            <a:ext cx="182934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6M sodium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hydroxide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4876800"/>
            <a:ext cx="196720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Substance 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171700" y="1028700"/>
            <a:ext cx="685800" cy="609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914900" y="1104900"/>
            <a:ext cx="6858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>
          <a:xfrm rot="16200000" flipH="1">
            <a:off x="3633231" y="2493624"/>
            <a:ext cx="619780" cy="3177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0"/>
          </p:cNvCxnSpPr>
          <p:nvPr/>
        </p:nvCxnSpPr>
        <p:spPr>
          <a:xfrm rot="16200000" flipH="1">
            <a:off x="3228215" y="4073412"/>
            <a:ext cx="1534180" cy="7259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  <a:endCxn id="7" idx="3"/>
          </p:cNvCxnSpPr>
          <p:nvPr/>
        </p:nvCxnSpPr>
        <p:spPr>
          <a:xfrm rot="10800000" flipV="1">
            <a:off x="5098614" y="3067854"/>
            <a:ext cx="1683186" cy="131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5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(a)Identify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)brown solid 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Alkyl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(ii)substance 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alkyl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(b)Write a general formula of: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)Substance 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R-O-S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R- O - S -  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 H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O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(ii)Substance 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29000" y="4114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05200" y="4114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5200" y="4876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1400" y="4876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57200"/>
            <a:ext cx="8382000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	 O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R-O-S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      	//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R- O - S -  O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US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(c)State one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advantage of continued use of substance B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Does not form scum with hard water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-Is cheap to make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-Does not use food for human as a raw material.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(ii)disadvantage of continued use of substance B.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non-biodegradable therefore do not pollute the environment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915694" y="1180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991894" y="1180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53000" y="1905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029200" y="1905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(d)Explain the action of B during washing.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 a non-polar hydrocarbon long tail that dissolves in dirt / grease /oil/fat.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 a polar/ionic hydrophilic head that dissolves in water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Through mechanical agitation the dirt is plucked /removed from the garment and surrounded by the tail end preventing it from being deposited back on the garment.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was substituted for olive oil in the above process. Write the equation and name of the new products A and 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 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-&gt;Ethyl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	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 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 + sodium hydroxide  -&gt;  					sodium Ethyl    +        Water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+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O-SO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(f)Ethanol can also undergo similar reactions forming new products A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B.Show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this using a chemical equation.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 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Ethanol 	+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 hydrogen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+ water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C-CH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  +H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–&gt;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–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–O-SO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 +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 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Ethyl hydrogen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  + sodium hydroxide  -&gt;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Ethyl    +        Water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</a:t>
            </a: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–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–O-SO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+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– 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–O-SO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3.Below is part of a detergent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– (CH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O  -  SO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(a)Write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polar and non-polar end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Polar end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–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Non-polar end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O  -  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(b)Is the molecule a soapy 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Soapless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detergent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(c)State one advantage of using the above detergent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-does not form scum with hard water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-is cheap to manufacture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686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endParaRPr lang="en-US" sz="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POLYMERS AND FIBRES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of organic compounds.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formed when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called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monomers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join together to form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called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high temperatures and pressures.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process is called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polymerization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either: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(a)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(b)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Synthetic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found in living things(plants and animals)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2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2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7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1"/>
            <a:ext cx="86106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polymers/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include: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-proteins/polypeptides making amino acids in animals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-cellulose that make cotton,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wool,paper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silk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-Starch that come from glucose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-Fats and oils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-Rubber from latex in rubber trees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Synthetic polymers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man-made.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include: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polychloroethene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polyphenylethene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(polystyrene)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(Dacron)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-Nylon-6,6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-Perspex(artificial glass)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Synthetic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the following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characteristic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advantages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over natural polymers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They are light and portable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They are easy to manufacture.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They can easily be molded into shape of choice.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They are resistant to corrosion, water, air , acids, bases and salts.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They are comparatively cheap, affordable,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colourful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aesthetic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Synthetic polymers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however have the following 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over natural polymers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non-biodegradable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hence cause environmental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during disposal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1"/>
          <p:cNvSpPr>
            <a:spLocks noChangeArrowheads="1"/>
          </p:cNvSpPr>
          <p:nvPr/>
        </p:nvSpPr>
        <p:spPr bwMode="auto">
          <a:xfrm>
            <a:off x="304800" y="381000"/>
            <a:ext cx="88392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(d)School laboratory preparation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school laboratory,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may be prepared from the reaction of a 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solid sodium hydroxide /soda lime.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alkanoate+soda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lime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+Sodium carbonate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	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  -&gt; 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Na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transferred/moves to the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to form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ane is prepared from the heating of a mixture of sodium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ethan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soda lime and collecting over 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give out highly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poisonous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gases when burnt like chlorine/carbon(II)oxide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Some on burning  produce Carbon(IV)oxide. Carbon (IV)oxide is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green house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 that cause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global warming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Compared to some metals, they are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poor conductors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heat, electricity and have lower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tensile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strength.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Safe methods of disposal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Recycling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Once produced all synthetic polymers/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should be recycled to a new product. This prevents accumulation of the synthetic polymers/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the environment.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2.Production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biodegradable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synthetic polymers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fibres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away.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5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51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51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51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51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51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two types of polymerization: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(a)addition polymerization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(b)condensation polymerization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(a)addition polymerization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Addition polymerization is the process where a small unsaturated monomer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 molecule join together to form a large saturated molecule.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alkenes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undergo addition polymerization.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Addition polymers are named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/monomer making the polymer and adding the prefix “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before the name of monomer to form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polyalkene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addition polymerization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)the double bond in alkenes break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(ii)free radicals are formed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(iii)the free radicals collide with each other and join to form a larger molecule.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more collisions the larger the molecule.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Examples of addition polymerization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1.Formation of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Polyethene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polymerization: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)many molecules are brought nearer to each other by the high pressure(reduce distance between reacting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paticles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25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75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534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ethane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295400" y="44958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57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5527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381000" y="381000"/>
            <a:ext cx="8458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(iii)the free radicals collide with each other and join to form a larger molecule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lone pair of electrons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C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- C - 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Lone pair of electrons can be used to join more monomers to form longer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can be represented as: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-   C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 -  C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  -  C  –  C   </a:t>
            </a:r>
            <a:r>
              <a:rPr lang="en-US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H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181100" y="217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1430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52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7526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3622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4003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9718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0099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4290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467100" y="27051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038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152900" y="2781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44958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572000" y="2743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181600" y="2209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106194" y="2743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5562600" y="21336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15200" y="457200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extension of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polymer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64" idx="1"/>
          </p:cNvCxnSpPr>
          <p:nvPr/>
        </p:nvCxnSpPr>
        <p:spPr>
          <a:xfrm rot="10800000" flipV="1">
            <a:off x="6934200" y="4895166"/>
            <a:ext cx="381000" cy="362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105694" y="49903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753394" y="5029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25146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2766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039394" y="50292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4725194" y="5028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5487194" y="50284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62484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11430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1752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2590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352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076700" y="5600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4800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55626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2484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5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5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5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5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5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5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45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454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5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454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81000" y="381000"/>
            <a:ext cx="8763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Since the molecule is a repetition of one monomer, then the polymer is:</a:t>
            </a:r>
          </a:p>
          <a:p>
            <a:r>
              <a:rPr lang="en-US" sz="2800" dirty="0" smtClean="0"/>
              <a:t> 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( C – C  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		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n is the number of monomers in the polymer.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number of monomers in the polymer can be determined from the molar mass of the polymer and monomer from the relationship: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monomers/repeating units in monomer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= 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Molar mass polymer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Molar mass monomer</a:t>
            </a:r>
          </a:p>
          <a:p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2362200"/>
            <a:ext cx="76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2438400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13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133600" y="2819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43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43200" y="2819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6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46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46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46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46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46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46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46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46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46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64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Polythene has a molar mass of 4760.Calculate the number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H=1.0 )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polymer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=&gt;Molar mass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)= 28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	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=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 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28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 is an elastic, tough, transparent and durable plastic. Polythene is used: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)in making plastic bag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(ii)bowls and plastic bags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(iii)packaging materials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7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47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47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47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47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47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47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147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47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1474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2.Formation of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Polychlorethene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Polychloroethene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chloroethene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polymerization: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)many molecules are brought nearer to each other by the high pressure(which reduces the volume occupied by reacting particles)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8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8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48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8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5344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H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chlorothene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chloroethene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H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H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chloroethene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00B0F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7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86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4772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381000"/>
            <a:ext cx="7848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H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H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H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- C    -      C  - C     -  C   - C      -     C    - C – </a:t>
            </a:r>
            <a:endParaRPr lang="en-US" sz="28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the molecule is a repetition of one    	monomer, then the polymer is:</a:t>
            </a:r>
          </a:p>
          <a:p>
            <a:r>
              <a:rPr lang="en-US" sz="2800" dirty="0" smtClean="0"/>
              <a:t>		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	        ( C – C  )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			 H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533400"/>
            <a:ext cx="1439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extension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molecule/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7010400" y="1143000"/>
            <a:ext cx="685800" cy="76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4152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544094" y="4228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820194" y="5104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20294" y="5142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38600" y="4648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81200" y="4648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7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75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7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7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75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7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675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soda lime-&gt;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ane + Sodium carbonate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 -&gt;C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Na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transferred/moves to the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to form CH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ane is prepared from the heating of a mixture of sodium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soda lime and collecting over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soda lime-&gt;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ane+Sodium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(s)-&gt;CH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+Na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transferred/moves to the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 (s) to form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286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Polychlorothene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molar mass of 4760.Calculate the number of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chlorethene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H=1.0,Cl=35.5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monomer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 )= 62.5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=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77.16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62.5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polychloroethene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polyvinylchloride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(PVC)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a tough, non-transparent and durable plastic. PVC is used: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)in making plastic rope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(ii)water pipes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(iii)crates  and boxes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0"/>
                            </p:stCondLst>
                            <p:childTnLst>
                              <p:par>
                                <p:cTn id="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500"/>
                            </p:stCondLst>
                            <p:childTnLst>
                              <p:par>
                                <p:cTn id="4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1" dur="20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0"/>
                            </p:stCondLst>
                            <p:childTnLst>
                              <p:par>
                                <p:cTn id="5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5" dur="20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500"/>
                            </p:stCondLst>
                            <p:childTnLst>
                              <p:par>
                                <p:cTn id="5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9" dur="20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500"/>
                            </p:stCondLst>
                            <p:childTnLst>
                              <p:par>
                                <p:cTn id="6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20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3.Formation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Polyphenylethene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Polyphenylethene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polymerization: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)many molecules are brought nearer to each other by the high pressure(which reduces the volume occupied by reacting particles)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5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5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5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155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155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55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610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chloroethene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phenylethene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00B0F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7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86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4772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381000"/>
            <a:ext cx="7848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H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- C    -      C  - C     -  C   - C      -   C  - C – </a:t>
            </a:r>
            <a:endParaRPr lang="en-US" sz="28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the molecule is a repetition of one    	monomer, then the polymer is:</a:t>
            </a:r>
          </a:p>
          <a:p>
            <a:r>
              <a:rPr lang="en-US" sz="2800" dirty="0" smtClean="0"/>
              <a:t>		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	        ( C – C  )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			 H    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791994" y="19042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791994" y="1066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4396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439694" y="1942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533400"/>
            <a:ext cx="1439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extension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molecule/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858000" y="1066800"/>
            <a:ext cx="685800" cy="228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4152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544094" y="4228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820194" y="5104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20294" y="5142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38600" y="4648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81200" y="4648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2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92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4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64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64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64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640"/>
                            </p:stCondLst>
                            <p:childTnLst>
                              <p:par>
                                <p:cTn id="6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5" dur="1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640"/>
                            </p:stCondLst>
                            <p:childTnLst>
                              <p:par>
                                <p:cTn id="6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9" dur="1000"/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Polyphenylthene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molar mass of 4760.Calculate the number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phenylethene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H=1.0,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monomer =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)= 104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	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45.7692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=&gt;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(whole number)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104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commercial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polyphenylethene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polystyrene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very light durable plastic.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6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56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56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56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56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56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56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56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156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156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156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156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156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156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Polystyrene is used: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)in making packaging material for delicate items like computers,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radion,calculators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(ii)ceiling tiles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(iii)clothe linings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4.Formation of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Polypropene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polymerization: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)many molecules are brought nearer to each other by the high pressure(which reduces the volume occupied by reacting particles)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0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0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60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60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0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0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0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0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0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0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2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0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0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610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chloroethene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00B0F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7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86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4772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381000"/>
            <a:ext cx="7848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H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- C    -      C  - C     -  C   - C      -   C  - C – </a:t>
            </a:r>
            <a:endParaRPr lang="en-US" sz="28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the molecule is a repetition of one    	monomer, then the polymer is:</a:t>
            </a:r>
          </a:p>
          <a:p>
            <a:r>
              <a:rPr lang="en-US" sz="2800" dirty="0" smtClean="0"/>
              <a:t>		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	        ( C – C  )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			 H   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791994" y="19042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791994" y="1066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4396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439694" y="1942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533400"/>
            <a:ext cx="1439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extension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molecule/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858000" y="1066800"/>
            <a:ext cx="685800" cy="228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4152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544094" y="4228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820194" y="5104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20294" y="5142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38600" y="4648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81200" y="4648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40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2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92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24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molar mass of 4760.Calculate the number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H=1.0, 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monomer 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)= 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	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108.1818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=&gt;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108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(whole number)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44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polyproprene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It is a very light durable plastic.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6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6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6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6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6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6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6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6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6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16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Polyproprene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used: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)in making packaging material for carrying delicate items like computers,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radios,,calculators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(ii)clothe linings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5.Formation of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Polytetrafluorothene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Polytetrafluorothene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addition polymer formed when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tetrafluoroethene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molecule/monomer join together to form a large molecule/polymer at high temperatures and pressure.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polymerization: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)many molecules are brought nearer to each other by the high pressure(which reduces the volume occupied by reacting particles)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5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25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25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Introduction to Organic chemistry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Organic chemistry is the branch of chemistry that studies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compounds present in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living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things,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once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living things or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synthetic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/man-made.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Compounds that makes up living things whether alive or dead mainly contain carbon.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is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tetravalent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It is able to form stable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covalent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bonds with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itself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many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non-metals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like hydrogen, nitrogen , Oxygen and halogens to form a variety of compounds.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because: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1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Prop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ane is prepared from the heating of a mixture of sodium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anoate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soda lime and collecting over water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Sodium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anoate+soda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lime-&gt;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ane+Sodium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carbonate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COONa(s) +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  -&gt; CH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Na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“H” in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</a:t>
            </a:r>
            <a:r>
              <a:rPr lang="en-US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transferred/moves to the CH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aseline="-300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CH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COONa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form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4.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ane is prepared from the heating of a mixture of sodium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anoate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soda lime and collecting over water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pent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anoate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+ soda lime -&gt;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ane  +  Sodium carbonate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COONa(s)+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(s)  -&gt;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			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+  Na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The “H”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NaO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transferred/moves to the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             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COONa (s) to form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228600" y="381000"/>
            <a:ext cx="86106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/>
              <a:t> 	</a:t>
            </a:r>
            <a:r>
              <a:rPr lang="en-US" sz="2800" b="1" dirty="0" smtClean="0"/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= C   	+  C = C  + 	C = C     + 	   C =  C   +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tetrafluoroethene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tetrafluoroethene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(ii)the double bond joining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tetrafluoroethene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 break to free radicals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C -  C • + • C -  C •  + • C  -  C •   +  • C  -  C•     +   </a:t>
            </a:r>
            <a:r>
              <a:rPr lang="en-US" sz="2800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F  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Free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tetrafluoroethene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radical  </a:t>
            </a:r>
            <a:r>
              <a:rPr lang="en-US" sz="2800" b="1" dirty="0" smtClean="0">
                <a:solidFill>
                  <a:srgbClr val="00B0F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943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943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6682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6675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39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24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5247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4866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4765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24772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3162300" y="44577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1623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3060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9100" y="5372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4991100" y="4533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4953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6287294" y="45331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211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011194" y="45712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6973094" y="5371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2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2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0" y="381000"/>
            <a:ext cx="7848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 - C    -      C  - C     -  C   - C      -   C  - C – </a:t>
            </a:r>
            <a:endParaRPr lang="en-US" sz="28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the molecule is a repetition of one    	monomer, then the polymer is:</a:t>
            </a:r>
          </a:p>
          <a:p>
            <a:r>
              <a:rPr lang="en-US" sz="2800" dirty="0" smtClean="0"/>
              <a:t>			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	        ( C – C  )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			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609600" y="106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096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57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19200" y="198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400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4003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9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009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243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925094" y="19431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533900" y="110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533900" y="194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791994" y="19042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791994" y="1066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439694" y="110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439694" y="1942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15200" y="533400"/>
            <a:ext cx="14398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extension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molecule/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6858000" y="1066800"/>
            <a:ext cx="685800" cy="228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4152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544094" y="4228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820194" y="5104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620294" y="5142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038600" y="46482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81200" y="46482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2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2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2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2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42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42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142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42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142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Polytetrafluorothene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molar mass of 4760.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Calculate the number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tetrafluoroethene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molecules in the polymer(C=12.0, ,F=19 )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 of monomers/repeating units in monomer 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polymer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monomer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)= 62.5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Þ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Molar mass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Substituting	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4760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= 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77.16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=&gt;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whole number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62.5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6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6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6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6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66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66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66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669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669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commercial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name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polytetrafluorethene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(P.T.F.E)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Teflon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P.T.F.E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It is a tough, non-transparent and durable plastic.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P.T.F.E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used: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)in making plastic rope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(ii)water pipes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(iii)crates  and boxes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5.Formation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rubber from Latex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Natural rubber is obtained from rubber trees.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During harvesting an incision is made on the rubber tree to produce a milky white substance called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latex.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Latex is a mixture of rubber and lots of water.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latex is then added an acid to coagulate the rubber.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Natural rubber is a polymer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2-methylbut-1,3-diene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8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8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68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68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68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750"/>
                            </p:stCondLst>
                            <p:childTnLst>
                              <p:par>
                                <p:cTn id="3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2000"/>
                                        <p:tgtEl>
                                          <p:spTgt spid="168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75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168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750"/>
                            </p:stCondLst>
                            <p:childTnLst>
                              <p:par>
                                <p:cTn id="4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5" dur="2000"/>
                                        <p:tgtEl>
                                          <p:spTgt spid="168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7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168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7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2000"/>
                                        <p:tgtEl>
                                          <p:spTgt spid="168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7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2000"/>
                                        <p:tgtEl>
                                          <p:spTgt spid="168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	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-   C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-   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 (CH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CH =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natural polymerization to rubber, one double  C=C bond break to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 add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another molecule.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double bond remaining move to carbon “2” thus;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    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	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	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C    -    C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C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   -  C  -  C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   -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	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57300" y="11811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362200" y="1143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543300" y="1104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10100" y="1104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572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53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240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670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6576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6957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4958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5339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1816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057900" y="4457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7056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7437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1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1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1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1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71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71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710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171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5" dur="2000"/>
                                        <p:tgtEl>
                                          <p:spTgt spid="171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1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1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1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7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71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71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71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71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71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71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5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71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71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710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75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171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171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1710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Generally the structure of rubber is thus;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H    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	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-(-   C    -    C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    -    C   -)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H          		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Pure rubber is soft and sticky.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used to make erasers, car tyres.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of it is vulcanized.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Vulcanization is the process of heating rubber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make it harder/tougher.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vulcanization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atoms form a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cross link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between chains of rubber molecules/polymers.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decreases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number of C=C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bonds in the polymer.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333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3500" y="2781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241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4671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101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495800" y="28194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7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72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2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72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2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2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2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2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2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2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7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72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72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72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2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2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2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2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72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72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72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72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72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72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12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114" name="Rectangle 58"/>
          <p:cNvSpPr>
            <a:spLocks noChangeArrowheads="1"/>
          </p:cNvSpPr>
          <p:nvPr/>
        </p:nvSpPr>
        <p:spPr bwMode="auto">
          <a:xfrm>
            <a:off x="304800" y="381000"/>
            <a:ext cx="85344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H 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H	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H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  C    -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       -   C    -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    -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H 		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H	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H   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H 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H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-   C    -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C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       -  C    -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    -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H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Vulcanized rubber is used to make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tyres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shoes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valves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8763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9144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829594" y="9898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27432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7432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35433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6576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46482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55626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5532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74676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74676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65532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6172200" y="2819400"/>
            <a:ext cx="1219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6553200" y="3962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2362200" y="2819400"/>
            <a:ext cx="1219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2819400" y="3962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2781300" y="4686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914400" y="3962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876300" y="4686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1866900" y="3924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3771900" y="3924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38100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4686300" y="3924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48006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5638800" y="3962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7505700" y="3924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7620000" y="4648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73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3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73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73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3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73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73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173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73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173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73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381000" y="3048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6.Formation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synthetic rubber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Synthetic rubber is able to resist action of oil, abrasion and organic solvents which  rubber cannot.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Common synthetic rubber is a polymer of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2-chlorobut-1,3-diene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				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H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=C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 =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//H  - C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  –  C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    -   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 polymerization to synthetic rubber, one double  C=C bond is broken to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self add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another molecule.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double bond remaining move to carbon “2” thus;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306094" y="3543300"/>
            <a:ext cx="532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295900" y="35433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134100" y="35433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77894" y="3542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4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4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4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4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4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4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4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4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4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4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4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4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4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4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4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4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74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74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74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4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4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4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04800" y="381000"/>
            <a:ext cx="84582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	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  C    -    C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   -   C    -    C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-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H          		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		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Generally the structure of synthetic rubber is thus;</a:t>
            </a:r>
          </a:p>
          <a:p>
            <a:r>
              <a:rPr lang="en-US" sz="2800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H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-(-   C    -    C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    -    C   -)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H          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Rubber is thus strengthened through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vulcanization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manufacture of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synthetic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rubber.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2000" y="1752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639094" y="951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28900" y="9525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5052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581400" y="1676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720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533900" y="1714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4864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77000" y="990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429500" y="952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467600" y="1676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104900" y="3695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104900" y="4533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171700" y="3695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314700" y="3695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420394" y="3733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381500" y="4533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6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6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6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6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6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76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6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76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6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(b)Condensation polymerization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Condensation polymerization is where two or more small monomers join together to form a larger molecule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elimination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a simple molecule. (usually water).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Condensation polymers acquire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different name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from the monomers as the two monomers are two different compounds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During condensation polymerization: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)the two  monomers are brought together by high pressure to reduce distance between them.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(ii)monomers realign themselves at the functional group.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(iii)from each functional group an element is removed so as to form simple molecule (of usually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O/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(iv)the two monomers join without the simple molecule  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62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78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78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ghs\Desktop\Prep of Metha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2647"/>
            <a:ext cx="8458200" cy="54543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7209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Laboratory set up for the preparation of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of condensation polymerization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1.Formation of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Nylon-6,6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Method 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Nylon-6,6 can be made from the  condensation polymerization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hexan-1,6-dioic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hexan-1,6-diamine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Amines are a group of homologous series with a general formula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R-NH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thus  -NH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the functional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formation of Nylon-6,6: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)the two  monomers are brought together by high pressure to reduce distance between them  and realign themselves at the functional groups.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/>
              <a:t>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		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		     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H- 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C –  (CH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C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-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–N – (CH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N 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954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3500" y="5448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242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004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864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162800" y="5410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6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6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6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6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6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6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6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6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6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6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6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6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6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6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6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6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6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6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7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76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76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76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6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6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6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76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76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76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381000"/>
            <a:ext cx="8534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(iii)from each functional group an element is removed so as to form a  molecule  of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lang="en-US" sz="2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the two monomers join at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linkage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O		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H		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H- O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N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 bond linkage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Nylon-6,6  derive its name from the two monomers each with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carbon chain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Nylon-6,6 can be made from the  condensation polymerization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hexan-1,6-dioyl dichloride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hexan-1,6-diamine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Hexan-1,6-dioyl dichloride belong to a group of homologous series with a general formula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functional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formed when the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“OH”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R-O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alkanoic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 is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replaced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/chlorine/ Halogen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267200" y="2590800"/>
            <a:ext cx="609600" cy="5334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677194" y="21336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753394" y="21336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694906" y="2171700"/>
            <a:ext cx="38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771106" y="2171700"/>
            <a:ext cx="38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343400" y="2133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096000" y="2133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7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7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7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7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7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7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7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7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7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7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7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7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7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7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7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25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25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75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25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975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25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1250"/>
                            </p:stCondLst>
                            <p:childTnLst>
                              <p:par>
                                <p:cTn id="68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0" dur="2000"/>
                                        <p:tgtEl>
                                          <p:spTgt spid="177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750"/>
                            </p:stCondLst>
                            <p:childTnLst>
                              <p:par>
                                <p:cTn id="7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4" dur="2000"/>
                                        <p:tgtEl>
                                          <p:spTgt spid="177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750"/>
                            </p:stCondLst>
                            <p:childTnLst>
                              <p:par>
                                <p:cTn id="7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8" dur="2000"/>
                                        <p:tgtEl>
                                          <p:spTgt spid="177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formation of Nylon-6,6: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)the two  monomers are brought together by high pressure to reduce distance between them  and realign themselves at the functional groups.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/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H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C –  (CH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– C –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–N – (CH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 –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</a:p>
          <a:p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(iii)from each functional group an element is removed so as to form a  molecule  of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two monomers join at the linkage .</a:t>
            </a:r>
          </a:p>
          <a:p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811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2573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4671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43300" y="3238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007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581900" y="3162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8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/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 C –  (CH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– C –N – (CH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N –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   +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 bond linkage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two monomers each has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carbon chain hence the name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“nylon-6,6”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commercial name of Nylon-6,6 is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Nylon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tough, elastic and durable plastic.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used to make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plastic ropes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carpets.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2.Formation of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Terylene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Method 1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Terylene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be made from the  condensation polymerization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ethan-1,2-diol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benzene-1,4-dicarboxylic acid.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818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2580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4678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440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0012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982494" y="1408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924300" y="2019300"/>
            <a:ext cx="304800" cy="76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78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78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78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8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78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5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78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78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Benzene-1,4-dicarboxylic acid is a group of homologous series with a general formula R-COOH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R is a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ring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six carbon atom called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Benzene ring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functional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-COOH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formation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Terylene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)the two  monomers are brought together by high pressure to reduce distance between them  and realign themselves at the functional groups.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  O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		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H- 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 – 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C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- 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–O –CH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O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(iii)from each functional group an element is removed so as to form a  molecule 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two monomers join at the linkage 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334294" y="4456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410494" y="4456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163094" y="4533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39294" y="4533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2000"/>
                                        <p:tgtEl>
                                          <p:spTgt spid="180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5" dur="2000"/>
                                        <p:tgtEl>
                                          <p:spTgt spid="180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O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		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H- 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 – 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C  – O  –CH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O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Polymer bond linkage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 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made from the  condensation polymerization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benzene-1,4-dioyl dichloride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ethan-1,2-diol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Benzene-1,4-dioyl dichloride belong to a group of homologous series with a general formula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thus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functional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 and R as a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benzene 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formed when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“OH”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R-O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replaced by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/chlorine/Halogen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During the formation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)the two  monomers are brought together by high pressure to reduce distance between them  and realign themselves at the functional groups.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334294" y="1256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410494" y="1256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86894" y="1256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63094" y="1256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733800" y="1676400"/>
            <a:ext cx="381000" cy="22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80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80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0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80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9" dur="2000"/>
                                        <p:tgtEl>
                                          <p:spTgt spid="180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180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7" dur="2000"/>
                                        <p:tgtEl>
                                          <p:spTgt spid="180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1" dur="2000"/>
                                        <p:tgtEl>
                                          <p:spTgt spid="180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5" dur="2000"/>
                                        <p:tgtEl>
                                          <p:spTgt spid="180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O	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		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-C –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C 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–O –CH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O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(iii)from each functional group an element is removed so as to form a  molecule  of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 two monomers join at the linkage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95400" y="1066800"/>
            <a:ext cx="6096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1066800"/>
            <a:ext cx="6096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71800" y="1066800"/>
            <a:ext cx="6096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48000" y="1066800"/>
            <a:ext cx="6096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33528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	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		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C –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C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–O –CH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O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Polymer bond linkage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commercial name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terylene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Polyester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is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tough, elastic and durable plastic. It is used to make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clothes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plastic ropes and sails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plastic model kits.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181100" y="4000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257300" y="4000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895600" y="4038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971800" y="4038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3543300" y="4610100"/>
            <a:ext cx="381000" cy="304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Legal caution!!!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not encourage your institution to be a user consumer of  </a:t>
            </a:r>
            <a:r>
              <a:rPr lang="en-US" sz="48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pirated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soft wares. </a:t>
            </a:r>
          </a:p>
          <a:p>
            <a:endParaRPr lang="en-US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action can  easily be taken against both you and the institution at 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cost!!!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4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8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96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960"/>
                            </p:stCondLst>
                            <p:childTnLst>
                              <p:par>
                                <p:cTn id="61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960"/>
                            </p:stCondLst>
                            <p:childTnLst>
                              <p:par>
                                <p:cTn id="64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5" calcmode="lin" valueType="num">
                                      <p:cBhvr override="childStyl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960"/>
                            </p:stCondLst>
                            <p:childTnLst>
                              <p:par>
                                <p:cTn id="6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960"/>
                            </p:stCondLst>
                            <p:childTnLst>
                              <p:par>
                                <p:cTn id="70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96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 of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gases, solids and liquids that are not poisonous.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They are slightly soluble in water.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solubility decrease as the carbon chain increase.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melting and boiling point increase as the carbon chain increase.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is because of the increase in van-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intermolecular forces as the carbon chain increase.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four straight chain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(methane, ethane, propane and butane) are therefore gases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next six (pentane ,hexane,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heptane,octane,nonane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are liquids.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unidecane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11 carbon atoms are solids 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density of straight chain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increase with increasing carbon chain as the intermolecular forces increases.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reduces the volume occupied by a given mass of the compound.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Summary of physical properties of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381003"/>
          <a:ext cx="8382001" cy="6230382"/>
        </p:xfrm>
        <a:graphic>
          <a:graphicData uri="http://schemas.openxmlformats.org/drawingml/2006/table">
            <a:tbl>
              <a:tblPr/>
              <a:tblGrid>
                <a:gridCol w="990601"/>
                <a:gridCol w="1600200"/>
                <a:gridCol w="914400"/>
                <a:gridCol w="990600"/>
                <a:gridCol w="1066800"/>
                <a:gridCol w="2819400"/>
              </a:tblGrid>
              <a:tr h="831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Alkane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General formula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Melting point(K)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Boiling point(K)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Density gcm</a:t>
                      </a:r>
                      <a:r>
                        <a:rPr lang="en-US" sz="1800" baseline="3000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State at room(298K) temperature and pressure atmosphere (101300Pa) 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Methane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0.424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Ethane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0.546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Propane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231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0.501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Butane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0.579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Pentane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309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0.626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Hexane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178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342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0.657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Heptane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372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0.684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Octane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399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0.703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Nonane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424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0.708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Octane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18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0.730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377" marR="59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properties	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)Burning.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burn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/non-luminous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non-sooty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/non-smoky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-&gt; 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+water  (excess air/oxygen)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burn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/non-luminous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no-sooty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/non-smoky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-&gt; 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+water  (limited air)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1.(a) Methane when ignited burns with a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Methane + Air -&gt; carbon(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aseline="-30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+ 2O</a:t>
            </a:r>
            <a:r>
              <a:rPr lang="en-US" sz="2400" baseline="-30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(g)-&gt; CO</a:t>
            </a:r>
            <a:r>
              <a:rPr lang="en-US" sz="2400" baseline="-30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+2H</a:t>
            </a:r>
            <a:r>
              <a:rPr lang="en-US" sz="2400" baseline="-30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O(l/g)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 Methane when ignited burns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Methane + Air -&gt; carbon(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(g)+ 3O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(g)-&gt; 	2CO(g) +4H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O(l/g)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2.(a) Ethane when ignited burns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Ethane + Air 	-&gt; carbon(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(g)+ 7O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(g)-&gt; 	4CO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 +6H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O(l/g)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(b) Ethane when ignited burns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Ethane + Air 	-&gt; carbon(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(g)+ 5O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(g)-&gt; 4CO(g) 	+6H</a:t>
            </a:r>
            <a:r>
              <a:rPr lang="en-US" sz="2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O(l/g)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1"/>
          <p:cNvSpPr>
            <a:spLocks noChangeArrowheads="1"/>
          </p:cNvSpPr>
          <p:nvPr/>
        </p:nvSpPr>
        <p:spPr bwMode="auto">
          <a:xfrm>
            <a:off x="457200" y="304800"/>
            <a:ext cx="8382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3.(a) Propane when ignited burns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Propane + Air 	-&gt; 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(g)+ 5O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(g)-&gt; 	3CO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+4H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O(l/g)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(b) Ethane when ignited burns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Propane + Air 	-&gt; 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+water  (excess air/oxygen)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(g)+ 7O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(g)-&gt; 	6CO(g) +8H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O(l/g)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ii)Substitution</a:t>
            </a:r>
          </a:p>
          <a:p>
            <a:endParaRPr lang="en-US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Substitution reaction is one in which a hydrogen atom is replaced by a halogen in presence of ultraviolet light.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react with halogens in presence of ultraviolet light to form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halogenoalkanes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84581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substitution: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)the halogen molecule is split into free atom/radicals.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(ii)one free halogen radical/atoms knock /remove one hydrogen from the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leaving an alkyl radical.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(iii) the alkyl radical combine with the other free halogen atom/radical to form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halogenoalkane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(iv)the chlorine atoms substitute repeatedly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Each substitution removes a hydrogen atom from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form hydrogen halide.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(v)substitution stops when all the hydrogen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replaced with  halogens.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304800" y="381000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Substitution reaction is a highly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explosive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reaction in presence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sunlight / ultraviolet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light that act as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of substitution reactions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Methane has no effect on bromine or chlorine in diffused light/dark.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sunlight , a mixture of chlorine and methane  explode to form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mixture of chloromethane and hydrogen chloride gas.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pale green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chlorine gas fades.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1.(a)Methane + chlorine 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	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Chloromethane+Hydrogen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chloride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+ 	Cl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-&gt;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 (g)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	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carbon uses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four valence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electrons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four strong covalent bond.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(ii)carbon can covalently bond to form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or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 with itself.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(iii)carbon atoms can covalently bond to form a very long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carbon covalently bond with Hydrogen, it forms a group of organic compounds called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Hydrocarbons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HYDROCARBONS (HCs)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Hydrocarbons are a group of organic compounds containing /made up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hydrogen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atoms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Depending on the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bond that exist between the individual carbon atoms, hydrocarbon are classified as: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(ii) Alk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 		(iii) Alk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                                 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C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-&gt;  H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H			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chloromethane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                                      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C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-&gt;  H     C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Dichloromethane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1524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1524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81100" y="1104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181100" y="1866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1524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04606" y="1524000"/>
            <a:ext cx="38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49094" y="1104900"/>
            <a:ext cx="380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1524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48300" y="1866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543800" y="1524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0" y="4343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5800" y="4343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104900" y="3924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66800" y="4800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816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448300" y="4762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674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449094" y="3923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C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-&gt;  H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trichloromethane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	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C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+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-&gt;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C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tetrachloromethane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1524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0" y="1524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181100" y="1104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181100" y="1866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2800" y="1524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104606" y="1524000"/>
            <a:ext cx="3817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49094" y="1104900"/>
            <a:ext cx="380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1524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448300" y="1866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543800" y="1524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0" y="4343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3528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0" y="4343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85800" y="4343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104900" y="39243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66800" y="4800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816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448300" y="4762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674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5449094" y="3923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Ethane has no effect on bromine or chlorine in diffused light/dark.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sunlight , a mixture of bromine and ethane  explode to form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mixture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bromoethane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hydrogen chloride gas.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red/brown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bromine gas fades.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(a)Ethane + Bromine 	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bromoethane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+Hydrogen chloride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(g)+ Br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(g)-&gt;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 (g)+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81000" y="3810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C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-&gt; 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H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bromoethane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C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-&gt; H    C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H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        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1,1-dibromoethane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525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9906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1447800"/>
            <a:ext cx="685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193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574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8400" y="1447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3800" y="14478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14478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12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486400" y="1066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5245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770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0579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2103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486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9144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990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71600" y="4038600"/>
            <a:ext cx="762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431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057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102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9436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294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48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562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5626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2103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24800" y="40386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04800" y="3810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lang="en-US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C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-&gt; 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H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H 	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1,1,1-tribromoethane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  H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lang="en-US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C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-&gt; H     C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  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1,1,1,2-tetrabromoethane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525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9906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1447800"/>
            <a:ext cx="685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193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574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8400" y="1447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3800" y="14478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14478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12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486400" y="1066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5245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770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0579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2103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486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9144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990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71600" y="4038600"/>
            <a:ext cx="762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431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057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102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9436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294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48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562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5626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2103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24800" y="40386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228600" y="3810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 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H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lang="en-US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-&gt;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+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1,1,1,2,2-pentabromoethane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endParaRPr lang="en-US" sz="24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    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C      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     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1,1,1,2,2,2-hexabromoethane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525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9906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1447800"/>
            <a:ext cx="685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193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057400" y="1752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38400" y="1447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33800" y="14478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14478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912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486400" y="10668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5245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770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057900" y="1028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210300" y="17907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48600" y="14478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58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9144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990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71600" y="4038600"/>
            <a:ext cx="762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431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057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8862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4102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943600" y="4038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29400" y="4038600"/>
            <a:ext cx="3048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2484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5562600" y="4419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5562600" y="3657600"/>
            <a:ext cx="4572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6210300" y="3695700"/>
            <a:ext cx="5334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24800" y="4038600"/>
            <a:ext cx="381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1"/>
          <p:cNvSpPr>
            <a:spLocks noChangeArrowheads="1"/>
          </p:cNvSpPr>
          <p:nvPr/>
        </p:nvSpPr>
        <p:spPr bwMode="auto">
          <a:xfrm>
            <a:off x="228600" y="38100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Uses of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1.Most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used as fuel e.g.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Methane is used as biogas in homes.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Butane is used as the Laboratory gas.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2.On cracking ,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a major source of Hydrogen for the manufacture of ammonia/Haber process.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3.In manufacture of Carbon black which is a component in printers ink.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4.In manufacture of useful industrial chemicals like methanol, methanol, and chloromethane.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89" name="Rectangle 9"/>
          <p:cNvSpPr>
            <a:spLocks noChangeArrowheads="1"/>
          </p:cNvSpPr>
          <p:nvPr/>
        </p:nvSpPr>
        <p:spPr bwMode="auto">
          <a:xfrm>
            <a:off x="304800" y="304800"/>
            <a:ext cx="8458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Alk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(a)Nomenclature/Naming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are hydrocarbons with a general formula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double bond as the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functional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number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atoms in the molecule.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carbon atoms are linked by at least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bond to each other and single bonds to hydrogen atoms.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include: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2743200"/>
            <a:ext cx="3048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2743200"/>
            <a:ext cx="533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2743200"/>
            <a:ext cx="38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85900" y="2400300"/>
            <a:ext cx="38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24100" y="2400300"/>
            <a:ext cx="381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2667000"/>
            <a:ext cx="533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1000"/>
          <a:ext cx="8382000" cy="5974080"/>
        </p:xfrm>
        <a:graphic>
          <a:graphicData uri="http://schemas.openxmlformats.org/drawingml/2006/table">
            <a:tbl>
              <a:tblPr/>
              <a:tblGrid>
                <a:gridCol w="685800"/>
                <a:gridCol w="1676400"/>
                <a:gridCol w="4572000"/>
                <a:gridCol w="1447800"/>
              </a:tblGrid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General/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Molecular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formula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Structural formula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Does not exist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H         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      C     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H               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 err="1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 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     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800" baseline="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Prop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H</a:t>
                      </a: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8" name="Straight Connector 47"/>
          <p:cNvCxnSpPr/>
          <p:nvPr/>
        </p:nvCxnSpPr>
        <p:spPr>
          <a:xfrm>
            <a:off x="4038600" y="2514600"/>
            <a:ext cx="8382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2438400"/>
            <a:ext cx="914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24200" y="2514600"/>
            <a:ext cx="6858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05400" y="2514600"/>
            <a:ext cx="60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848100" y="2247900"/>
            <a:ext cx="228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914900" y="2247900"/>
            <a:ext cx="228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81000"/>
          <a:ext cx="8534400" cy="6014720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5486400"/>
                <a:gridCol w="1447800"/>
              </a:tblGrid>
              <a:tr h="101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H 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baseline="-25000" dirty="0" smtClean="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Pent</a:t>
                      </a:r>
                      <a:r>
                        <a:rPr lang="en-US" sz="2800" b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2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Hex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H</a:t>
                      </a:r>
                      <a:r>
                        <a:rPr lang="en-US" sz="2800" baseline="-25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 baseline="-25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-25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 baseline="-25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H 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8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Hept</a:t>
                      </a:r>
                      <a:r>
                        <a:rPr lang="en-US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(a)Nomenclature/Naming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are hydrocarbons with a general formula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2n+2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where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number of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atoms in a molecule.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carbon atoms are linked by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single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bond to each other and to hydrogen atoms.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include: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81000"/>
          <a:ext cx="8610601" cy="6096000"/>
        </p:xfrm>
        <a:graphic>
          <a:graphicData uri="http://schemas.openxmlformats.org/drawingml/2006/table">
            <a:tbl>
              <a:tblPr/>
              <a:tblGrid>
                <a:gridCol w="457200"/>
                <a:gridCol w="1066800"/>
                <a:gridCol w="5943600"/>
                <a:gridCol w="1143001"/>
              </a:tblGrid>
              <a:tr h="203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        H      H     H    H    H   H   H    H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      C      C    C     C    C    C   C    C   H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H     H  H    H   H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CH</a:t>
                      </a:r>
                      <a:r>
                        <a:rPr lang="en-US" sz="24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4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4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H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H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  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H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 (CH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4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1.Since carbon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tetravalent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,each atom of carbon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 /four shared pairs of electrons including at the double bond.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2.Since Hydrogen is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monovalent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,each atom of hydrogen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always be bonded using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covalent bond/one shared pair of electrons.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3.One member of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alkanes,differ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from the next/previous by a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group.They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also form a homologous series.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differ from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one carbon and two Hydrogen atoms from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4.A homologous series of alkenes like that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differ by a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group from the next /previous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(ii)have similar chemical properties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(iii)have similar chemical formula represented by the general  formula C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(iv)the physical properties show gradual change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5.The   = C= C = double bond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functional group.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functional group is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reacting site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a molecule /compound.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The   = C= C = double bond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 easily be broken to accommodate  two more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monovalent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atoms. The   = C= C = double bond in alkenes make it thus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unsaturated.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1000" y="3810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 unsaturated hydrocarbon is one with a 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double =C=C= or  triple – C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carbon bonds in their molecular structure.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Unsaturated hydrocarbon easily reacts to be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saturated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8.A saturated hydrocarbon is one without a double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=C=C= or triple – C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carbon bonds in 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their molecular structure.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of the reactions of alkenes take place at the  = 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 =bond.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05400" y="12954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05400" y="13716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400" y="1219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39624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40386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4114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(b)Isomers of alkenes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 of alkenes 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the same molecular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different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molecular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Isomers of alkenes are also named by using the IUPAC(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nternational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nion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ure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pplied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hemistry) system of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nomenclature/naming.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IUPAC system of nomenclature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naming alkenes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uses the following basic rules/guidelines: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1.Identify the longest continuous/straight carbon chain which contains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=C = C= double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bond get/determine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2.Number the longest chain form the end of the chain which contains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=C = C= double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bond so 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=C = C= double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bond lowest number possible.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Indicate the positions by splitting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-positions-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e.g. but-2-ene, pent-1,3-diene. </a:t>
            </a: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4.The position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indicated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must be for the carbon atom at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position in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=C = C= double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bond.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But-2-ene means the double =C = C=  is between Carbon “2”and “3”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Pent-1,3-diene  means there are two double bond one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carbon “1” and “2”and another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carbon “3” and “4”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1"/>
          <p:cNvSpPr>
            <a:spLocks noChangeArrowheads="1"/>
          </p:cNvSpPr>
          <p:nvPr/>
        </p:nvSpPr>
        <p:spPr bwMode="auto">
          <a:xfrm>
            <a:off x="381000" y="381000"/>
            <a:ext cx="84582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Determine the position, number and type of branches.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Name them as methyl, ethyl,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propyl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e.tc. according to the number of alkyl carbon chains attached to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Name them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fluoro-,chloro-,bromo-,iodo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if they are halogens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6.Use prefix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di-,tri-,tetra-,penta-,hexa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to show the number of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 = C  bonds and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branches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attached to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7.Position isomers can be formed  when the =C = C= double bond is shifted between carbon atoms e.g.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5344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But-2-ene means the double =C = C=  is between Carbon “2”and “3”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But-1-ene means the double =C = C=  is between Carbon “1”and “2”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But-1-ene and But-2-ene are position isomers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Butene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8.Position isomers are molecules/compounds having the same general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different position of the functional group. i.e. 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Butene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has the molecular/general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position  but can form both But-1-ene and But-2-ene as position isomers.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9.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alkanes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,an alkyl group can be attached to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alkene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Chain/branch isomers are thus formed.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10.Chain/branch isomers are molecules/compounds having the same general formula but different structural formula 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Butene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2-methyl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both have the same general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formualr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but different branching chain.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Practice on IUPAC nomenclature  of alkenes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1295400"/>
            <a:ext cx="8534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	But-1-ene(double bond is 					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H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	But-2-ene(double bond is 					between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H    	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906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8295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49530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478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6000" y="4953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287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87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43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781300" y="4610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5029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1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4953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H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2-methyl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ut-1-ene(double 						bond is 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	       H	  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         “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-2” and methyl group at 			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    2,3-dimethylbut-2-ene     					  (double bond is between               	H		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and two 					methyl group at  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906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8295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49530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478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86000" y="49530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10287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87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43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781300" y="4610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100" y="45339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24200" y="5029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100" y="5372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4953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304800"/>
          <a:ext cx="8610600" cy="6263640"/>
        </p:xfrm>
        <a:graphic>
          <a:graphicData uri="http://schemas.openxmlformats.org/drawingml/2006/table">
            <a:tbl>
              <a:tblPr/>
              <a:tblGrid>
                <a:gridCol w="473978"/>
                <a:gridCol w="2369890"/>
                <a:gridCol w="4502790"/>
                <a:gridCol w="1263942"/>
              </a:tblGrid>
              <a:tr h="7619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General/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Molecula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formula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Structural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formula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 C       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Meth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H  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    C  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H      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H  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    C  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H     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Prop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8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    </a:t>
                      </a:r>
                      <a:endParaRPr lang="en-US" sz="20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4343400" y="1371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152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962400" y="1524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343400" y="16764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2514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3194" y="2362200"/>
            <a:ext cx="1516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76800" y="23622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2514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05400" y="2514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962400" y="2667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876800" y="26670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67200" y="38862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9000" y="3886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105400" y="3886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38862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924300" y="4076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838700" y="4076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600700" y="4076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924300" y="3619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838700" y="3619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524500" y="3619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9000" y="5410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695700" y="5143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695700" y="5600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62400" y="5410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305300" y="5143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4229100" y="5600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95800" y="5410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4724400" y="51816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686300" y="5600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76800" y="5410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143500" y="51435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410200" y="5410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5143500" y="5600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304800" y="304800"/>
            <a:ext cx="8534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H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     C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H   2,3,3-trimethyl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ut-1-ene  					(double bond is between carbon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	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	    “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-2” and methyl group at 			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Br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     C 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Br   	 1,1,1,4,4,4-							hexabromobut-2-ene     	Br	H                Br	    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-3” and six 				            bromine atoms at  carbon “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             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906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8295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2362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0" y="2438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33800" y="2438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7051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14700" y="28575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590800" y="1981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77394" y="1980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5800" y="2438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000" y="5105400"/>
            <a:ext cx="381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478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51054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62200" y="50292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95500" y="54483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029494" y="4685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105694" y="5447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467894" y="4685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048000" y="5029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467894" y="54475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810000" y="51054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057400" y="4648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 H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  C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  H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4,4-dimethylpent-2-ene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(double bond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-3” and two methyl group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4478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5800" y="15240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1524000"/>
            <a:ext cx="838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600" y="1524000"/>
            <a:ext cx="914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1524000"/>
            <a:ext cx="838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05600" y="15240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1600" y="15240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907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7526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857500" y="10287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575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0386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0767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1054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1435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172200" y="10668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210300" y="19431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4800" y="44958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 CHCH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	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Pent -1-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After drawing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structural formula the double bond is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667000"/>
            <a:ext cx="55626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3,4,5-trimethylhex-2-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)double bond between Carbon 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-3,”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(ii)three methyl groups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3.4,5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3048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       C 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 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	C	H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410494" y="34663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485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23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72394" y="2742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372394" y="18280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2394" y="989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10494" y="52951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61306" y="5981700"/>
            <a:ext cx="2293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56388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57150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2600" y="2286000"/>
            <a:ext cx="7620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28800" y="39624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14478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05000" y="14478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400" y="22860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3124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28800" y="31242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28800" y="48006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1" y="2667000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1,1,6,6-tetrabromohex-1,2,3,4,5-pentaene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)double bond between Carbon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-3,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-4,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-5,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-6,</a:t>
            </a:r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-2,”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(ii)four Bromine groups at carbon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1,1,6,6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3048000" cy="712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       C 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C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	Br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`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410494" y="34663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485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372394" y="4418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372394" y="27424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372394" y="18280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2394" y="989806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410494" y="5295106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561306" y="5981700"/>
            <a:ext cx="2293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524000" y="53340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5715000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410494" y="2704306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14478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410494" y="1866106"/>
            <a:ext cx="6858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524000" y="35052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/>
          <p:cNvSpPr>
            <a:spLocks noChangeArrowheads="1"/>
          </p:cNvSpPr>
          <p:nvPr/>
        </p:nvSpPr>
        <p:spPr bwMode="auto">
          <a:xfrm>
            <a:off x="381000" y="304800"/>
            <a:ext cx="8382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2,3,3-trimethylpent -1-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2,3,3,4,4-pentamethylpent -1-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2,3,4,4-tetramethylpent -2-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2,3,4-trimethylpent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CBrCBr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2,3,4-tribromopent -1,3-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457200" y="304800"/>
            <a:ext cx="838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CHCH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CBrCBr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CBr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1,1,2,3,4,4-hexabromobut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CICI CI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1,1,2,3,4,4-hexaiodobut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)C(CH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2,3-dimethylbut -1,3-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CCCH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	      prop -1,2,-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(c)Occurrence and extraction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indusrial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level,alkenes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obtained from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cracking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Cracking is the process of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breaking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 chain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smaller/shorter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hydrogen gas at high temperatures.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Cracking is a major source of useful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  for manufacture of ammonia/nitric(V)acid/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Long chain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-&gt;shorter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Hydrogen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1.When irradiated with high energy radiation, Propane undergo cracking to form methane gas,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hydrogen gas.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(g) -&gt;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2.Octane undergo cracking to form hydrogen gas,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butane gases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(g)   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(g)+CH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CH=CH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(g)+H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(d)School laboratory preparation of alk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a school laboratory,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may be prepared from dehydration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using: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(VI)acid(H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(ii)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(III)oxide(Al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--Conc.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+	 Water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--Al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+	 Water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1.(a)At about 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C,concentrated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sulphuric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(VI)acid dehydrates/removes water from ethanol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gas produced contain traces of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carbon(IV)oxide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sulphur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(IV)oxide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gas as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impurities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It is thus passed through concentrated sodium /potassium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hydroxide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solution to remove the impurities.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1"/>
          <p:cNvSpPr>
            <a:spLocks noChangeArrowheads="1"/>
          </p:cNvSpPr>
          <p:nvPr/>
        </p:nvSpPr>
        <p:spPr bwMode="auto">
          <a:xfrm>
            <a:off x="304800" y="457200"/>
            <a:ext cx="8534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C--&gt;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			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(b)On heating strongly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(III)oxide(Al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,it dehydrates/removes water from ethanol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Ethanol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vapour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passes through the hot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(III) oxide which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dehydration.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Activated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(III)oxide has a very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affinity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water molecules/elements of water and thus dehydrates/ removes water from  ethanol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(l)      --(Al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/strong heat--&gt;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		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  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(l)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81000"/>
          <a:ext cx="8382000" cy="6096000"/>
        </p:xfrm>
        <a:graphic>
          <a:graphicData uri="http://schemas.openxmlformats.org/drawingml/2006/table">
            <a:tbl>
              <a:tblPr/>
              <a:tblGrid>
                <a:gridCol w="696781"/>
                <a:gridCol w="1251802"/>
                <a:gridCol w="5258082"/>
                <a:gridCol w="1175335"/>
              </a:tblGrid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  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Pent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Hex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Hept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1"/>
          <p:cNvSpPr>
            <a:spLocks noChangeArrowheads="1"/>
          </p:cNvSpPr>
          <p:nvPr/>
        </p:nvSpPr>
        <p:spPr bwMode="auto">
          <a:xfrm>
            <a:off x="304800" y="381000"/>
            <a:ext cx="8534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2(a) Propan-1-ol  and Propan-2-ol(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position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isomers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are dehydrated by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about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180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to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no position isomers).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      --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--&gt;   			                               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  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-ol				Prop-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      --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--&gt;   			                                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  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-ol				Prop-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(b) Propan-1-ol  and Propan-2-ol(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isomers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are dehydrated by heating strongly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aluminium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(III)oxide(Al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      -- Heat/Al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   		   		       			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  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-ol				Prop-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      -- Heat/Al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--&gt;      		   		    			   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  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Propan-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-ol			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3(a) Butan-1-ol  and Butan-2-ol ( position isomers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butanol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 are dehydrated by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about 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 to But-1-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and But-2-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respectively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 --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--&gt;CH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		   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Butan-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-ol				But-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(l)--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/180</a:t>
            </a:r>
            <a:r>
              <a:rPr lang="en-US" sz="28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--&gt; 			                    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CH=CH CH</a:t>
            </a:r>
            <a:r>
              <a:rPr lang="en-US" sz="2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+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(l)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Butan-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-ol				But-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-ene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(b) Butan-1-ol  and Butan-2-ol   are dehydrated by heating strongly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(III) oxide (Al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form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respectively.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(l) -- Heat/Al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--&gt;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Butan-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-ol				But-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-ene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(l)   -- Heat/Al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--&gt;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   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CH=CH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(g)   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Butan-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-ol			           But-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-ene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set up for the preparation of alk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nes/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Ethanol is highly inflammable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(ii)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highly corrosive on skin contact.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broken porcelain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be put in the flask when heating to: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)prevent bumping which may break the flask.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(ii)ensure uniform and smooth boiling of the mixture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temperatures should be maintained at above160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lower temperatures another compound 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predominantly formed instead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ghs\Desktop\Ethene prepar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10777"/>
            <a:ext cx="8382000" cy="52960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304800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 dehydration of ethanol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using </a:t>
            </a:r>
            <a:r>
              <a:rPr lang="en-US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Conc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400" b="1" u="sng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u="sng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ghs\Desktop\Prep of ethene from aluminium(III)ox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72" y="1313748"/>
            <a:ext cx="8539828" cy="5051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by dehydration of ethanol</a:t>
            </a:r>
          </a:p>
          <a:p>
            <a:r>
              <a:rPr lang="en-US" dirty="0" smtClean="0"/>
              <a:t>	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(III)oxide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1"/>
          <p:cNvSpPr>
            <a:spLocks noChangeArrowheads="1"/>
          </p:cNvSpPr>
          <p:nvPr/>
        </p:nvSpPr>
        <p:spPr bwMode="auto">
          <a:xfrm>
            <a:off x="304800" y="304800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(e)Properties of alk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I. Physical properties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colourless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gases, solids and liquids that are not poisonous.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They are slightly soluble in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solubility in water decrease as the carbon chain/ molar mass increase but very soluble in organic solvents like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tetrachloromethane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methylbenzene.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Melting/boiling point increase as carbon chain increase.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is because of the increase in van-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/intermolecular forces as the carbon chain increase.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four straight chain alk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 (eth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ne,prop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ne,but-1-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pent-1-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ne)are gases at room temperature/ pressure.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14399"/>
          <a:ext cx="8382000" cy="4829695"/>
        </p:xfrm>
        <a:graphic>
          <a:graphicData uri="http://schemas.openxmlformats.org/drawingml/2006/table">
            <a:tbl>
              <a:tblPr/>
              <a:tblGrid>
                <a:gridCol w="1144934"/>
                <a:gridCol w="2436466"/>
                <a:gridCol w="1143000"/>
                <a:gridCol w="1143000"/>
                <a:gridCol w="2514600"/>
              </a:tblGrid>
              <a:tr h="66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Alkane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General formula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Melting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point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Boiling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point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400" baseline="30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State at room(298K) temperature and pressure atmosphere (101300Pa) 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en-US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-169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-104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Prop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 CHCH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-145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-47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But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 CHCH</a:t>
                      </a:r>
                      <a:r>
                        <a:rPr lang="en-US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-141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-26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gas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Pent-1-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 CHCH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-138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Hex-1-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) CHCH</a:t>
                      </a:r>
                      <a:r>
                        <a:rPr lang="en-US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-98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</a:rPr>
                        <a:t>liquid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3810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Summary of physical properties of the 1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five alk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Chemical properties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304800" y="990600"/>
            <a:ext cx="8458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(a)Burning/combustion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burn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luminous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smoky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excess air/oxygen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Air 	-&gt; 	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limited air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burn with 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luminous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smoky flame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  Air 	-&gt; 	carbon(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oxide 	+	 water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Burning of alkenes with a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yellow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luminous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smoky flame is a confirmatory test for the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presence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=C=C=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double bond because they have 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higher C:H ratio.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homologous series with  = C = C= double or  -C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 triple bond is said to be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unsaturated.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homologous series with       C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single bond is said to be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saturated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Most of the reactions of the unsaturated compound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involve trying to be saturated to form a    C      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single bond.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0" y="24384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0" y="23622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0" y="2286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3657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1200" y="3657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3657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838700" y="33909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600700" y="33909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9494" y="3923506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600700" y="39243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53340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2200" y="5410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400800" y="5638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00800" y="50292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20000" y="5334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239794" y="5638800"/>
            <a:ext cx="304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200900" y="50673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8382000" cy="6096000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5606465"/>
                <a:gridCol w="1175335"/>
              </a:tblGrid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    C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Non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H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   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    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H 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    </a:t>
                      </a:r>
                      <a:endParaRPr lang="en-US" sz="20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ane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33" marR="381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of burning alkenes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1.(a)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excess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carbon(IV) oxide and water.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Air 	-&gt; 	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	+	 water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	+ 3O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	-&gt; 2CO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(g) 	+	 2H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O(l/g)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(b)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when ignited burns with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yellow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sooty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flame in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limited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air to form carbon(II) oxide and water.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+ Air 	-&gt; 	carbon(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oxide +water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+ 3O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	-&gt; 2CO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(g) 	+ 2H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O(l/g)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2.(a)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when ignited burns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to form carbon(IV) oxide and water.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	+ 9O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(g)-&gt; 	6CO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 +6H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O(l/g)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 (b)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when ignited burns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sooty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flame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air to form carbon(II) oxide and water.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(g)+ 3O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(g)	-&gt; 	3CO(g) +3H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O(l/g)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800"/>
            <a:ext cx="8610600" cy="64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(b)Addition reactions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addition reaction is one which an unsaturated compound reacts to form a saturated compound.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Addition reactions of alkenes are named from the reagent used 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cause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addition/convert the double  =C=C= to  single bond.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)Hydrogenation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Hydrogenation is an addition reaction in which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presence of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Palladium/Nickel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catalyst at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high temperatures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 with alk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1.When Hydrogen gas is passed through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liquid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vegetable and animal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 about 180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in presence of Nickel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catalyst,</a:t>
            </a:r>
            <a:r>
              <a:rPr kumimoji="0" lang="en-US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formed.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Hydrogenation is thus used to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oils to solid fat especially margarine.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hydrogenation, one hydrogen atom in the hydrogen molecule attach itself to one carbon and the other hydrogen to the second carbon breaking the double bond to single bond.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-Ni/Pa-&gt;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 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Ni/Pa -&gt;     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2.Prop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undergo  hydrogenation to form Propane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-Ni/Pa-&gt;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34194" y="3733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79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23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09700" y="37719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10200" y="3810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87194" y="4495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096794" y="4418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057900" y="3771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 C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= C +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Ni/Pa-&gt;H - C – 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H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undergo  hydrogenation to form Butane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	  +    Hydrogen 	–Ni/Pa-&gt;      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-Ni/Pa-&gt;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-Ni/Pa-&gt;H-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0287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0668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15240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828800" y="1066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90800" y="1066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5527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1341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341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781800" y="1066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8199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391400" y="1066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429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14400" y="49530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638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8194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Ni/Pa-&gt;H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should undergo  hydrogenation to form Butane. The reaction uses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hydrogen molecules/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hydrogen atoms to break the two double bonds.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	  +    Hydrogen 	–Ni/Pa-&gt;      Butane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-Ni/Pa-&gt;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 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C+ 2(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-&gt;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4294" y="1027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48594" y="1904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5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91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772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8194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00" y="144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381000" y="381000"/>
            <a:ext cx="8382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Halogenation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an addition reaction in which a halogen (Fluorine, chlorine, bromine, iodine) reacts with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double bond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break and form a single bond.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halogen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fades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the number of moles of the halogens remaining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unreacted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decreases/reduces.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 bromine atom bond at 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in the double bond while the other goes to the 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1Ethene reacts with bromine to form 1,2-dibromoethane.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  Br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   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 C 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0" y="6248400"/>
            <a:ext cx="1752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-&gt;     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+ Bromine 	               1,2-dibromoethane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2.Propene with chlorine forms 1,2-dichloropropane.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+   Chlorine       1,2-dichloropropane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H -  C-  C – C- H</a:t>
            </a: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79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23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10494" y="1256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95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39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01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87294" y="125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2400" y="2743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571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33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905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79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7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4406" y="53340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43700" y="5981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30294" y="5981700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undergo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halogenation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iodine to form 1,2-diiodobutane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  iodine 	        	 1,2-diiodobutane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 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 I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   +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   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	  +    Fluorine 	       2,3-difluorobutane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 CH-CH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CHFCHF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38994" y="36568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32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54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5628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1724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43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86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8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20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20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16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1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74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874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 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should undergo  using  bromine to form 1,2,3,4-tetrabutane. The reaction uses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bromine molecules /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bromine atoms to break the two double bonds.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	  +    Bromine 	-&gt; 1,2,3,-tetrabromobutane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 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4294" y="1027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5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91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772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8194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00" y="144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381000"/>
            <a:ext cx="85344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(iii) Reaction with hydrogen halides.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halides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reacts with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form 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double bond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break and form a single bond.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main compound is one which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atom bond at the carbon with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Ethene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reacts with hydrogen bromide to form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bromoethane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+    Bromine 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bromoethane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Chemical equation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C=CH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+    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HBr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      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  -  CH</a:t>
            </a:r>
            <a:r>
              <a:rPr lang="en-US" sz="28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ShapeType="1"/>
          </p:cNvSpPr>
          <p:nvPr/>
        </p:nvSpPr>
        <p:spPr bwMode="auto">
          <a:xfrm>
            <a:off x="3886200" y="6248400"/>
            <a:ext cx="8715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67200" y="54102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general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molecular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a compound is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each atoms of elements making the compound e.g.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a general/molecular formula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;this means there are 10 carbon atoms and 22 hydrogen atoms in a molecule of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structural formula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arrangement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bonding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atoms of each element making the compound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e.g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Decane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the structural formula as in the table above ;this means the 1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from left to right is bonded to three hydrogen atoms and one carbon atom.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2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carbon atom is joined/bonded to two other carbon atoms and two Hydrogen atoms.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e.t.c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-&gt;        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Hydrogen bromide 	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bromoethane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2.Propene with hydrogen chloride forms 2-chloropropane.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CHCl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+   Chlorine  -&gt;      2-chloropropane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H -  C-  C – C- H</a:t>
            </a: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579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23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410494" y="12565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9594" y="1218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39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01594" y="19804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87294" y="125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2743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571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33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905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79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7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4406" y="53340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43700" y="5981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30294" y="5981700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react with hydrogen iodide to form 2-iodobutane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  iodine 	 -&gt;       2-iodobutane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  HI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 I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   +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-&gt;     H- C-  C – C -  C- 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	  +    Fluorine 	       2-fluorobutane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 CH-CH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  HF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CHFCHF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38994" y="36568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32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95400" y="40386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5628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1724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7820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743994" y="44950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8694" y="36187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8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20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20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16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1694" y="4456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7494" y="36949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87494" y="4533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	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react with hydrogen bromide to form (as the main product) 2,3-dibromobutane. The reaction uses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hydrogen  bromide molecules to break the two double bonds.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  	  +    Bromine 	-&gt; 2,3,-dibromobutane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-&gt;   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CHBrCH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Br-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 = C+ 2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   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4294" y="1027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48594" y="1904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5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391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772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8575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8194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00" y="1447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71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1"/>
          <p:cNvSpPr>
            <a:spLocks noChangeArrowheads="1"/>
          </p:cNvSpPr>
          <p:nvPr/>
        </p:nvSpPr>
        <p:spPr bwMode="auto">
          <a:xfrm>
            <a:off x="228600" y="381000"/>
            <a:ext cx="86106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(iv) Reaction with bromine/chlorine water.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Chlorine and bromine water is formed when the halogen is dissolved in distilled water.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Chlorine water has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hypochlorous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(I)acid) 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Bromine water has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formular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HOBr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hydrobromic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(I) acid).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During the addition reaction .the halogen move to one carbon and the OH to the other carbon in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at the =C=C= double bond to form 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halogenoalkan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Bromine water 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bromoalkan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Chlorine water +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-&gt;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chloro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-&gt;     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+ Bromine water 	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bromoethan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endParaRPr lang="en-US" sz="2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2.Propene with chlorine water forms 2-chloropropane or chloropropan-2-ol.</a:t>
            </a: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-&gt;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CH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+   Chlorine water  -&gt;      2-chloropropan-1-ol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H - C-  C – C- H</a:t>
            </a: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066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1794" y="1751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296194" y="1751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58094" y="9517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9594" y="913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38800" y="1752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25394" y="1675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325394" y="989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2743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48200" y="5715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33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905000" y="5257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79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7500" y="5295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4406" y="53340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743700" y="59817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30294" y="5981700"/>
            <a:ext cx="227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HOCl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CHOH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	+   Chlorine water  -&gt;    1-chloropropan-2-ol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H - C-  C – C- H</a:t>
            </a:r>
          </a:p>
          <a:p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3.Both 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and 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react with bromine water to form  2-bromobutan-1-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/3-bromobutan-2-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respectively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Chemical equation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bromine water        2-bromobutan-1-ol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HOBr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 Br -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9906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990600" y="274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524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2098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096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096000" y="274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6294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29400" y="274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239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315200" y="2743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53000" y="23622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95800" y="62484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00600" y="5791200"/>
            <a:ext cx="609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C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-H +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   	H   C -C– C -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H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				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But-2-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+    bromine water 	     3-bromobutan-2-ol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 CHCH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HOBr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OHCH Br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	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    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     C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 C- C- H +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 H -  C - C– 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H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     	 		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34294" y="10279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48594" y="19042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905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153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820694" y="11041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7444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397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778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96994" y="10660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35094" y="19423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952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71600" y="53340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600200" y="57912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4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629694" y="49141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2591594" y="57904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057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057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913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5913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72009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72009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7886700" y="49149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7810500" y="575310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30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2200" y="15240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172200" y="1524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86500" y="1104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286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362200" y="14478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800100" y="1028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762000" y="190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57400" y="5257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914400" y="4876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 react with bromide to form (as the main product) 2,3-dibromobutane.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reaction uses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moles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bromine water molecules to break the two double bonds.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But-1,3-di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+ Bromine water -&gt; 		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			       2,3,-dibromobutan-1,4-diol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C= 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HOBr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-&gt;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			  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CHBrCHBr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                        	  		H		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H - C = C -  C = C+ 2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-&gt;H- C-  C – C -  C- H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H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811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0700" y="5295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765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24200" y="5334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480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0960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019800" y="5334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6294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6675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239000" y="44958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239000" y="5334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886700" y="4457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886700" y="5372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81000"/>
            <a:ext cx="8458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(v) Oxidation.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Alkenes are oxidized to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alkanols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duo/double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functional groups by oxidizing agents.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an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bubbled into orange acidified potassium /sodium dichromate (VI) solution, the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oxidizing agent changes to green.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an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alk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bubbled into purple acidified potassium / sodium </a:t>
            </a:r>
            <a:r>
              <a:rPr lang="en-US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manganate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(VII) solution the oxidizing agent is decolorized.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Examples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1Ethene is oxidized to ethan-1,2-di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acidified potassium/sodium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manganate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(VII) solution/ acidified potassium/sodium dichromate(VI) solution.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purple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acidified potassium/sodium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manganate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(VII) solution is decolorized.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acidified potassium/sodium dichromate(VI) solution turns to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8686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H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   =    C	+ [O] in H+/KMnO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-&gt;H - C  –  C - H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H	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      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+ [O] in H+/KMnO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ethan-1,2-di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oxidized to propan-1,2-di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CH=CH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-[O]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H+/KMnO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-&gt;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CCHOH -CH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[O]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H+/KMnO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--&gt;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propan-1,2-diol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H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 - C - C = C – 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[O]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H - C-  C – C- H</a:t>
            </a:r>
          </a:p>
          <a:p>
            <a:endParaRPr lang="en-US" sz="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H					   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57994" y="10660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81794" y="1751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296194" y="1751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58094" y="951706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639594" y="913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38800" y="17526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325394" y="16756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325394" y="989806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2438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4864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7531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62794" y="50284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334294" y="49903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905794" y="5028406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058694" y="506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668294" y="506650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15200" y="5029200"/>
            <a:ext cx="457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210300" y="59817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249194" y="571420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7391400" y="5715000"/>
            <a:ext cx="305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781800" y="5715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6021</TotalTime>
  <Words>15264</Words>
  <Application>Microsoft Office PowerPoint</Application>
  <PresentationFormat>On-screen Show (4:3)</PresentationFormat>
  <Paragraphs>3954</Paragraphs>
  <Slides>317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317</vt:i4>
      </vt:variant>
    </vt:vector>
  </HeadingPairs>
  <TitlesOfParts>
    <vt:vector size="318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staghs</dc:creator>
  <cp:lastModifiedBy>MANYAM FRANCHISE</cp:lastModifiedBy>
  <cp:revision>518</cp:revision>
  <dcterms:created xsi:type="dcterms:W3CDTF">2012-09-12T15:45:22Z</dcterms:created>
  <dcterms:modified xsi:type="dcterms:W3CDTF">2016-08-18T17:19:11Z</dcterms:modified>
</cp:coreProperties>
</file>